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72" r:id="rId5"/>
    <p:sldId id="318" r:id="rId6"/>
    <p:sldId id="319" r:id="rId7"/>
    <p:sldId id="320" r:id="rId8"/>
    <p:sldId id="270" r:id="rId9"/>
    <p:sldId id="277" r:id="rId10"/>
    <p:sldId id="278" r:id="rId11"/>
    <p:sldId id="282" r:id="rId12"/>
    <p:sldId id="283" r:id="rId13"/>
    <p:sldId id="284" r:id="rId14"/>
    <p:sldId id="285" r:id="rId15"/>
    <p:sldId id="296" r:id="rId16"/>
    <p:sldId id="305" r:id="rId17"/>
    <p:sldId id="286" r:id="rId18"/>
    <p:sldId id="288" r:id="rId19"/>
    <p:sldId id="293" r:id="rId20"/>
    <p:sldId id="294" r:id="rId21"/>
    <p:sldId id="287" r:id="rId22"/>
    <p:sldId id="306" r:id="rId23"/>
    <p:sldId id="307" r:id="rId24"/>
    <p:sldId id="308" r:id="rId25"/>
    <p:sldId id="309" r:id="rId26"/>
    <p:sldId id="310" r:id="rId27"/>
    <p:sldId id="311" r:id="rId28"/>
    <p:sldId id="2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534" autoAdjust="0"/>
  </p:normalViewPr>
  <p:slideViewPr>
    <p:cSldViewPr snapToGrid="0">
      <p:cViewPr varScale="1">
        <p:scale>
          <a:sx n="45" d="100"/>
          <a:sy n="45" d="100"/>
        </p:scale>
        <p:origin x="84" y="2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58.wmf"/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7" Type="http://schemas.openxmlformats.org/officeDocument/2006/relationships/image" Target="../media/image32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C749-4FB1-4504-8A01-4799D4DFEF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1872" y="4800600"/>
            <a:ext cx="941832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组合 7"/>
          <p:cNvGrpSpPr/>
          <p:nvPr userDrawn="1"/>
        </p:nvGrpSpPr>
        <p:grpSpPr>
          <a:xfrm>
            <a:off x="1344489" y="5505426"/>
            <a:ext cx="2236793" cy="297909"/>
            <a:chOff x="8729725" y="4570716"/>
            <a:chExt cx="3587750" cy="477838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9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6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7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8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8" name="Freeform 53"/>
            <p:cNvSpPr>
              <a:spLocks noEditPoints="1"/>
            </p:cNvSpPr>
            <p:nvPr userDrawn="1"/>
          </p:nvSpPr>
          <p:spPr bwMode="auto">
            <a:xfrm>
              <a:off x="11687238" y="4692954"/>
              <a:ext cx="201613" cy="196850"/>
            </a:xfrm>
            <a:custGeom>
              <a:avLst/>
              <a:gdLst>
                <a:gd name="T0" fmla="*/ 109 w 136"/>
                <a:gd name="T1" fmla="*/ 93 h 131"/>
                <a:gd name="T2" fmla="*/ 126 w 136"/>
                <a:gd name="T3" fmla="*/ 131 h 131"/>
                <a:gd name="T4" fmla="*/ 68 w 136"/>
                <a:gd name="T5" fmla="*/ 131 h 131"/>
                <a:gd name="T6" fmla="*/ 93 w 136"/>
                <a:gd name="T7" fmla="*/ 93 h 131"/>
                <a:gd name="T8" fmla="*/ 73 w 136"/>
                <a:gd name="T9" fmla="*/ 71 h 131"/>
                <a:gd name="T10" fmla="*/ 44 w 136"/>
                <a:gd name="T11" fmla="*/ 82 h 131"/>
                <a:gd name="T12" fmla="*/ 72 w 136"/>
                <a:gd name="T13" fmla="*/ 85 h 131"/>
                <a:gd name="T14" fmla="*/ 44 w 136"/>
                <a:gd name="T15" fmla="*/ 100 h 131"/>
                <a:gd name="T16" fmla="*/ 38 w 136"/>
                <a:gd name="T17" fmla="*/ 129 h 131"/>
                <a:gd name="T18" fmla="*/ 14 w 136"/>
                <a:gd name="T19" fmla="*/ 119 h 131"/>
                <a:gd name="T20" fmla="*/ 31 w 136"/>
                <a:gd name="T21" fmla="*/ 117 h 131"/>
                <a:gd name="T22" fmla="*/ 3 w 136"/>
                <a:gd name="T23" fmla="*/ 104 h 131"/>
                <a:gd name="T24" fmla="*/ 31 w 136"/>
                <a:gd name="T25" fmla="*/ 89 h 131"/>
                <a:gd name="T26" fmla="*/ 31 w 136"/>
                <a:gd name="T27" fmla="*/ 80 h 131"/>
                <a:gd name="T28" fmla="*/ 33 w 136"/>
                <a:gd name="T29" fmla="*/ 69 h 131"/>
                <a:gd name="T30" fmla="*/ 0 w 136"/>
                <a:gd name="T31" fmla="*/ 75 h 131"/>
                <a:gd name="T32" fmla="*/ 14 w 136"/>
                <a:gd name="T33" fmla="*/ 58 h 131"/>
                <a:gd name="T34" fmla="*/ 35 w 136"/>
                <a:gd name="T35" fmla="*/ 49 h 131"/>
                <a:gd name="T36" fmla="*/ 1 w 136"/>
                <a:gd name="T37" fmla="*/ 37 h 131"/>
                <a:gd name="T38" fmla="*/ 25 w 136"/>
                <a:gd name="T39" fmla="*/ 25 h 131"/>
                <a:gd name="T40" fmla="*/ 7 w 136"/>
                <a:gd name="T41" fmla="*/ 14 h 131"/>
                <a:gd name="T42" fmla="*/ 25 w 136"/>
                <a:gd name="T43" fmla="*/ 0 h 131"/>
                <a:gd name="T44" fmla="*/ 37 w 136"/>
                <a:gd name="T45" fmla="*/ 14 h 131"/>
                <a:gd name="T46" fmla="*/ 53 w 136"/>
                <a:gd name="T47" fmla="*/ 24 h 131"/>
                <a:gd name="T48" fmla="*/ 75 w 136"/>
                <a:gd name="T49" fmla="*/ 7 h 131"/>
                <a:gd name="T50" fmla="*/ 70 w 136"/>
                <a:gd name="T51" fmla="*/ 38 h 131"/>
                <a:gd name="T52" fmla="*/ 84 w 136"/>
                <a:gd name="T53" fmla="*/ 0 h 131"/>
                <a:gd name="T54" fmla="*/ 92 w 136"/>
                <a:gd name="T55" fmla="*/ 26 h 131"/>
                <a:gd name="T56" fmla="*/ 133 w 136"/>
                <a:gd name="T57" fmla="*/ 37 h 131"/>
                <a:gd name="T58" fmla="*/ 45 w 136"/>
                <a:gd name="T59" fmla="*/ 36 h 131"/>
                <a:gd name="T60" fmla="*/ 38 w 136"/>
                <a:gd name="T61" fmla="*/ 24 h 131"/>
                <a:gd name="T62" fmla="*/ 45 w 136"/>
                <a:gd name="T63" fmla="*/ 36 h 131"/>
                <a:gd name="T64" fmla="*/ 71 w 136"/>
                <a:gd name="T65" fmla="*/ 48 h 131"/>
                <a:gd name="T66" fmla="*/ 44 w 136"/>
                <a:gd name="T67" fmla="*/ 57 h 131"/>
                <a:gd name="T68" fmla="*/ 58 w 136"/>
                <a:gd name="T69" fmla="*/ 56 h 131"/>
                <a:gd name="T70" fmla="*/ 90 w 136"/>
                <a:gd name="T71" fmla="*/ 37 h 131"/>
                <a:gd name="T72" fmla="*/ 111 w 136"/>
                <a:gd name="T73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" h="131">
                  <a:moveTo>
                    <a:pt x="125" y="37"/>
                  </a:moveTo>
                  <a:cubicBezTo>
                    <a:pt x="122" y="59"/>
                    <a:pt x="117" y="78"/>
                    <a:pt x="109" y="93"/>
                  </a:cubicBezTo>
                  <a:cubicBezTo>
                    <a:pt x="116" y="104"/>
                    <a:pt x="124" y="113"/>
                    <a:pt x="136" y="119"/>
                  </a:cubicBezTo>
                  <a:cubicBezTo>
                    <a:pt x="132" y="122"/>
                    <a:pt x="128" y="127"/>
                    <a:pt x="126" y="131"/>
                  </a:cubicBezTo>
                  <a:cubicBezTo>
                    <a:pt x="116" y="125"/>
                    <a:pt x="107" y="116"/>
                    <a:pt x="100" y="106"/>
                  </a:cubicBezTo>
                  <a:cubicBezTo>
                    <a:pt x="92" y="116"/>
                    <a:pt x="82" y="125"/>
                    <a:pt x="68" y="131"/>
                  </a:cubicBezTo>
                  <a:cubicBezTo>
                    <a:pt x="67" y="128"/>
                    <a:pt x="63" y="122"/>
                    <a:pt x="60" y="119"/>
                  </a:cubicBezTo>
                  <a:cubicBezTo>
                    <a:pt x="75" y="113"/>
                    <a:pt x="85" y="104"/>
                    <a:pt x="93" y="93"/>
                  </a:cubicBezTo>
                  <a:cubicBezTo>
                    <a:pt x="88" y="82"/>
                    <a:pt x="84" y="70"/>
                    <a:pt x="82" y="57"/>
                  </a:cubicBezTo>
                  <a:cubicBezTo>
                    <a:pt x="79" y="63"/>
                    <a:pt x="76" y="67"/>
                    <a:pt x="73" y="71"/>
                  </a:cubicBezTo>
                  <a:cubicBezTo>
                    <a:pt x="72" y="69"/>
                    <a:pt x="68" y="66"/>
                    <a:pt x="65" y="63"/>
                  </a:cubicBezTo>
                  <a:cubicBezTo>
                    <a:pt x="59" y="70"/>
                    <a:pt x="51" y="77"/>
                    <a:pt x="44" y="82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53" y="87"/>
                    <a:pt x="63" y="86"/>
                    <a:pt x="72" y="8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23"/>
                    <a:pt x="43" y="127"/>
                    <a:pt x="38" y="129"/>
                  </a:cubicBezTo>
                  <a:cubicBezTo>
                    <a:pt x="34" y="131"/>
                    <a:pt x="28" y="131"/>
                    <a:pt x="18" y="131"/>
                  </a:cubicBezTo>
                  <a:cubicBezTo>
                    <a:pt x="18" y="127"/>
                    <a:pt x="16" y="122"/>
                    <a:pt x="14" y="119"/>
                  </a:cubicBezTo>
                  <a:cubicBezTo>
                    <a:pt x="21" y="119"/>
                    <a:pt x="27" y="119"/>
                    <a:pt x="29" y="119"/>
                  </a:cubicBezTo>
                  <a:cubicBezTo>
                    <a:pt x="31" y="119"/>
                    <a:pt x="31" y="119"/>
                    <a:pt x="31" y="117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0" y="91"/>
                    <a:pt x="20" y="90"/>
                    <a:pt x="31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6" y="77"/>
                    <a:pt x="41" y="73"/>
                    <a:pt x="46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26" y="75"/>
                    <a:pt x="18" y="81"/>
                    <a:pt x="10" y="85"/>
                  </a:cubicBezTo>
                  <a:cubicBezTo>
                    <a:pt x="8" y="83"/>
                    <a:pt x="3" y="78"/>
                    <a:pt x="0" y="75"/>
                  </a:cubicBezTo>
                  <a:cubicBezTo>
                    <a:pt x="5" y="73"/>
                    <a:pt x="10" y="70"/>
                    <a:pt x="14" y="6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55"/>
                    <a:pt x="32" y="52"/>
                    <a:pt x="35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7" y="17"/>
                    <a:pt x="60" y="11"/>
                    <a:pt x="63" y="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8"/>
                    <a:pt x="66" y="28"/>
                    <a:pt x="59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7" y="35"/>
                    <a:pt x="82" y="18"/>
                    <a:pt x="84" y="0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6" y="11"/>
                    <a:pt x="95" y="19"/>
                    <a:pt x="92" y="26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25" y="37"/>
                    <a:pt x="125" y="37"/>
                    <a:pt x="125" y="37"/>
                  </a:cubicBezTo>
                  <a:close/>
                  <a:moveTo>
                    <a:pt x="45" y="36"/>
                  </a:moveTo>
                  <a:cubicBezTo>
                    <a:pt x="48" y="33"/>
                    <a:pt x="50" y="28"/>
                    <a:pt x="53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36"/>
                    <a:pt x="38" y="36"/>
                    <a:pt x="38" y="36"/>
                  </a:cubicBezTo>
                  <a:lnTo>
                    <a:pt x="45" y="36"/>
                  </a:lnTo>
                  <a:close/>
                  <a:moveTo>
                    <a:pt x="63" y="60"/>
                  </a:moveTo>
                  <a:cubicBezTo>
                    <a:pt x="66" y="57"/>
                    <a:pt x="68" y="53"/>
                    <a:pt x="71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51"/>
                    <a:pt x="47" y="54"/>
                    <a:pt x="4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8" y="56"/>
                    <a:pt x="58" y="56"/>
                    <a:pt x="58" y="56"/>
                  </a:cubicBezTo>
                  <a:lnTo>
                    <a:pt x="63" y="60"/>
                  </a:lnTo>
                  <a:close/>
                  <a:moveTo>
                    <a:pt x="90" y="37"/>
                  </a:moveTo>
                  <a:cubicBezTo>
                    <a:pt x="92" y="52"/>
                    <a:pt x="96" y="65"/>
                    <a:pt x="101" y="78"/>
                  </a:cubicBezTo>
                  <a:cubicBezTo>
                    <a:pt x="106" y="66"/>
                    <a:pt x="109" y="53"/>
                    <a:pt x="111" y="37"/>
                  </a:cubicBezTo>
                  <a:lnTo>
                    <a:pt x="9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9" name="Freeform 54"/>
            <p:cNvSpPr>
              <a:spLocks noEditPoints="1"/>
            </p:cNvSpPr>
            <p:nvPr userDrawn="1"/>
          </p:nvSpPr>
          <p:spPr bwMode="auto">
            <a:xfrm>
              <a:off x="11906313" y="4691366"/>
              <a:ext cx="195263" cy="198438"/>
            </a:xfrm>
            <a:custGeom>
              <a:avLst/>
              <a:gdLst>
                <a:gd name="T0" fmla="*/ 119 w 131"/>
                <a:gd name="T1" fmla="*/ 19 h 132"/>
                <a:gd name="T2" fmla="*/ 82 w 131"/>
                <a:gd name="T3" fmla="*/ 49 h 132"/>
                <a:gd name="T4" fmla="*/ 131 w 131"/>
                <a:gd name="T5" fmla="*/ 56 h 132"/>
                <a:gd name="T6" fmla="*/ 123 w 131"/>
                <a:gd name="T7" fmla="*/ 68 h 132"/>
                <a:gd name="T8" fmla="*/ 65 w 131"/>
                <a:gd name="T9" fmla="*/ 56 h 132"/>
                <a:gd name="T10" fmla="*/ 5 w 131"/>
                <a:gd name="T11" fmla="*/ 70 h 132"/>
                <a:gd name="T12" fmla="*/ 0 w 131"/>
                <a:gd name="T13" fmla="*/ 58 h 132"/>
                <a:gd name="T14" fmla="*/ 50 w 131"/>
                <a:gd name="T15" fmla="*/ 49 h 132"/>
                <a:gd name="T16" fmla="*/ 31 w 131"/>
                <a:gd name="T17" fmla="*/ 34 h 132"/>
                <a:gd name="T18" fmla="*/ 13 w 131"/>
                <a:gd name="T19" fmla="*/ 46 h 132"/>
                <a:gd name="T20" fmla="*/ 5 w 131"/>
                <a:gd name="T21" fmla="*/ 36 h 132"/>
                <a:gd name="T22" fmla="*/ 47 w 131"/>
                <a:gd name="T23" fmla="*/ 0 h 132"/>
                <a:gd name="T24" fmla="*/ 60 w 131"/>
                <a:gd name="T25" fmla="*/ 2 h 132"/>
                <a:gd name="T26" fmla="*/ 52 w 131"/>
                <a:gd name="T27" fmla="*/ 14 h 132"/>
                <a:gd name="T28" fmla="*/ 108 w 131"/>
                <a:gd name="T29" fmla="*/ 14 h 132"/>
                <a:gd name="T30" fmla="*/ 111 w 131"/>
                <a:gd name="T31" fmla="*/ 14 h 132"/>
                <a:gd name="T32" fmla="*/ 119 w 131"/>
                <a:gd name="T33" fmla="*/ 19 h 132"/>
                <a:gd name="T34" fmla="*/ 119 w 131"/>
                <a:gd name="T35" fmla="*/ 79 h 132"/>
                <a:gd name="T36" fmla="*/ 118 w 131"/>
                <a:gd name="T37" fmla="*/ 85 h 132"/>
                <a:gd name="T38" fmla="*/ 106 w 131"/>
                <a:gd name="T39" fmla="*/ 126 h 132"/>
                <a:gd name="T40" fmla="*/ 93 w 131"/>
                <a:gd name="T41" fmla="*/ 130 h 132"/>
                <a:gd name="T42" fmla="*/ 71 w 131"/>
                <a:gd name="T43" fmla="*/ 130 h 132"/>
                <a:gd name="T44" fmla="*/ 66 w 131"/>
                <a:gd name="T45" fmla="*/ 118 h 132"/>
                <a:gd name="T46" fmla="*/ 89 w 131"/>
                <a:gd name="T47" fmla="*/ 120 h 132"/>
                <a:gd name="T48" fmla="*/ 95 w 131"/>
                <a:gd name="T49" fmla="*/ 118 h 132"/>
                <a:gd name="T50" fmla="*/ 104 w 131"/>
                <a:gd name="T51" fmla="*/ 91 h 132"/>
                <a:gd name="T52" fmla="*/ 63 w 131"/>
                <a:gd name="T53" fmla="*/ 91 h 132"/>
                <a:gd name="T54" fmla="*/ 9 w 131"/>
                <a:gd name="T55" fmla="*/ 132 h 132"/>
                <a:gd name="T56" fmla="*/ 1 w 131"/>
                <a:gd name="T57" fmla="*/ 121 h 132"/>
                <a:gd name="T58" fmla="*/ 48 w 131"/>
                <a:gd name="T59" fmla="*/ 91 h 132"/>
                <a:gd name="T60" fmla="*/ 11 w 131"/>
                <a:gd name="T61" fmla="*/ 91 h 132"/>
                <a:gd name="T62" fmla="*/ 11 w 131"/>
                <a:gd name="T63" fmla="*/ 79 h 132"/>
                <a:gd name="T64" fmla="*/ 53 w 131"/>
                <a:gd name="T65" fmla="*/ 79 h 132"/>
                <a:gd name="T66" fmla="*/ 55 w 131"/>
                <a:gd name="T67" fmla="*/ 66 h 132"/>
                <a:gd name="T68" fmla="*/ 69 w 131"/>
                <a:gd name="T69" fmla="*/ 67 h 132"/>
                <a:gd name="T70" fmla="*/ 66 w 131"/>
                <a:gd name="T71" fmla="*/ 80 h 132"/>
                <a:gd name="T72" fmla="*/ 119 w 131"/>
                <a:gd name="T73" fmla="*/ 79 h 132"/>
                <a:gd name="T74" fmla="*/ 40 w 131"/>
                <a:gd name="T75" fmla="*/ 27 h 132"/>
                <a:gd name="T76" fmla="*/ 65 w 131"/>
                <a:gd name="T77" fmla="*/ 44 h 132"/>
                <a:gd name="T78" fmla="*/ 97 w 131"/>
                <a:gd name="T79" fmla="*/ 25 h 132"/>
                <a:gd name="T80" fmla="*/ 42 w 131"/>
                <a:gd name="T81" fmla="*/ 25 h 132"/>
                <a:gd name="T82" fmla="*/ 40 w 131"/>
                <a:gd name="T83" fmla="*/ 2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119" y="19"/>
                  </a:moveTo>
                  <a:cubicBezTo>
                    <a:pt x="110" y="32"/>
                    <a:pt x="97" y="42"/>
                    <a:pt x="82" y="49"/>
                  </a:cubicBezTo>
                  <a:cubicBezTo>
                    <a:pt x="96" y="53"/>
                    <a:pt x="113" y="55"/>
                    <a:pt x="131" y="56"/>
                  </a:cubicBezTo>
                  <a:cubicBezTo>
                    <a:pt x="128" y="59"/>
                    <a:pt x="125" y="64"/>
                    <a:pt x="123" y="68"/>
                  </a:cubicBezTo>
                  <a:cubicBezTo>
                    <a:pt x="101" y="66"/>
                    <a:pt x="82" y="63"/>
                    <a:pt x="65" y="56"/>
                  </a:cubicBezTo>
                  <a:cubicBezTo>
                    <a:pt x="47" y="63"/>
                    <a:pt x="26" y="67"/>
                    <a:pt x="5" y="70"/>
                  </a:cubicBezTo>
                  <a:cubicBezTo>
                    <a:pt x="4" y="66"/>
                    <a:pt x="2" y="61"/>
                    <a:pt x="0" y="58"/>
                  </a:cubicBezTo>
                  <a:cubicBezTo>
                    <a:pt x="17" y="56"/>
                    <a:pt x="34" y="53"/>
                    <a:pt x="50" y="49"/>
                  </a:cubicBezTo>
                  <a:cubicBezTo>
                    <a:pt x="43" y="45"/>
                    <a:pt x="37" y="40"/>
                    <a:pt x="31" y="34"/>
                  </a:cubicBezTo>
                  <a:cubicBezTo>
                    <a:pt x="26" y="38"/>
                    <a:pt x="20" y="42"/>
                    <a:pt x="13" y="46"/>
                  </a:cubicBezTo>
                  <a:cubicBezTo>
                    <a:pt x="12" y="42"/>
                    <a:pt x="8" y="38"/>
                    <a:pt x="5" y="36"/>
                  </a:cubicBezTo>
                  <a:cubicBezTo>
                    <a:pt x="25" y="26"/>
                    <a:pt x="39" y="12"/>
                    <a:pt x="47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8" y="6"/>
                    <a:pt x="55" y="10"/>
                    <a:pt x="52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1" y="14"/>
                    <a:pt x="111" y="14"/>
                    <a:pt x="111" y="14"/>
                  </a:cubicBezTo>
                  <a:lnTo>
                    <a:pt x="119" y="19"/>
                  </a:lnTo>
                  <a:close/>
                  <a:moveTo>
                    <a:pt x="119" y="79"/>
                  </a:moveTo>
                  <a:cubicBezTo>
                    <a:pt x="119" y="79"/>
                    <a:pt x="118" y="83"/>
                    <a:pt x="118" y="85"/>
                  </a:cubicBezTo>
                  <a:cubicBezTo>
                    <a:pt x="115" y="110"/>
                    <a:pt x="111" y="121"/>
                    <a:pt x="106" y="126"/>
                  </a:cubicBezTo>
                  <a:cubicBezTo>
                    <a:pt x="103" y="129"/>
                    <a:pt x="99" y="130"/>
                    <a:pt x="93" y="130"/>
                  </a:cubicBezTo>
                  <a:cubicBezTo>
                    <a:pt x="88" y="131"/>
                    <a:pt x="79" y="131"/>
                    <a:pt x="71" y="130"/>
                  </a:cubicBezTo>
                  <a:cubicBezTo>
                    <a:pt x="71" y="126"/>
                    <a:pt x="69" y="122"/>
                    <a:pt x="66" y="118"/>
                  </a:cubicBezTo>
                  <a:cubicBezTo>
                    <a:pt x="75" y="119"/>
                    <a:pt x="85" y="120"/>
                    <a:pt x="89" y="120"/>
                  </a:cubicBezTo>
                  <a:cubicBezTo>
                    <a:pt x="92" y="120"/>
                    <a:pt x="94" y="120"/>
                    <a:pt x="95" y="118"/>
                  </a:cubicBezTo>
                  <a:cubicBezTo>
                    <a:pt x="99" y="116"/>
                    <a:pt x="101" y="107"/>
                    <a:pt x="104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3" y="113"/>
                    <a:pt x="36" y="125"/>
                    <a:pt x="9" y="132"/>
                  </a:cubicBezTo>
                  <a:cubicBezTo>
                    <a:pt x="8" y="129"/>
                    <a:pt x="4" y="123"/>
                    <a:pt x="1" y="121"/>
                  </a:cubicBezTo>
                  <a:cubicBezTo>
                    <a:pt x="25" y="116"/>
                    <a:pt x="40" y="107"/>
                    <a:pt x="48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5"/>
                    <a:pt x="55" y="71"/>
                    <a:pt x="55" y="66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72"/>
                    <a:pt x="67" y="76"/>
                    <a:pt x="66" y="80"/>
                  </a:cubicBezTo>
                  <a:cubicBezTo>
                    <a:pt x="119" y="79"/>
                    <a:pt x="119" y="79"/>
                    <a:pt x="119" y="79"/>
                  </a:cubicBezTo>
                  <a:close/>
                  <a:moveTo>
                    <a:pt x="40" y="27"/>
                  </a:moveTo>
                  <a:cubicBezTo>
                    <a:pt x="46" y="34"/>
                    <a:pt x="55" y="39"/>
                    <a:pt x="65" y="44"/>
                  </a:cubicBezTo>
                  <a:cubicBezTo>
                    <a:pt x="78" y="38"/>
                    <a:pt x="89" y="32"/>
                    <a:pt x="97" y="25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4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12117450" y="4691366"/>
              <a:ext cx="200025" cy="198438"/>
            </a:xfrm>
            <a:custGeom>
              <a:avLst/>
              <a:gdLst>
                <a:gd name="T0" fmla="*/ 70 w 134"/>
                <a:gd name="T1" fmla="*/ 24 h 132"/>
                <a:gd name="T2" fmla="*/ 51 w 134"/>
                <a:gd name="T3" fmla="*/ 93 h 132"/>
                <a:gd name="T4" fmla="*/ 107 w 134"/>
                <a:gd name="T5" fmla="*/ 114 h 132"/>
                <a:gd name="T6" fmla="*/ 134 w 134"/>
                <a:gd name="T7" fmla="*/ 114 h 132"/>
                <a:gd name="T8" fmla="*/ 129 w 134"/>
                <a:gd name="T9" fmla="*/ 128 h 132"/>
                <a:gd name="T10" fmla="*/ 107 w 134"/>
                <a:gd name="T11" fmla="*/ 128 h 132"/>
                <a:gd name="T12" fmla="*/ 44 w 134"/>
                <a:gd name="T13" fmla="*/ 105 h 132"/>
                <a:gd name="T14" fmla="*/ 11 w 134"/>
                <a:gd name="T15" fmla="*/ 132 h 132"/>
                <a:gd name="T16" fmla="*/ 0 w 134"/>
                <a:gd name="T17" fmla="*/ 122 h 132"/>
                <a:gd name="T18" fmla="*/ 35 w 134"/>
                <a:gd name="T19" fmla="*/ 93 h 132"/>
                <a:gd name="T20" fmla="*/ 22 w 134"/>
                <a:gd name="T21" fmla="*/ 63 h 132"/>
                <a:gd name="T22" fmla="*/ 13 w 134"/>
                <a:gd name="T23" fmla="*/ 78 h 132"/>
                <a:gd name="T24" fmla="*/ 3 w 134"/>
                <a:gd name="T25" fmla="*/ 70 h 132"/>
                <a:gd name="T26" fmla="*/ 26 w 134"/>
                <a:gd name="T27" fmla="*/ 0 h 132"/>
                <a:gd name="T28" fmla="*/ 40 w 134"/>
                <a:gd name="T29" fmla="*/ 4 h 132"/>
                <a:gd name="T30" fmla="*/ 36 w 134"/>
                <a:gd name="T31" fmla="*/ 23 h 132"/>
                <a:gd name="T32" fmla="*/ 59 w 134"/>
                <a:gd name="T33" fmla="*/ 23 h 132"/>
                <a:gd name="T34" fmla="*/ 61 w 134"/>
                <a:gd name="T35" fmla="*/ 22 h 132"/>
                <a:gd name="T36" fmla="*/ 70 w 134"/>
                <a:gd name="T37" fmla="*/ 24 h 132"/>
                <a:gd name="T38" fmla="*/ 33 w 134"/>
                <a:gd name="T39" fmla="*/ 34 h 132"/>
                <a:gd name="T40" fmla="*/ 29 w 134"/>
                <a:gd name="T41" fmla="*/ 46 h 132"/>
                <a:gd name="T42" fmla="*/ 42 w 134"/>
                <a:gd name="T43" fmla="*/ 80 h 132"/>
                <a:gd name="T44" fmla="*/ 55 w 134"/>
                <a:gd name="T45" fmla="*/ 34 h 132"/>
                <a:gd name="T46" fmla="*/ 33 w 134"/>
                <a:gd name="T47" fmla="*/ 34 h 132"/>
                <a:gd name="T48" fmla="*/ 96 w 134"/>
                <a:gd name="T49" fmla="*/ 105 h 132"/>
                <a:gd name="T50" fmla="*/ 81 w 134"/>
                <a:gd name="T51" fmla="*/ 105 h 132"/>
                <a:gd name="T52" fmla="*/ 81 w 134"/>
                <a:gd name="T53" fmla="*/ 0 h 132"/>
                <a:gd name="T54" fmla="*/ 96 w 134"/>
                <a:gd name="T55" fmla="*/ 0 h 132"/>
                <a:gd name="T56" fmla="*/ 96 w 134"/>
                <a:gd name="T57" fmla="*/ 36 h 132"/>
                <a:gd name="T58" fmla="*/ 100 w 134"/>
                <a:gd name="T59" fmla="*/ 34 h 132"/>
                <a:gd name="T60" fmla="*/ 130 w 134"/>
                <a:gd name="T61" fmla="*/ 72 h 132"/>
                <a:gd name="T62" fmla="*/ 118 w 134"/>
                <a:gd name="T63" fmla="*/ 79 h 132"/>
                <a:gd name="T64" fmla="*/ 96 w 134"/>
                <a:gd name="T65" fmla="*/ 48 h 132"/>
                <a:gd name="T66" fmla="*/ 96 w 134"/>
                <a:gd name="T67" fmla="*/ 10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32">
                  <a:moveTo>
                    <a:pt x="70" y="24"/>
                  </a:moveTo>
                  <a:cubicBezTo>
                    <a:pt x="67" y="53"/>
                    <a:pt x="60" y="75"/>
                    <a:pt x="51" y="93"/>
                  </a:cubicBezTo>
                  <a:cubicBezTo>
                    <a:pt x="66" y="110"/>
                    <a:pt x="87" y="114"/>
                    <a:pt x="107" y="114"/>
                  </a:cubicBezTo>
                  <a:cubicBezTo>
                    <a:pt x="113" y="114"/>
                    <a:pt x="128" y="114"/>
                    <a:pt x="134" y="114"/>
                  </a:cubicBezTo>
                  <a:cubicBezTo>
                    <a:pt x="132" y="118"/>
                    <a:pt x="129" y="125"/>
                    <a:pt x="129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83" y="128"/>
                    <a:pt x="61" y="124"/>
                    <a:pt x="44" y="105"/>
                  </a:cubicBezTo>
                  <a:cubicBezTo>
                    <a:pt x="35" y="117"/>
                    <a:pt x="24" y="126"/>
                    <a:pt x="11" y="132"/>
                  </a:cubicBezTo>
                  <a:cubicBezTo>
                    <a:pt x="9" y="129"/>
                    <a:pt x="4" y="124"/>
                    <a:pt x="0" y="122"/>
                  </a:cubicBezTo>
                  <a:cubicBezTo>
                    <a:pt x="14" y="116"/>
                    <a:pt x="26" y="106"/>
                    <a:pt x="35" y="93"/>
                  </a:cubicBezTo>
                  <a:cubicBezTo>
                    <a:pt x="30" y="85"/>
                    <a:pt x="26" y="75"/>
                    <a:pt x="22" y="63"/>
                  </a:cubicBezTo>
                  <a:cubicBezTo>
                    <a:pt x="20" y="69"/>
                    <a:pt x="17" y="74"/>
                    <a:pt x="13" y="78"/>
                  </a:cubicBezTo>
                  <a:cubicBezTo>
                    <a:pt x="11" y="76"/>
                    <a:pt x="6" y="72"/>
                    <a:pt x="3" y="70"/>
                  </a:cubicBezTo>
                  <a:cubicBezTo>
                    <a:pt x="13" y="56"/>
                    <a:pt x="22" y="28"/>
                    <a:pt x="26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10"/>
                    <a:pt x="38" y="16"/>
                    <a:pt x="36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1" y="22"/>
                    <a:pt x="61" y="22"/>
                    <a:pt x="61" y="22"/>
                  </a:cubicBezTo>
                  <a:lnTo>
                    <a:pt x="70" y="24"/>
                  </a:lnTo>
                  <a:close/>
                  <a:moveTo>
                    <a:pt x="33" y="34"/>
                  </a:moveTo>
                  <a:cubicBezTo>
                    <a:pt x="31" y="38"/>
                    <a:pt x="30" y="42"/>
                    <a:pt x="29" y="46"/>
                  </a:cubicBezTo>
                  <a:cubicBezTo>
                    <a:pt x="33" y="60"/>
                    <a:pt x="37" y="71"/>
                    <a:pt x="42" y="80"/>
                  </a:cubicBezTo>
                  <a:cubicBezTo>
                    <a:pt x="48" y="68"/>
                    <a:pt x="52" y="52"/>
                    <a:pt x="55" y="34"/>
                  </a:cubicBezTo>
                  <a:lnTo>
                    <a:pt x="33" y="34"/>
                  </a:lnTo>
                  <a:close/>
                  <a:moveTo>
                    <a:pt x="96" y="105"/>
                  </a:moveTo>
                  <a:cubicBezTo>
                    <a:pt x="81" y="105"/>
                    <a:pt x="81" y="105"/>
                    <a:pt x="81" y="10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11" y="46"/>
                    <a:pt x="124" y="62"/>
                    <a:pt x="130" y="72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3" y="71"/>
                    <a:pt x="105" y="59"/>
                    <a:pt x="96" y="48"/>
                  </a:cubicBezTo>
                  <a:lnTo>
                    <a:pt x="96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1872" y="758952"/>
            <a:ext cx="9418320" cy="1156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2042160"/>
            <a:ext cx="9418320" cy="44500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625475" indent="-447675">
              <a:buFont typeface="Wingdings" panose="05000000000000000000" pitchFamily="2" charset="2"/>
              <a:buChar char="n"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7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7" y="1828803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微软雅黑" panose="020B0503020204020204" pitchFamily="34" charset="-122"/>
              <a:buChar char="▪"/>
              <a:defRPr sz="3600"/>
            </a:lvl1pPr>
            <a:lvl2pPr marL="541020" indent="-266700">
              <a:lnSpc>
                <a:spcPct val="120000"/>
              </a:lnSpc>
              <a:buFont typeface="微软雅黑" panose="020B0503020204020204" pitchFamily="34" charset="-122"/>
              <a:buChar char="▫"/>
              <a:defRPr sz="3200"/>
            </a:lvl2pPr>
            <a:lvl3pPr marL="804545" indent="-25717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3pPr>
            <a:lvl4pPr marL="1074420" indent="-25209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4pPr>
            <a:lvl5pPr marL="1346200" indent="-248920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2"/>
            <a:ext cx="207035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22327" y="503153"/>
            <a:ext cx="9745413" cy="404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7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7" y="1828803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微软雅黑" panose="020B0503020204020204" pitchFamily="34" charset="-122"/>
              <a:buChar char="▪"/>
              <a:defRPr sz="3600"/>
            </a:lvl1pPr>
            <a:lvl2pPr marL="541020" indent="-266700">
              <a:lnSpc>
                <a:spcPct val="120000"/>
              </a:lnSpc>
              <a:buFont typeface="微软雅黑" panose="020B0503020204020204" pitchFamily="34" charset="-122"/>
              <a:buChar char="▫"/>
              <a:defRPr sz="3200"/>
            </a:lvl2pPr>
            <a:lvl3pPr marL="804545" indent="-25717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3pPr>
            <a:lvl4pPr marL="1074420" indent="-25209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4pPr>
            <a:lvl5pPr marL="1346200" indent="-248920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2"/>
            <a:ext cx="207035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3292"/>
            <a:ext cx="12192000" cy="834708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71" y="6023299"/>
            <a:ext cx="9982200" cy="8347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0232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4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5" y="998539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9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4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64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7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7.bin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22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9.wmf"/><Relationship Id="rId13" Type="http://schemas.openxmlformats.org/officeDocument/2006/relationships/notesSlide" Target="../notesSlides/notesSlide14.xml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23.wmf"/><Relationship Id="rId1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28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26" Type="http://schemas.openxmlformats.org/officeDocument/2006/relationships/notesSlide" Target="../notesSlides/notesSlide16.xml"/><Relationship Id="rId25" Type="http://schemas.openxmlformats.org/officeDocument/2006/relationships/vmlDrawing" Target="../drawings/vmlDrawing8.vml"/><Relationship Id="rId24" Type="http://schemas.openxmlformats.org/officeDocument/2006/relationships/slideLayout" Target="../slideLayouts/slideLayout3.xml"/><Relationship Id="rId23" Type="http://schemas.openxmlformats.org/officeDocument/2006/relationships/oleObject" Target="../embeddings/oleObject25.bin"/><Relationship Id="rId22" Type="http://schemas.openxmlformats.org/officeDocument/2006/relationships/image" Target="../media/image36.png"/><Relationship Id="rId21" Type="http://schemas.openxmlformats.org/officeDocument/2006/relationships/oleObject" Target="../embeddings/oleObject24.bin"/><Relationship Id="rId20" Type="http://schemas.openxmlformats.org/officeDocument/2006/relationships/image" Target="../media/image35.png"/><Relationship Id="rId2" Type="http://schemas.openxmlformats.org/officeDocument/2006/relationships/image" Target="../media/image25.png"/><Relationship Id="rId19" Type="http://schemas.openxmlformats.org/officeDocument/2006/relationships/image" Target="../media/image34.wmf"/><Relationship Id="rId18" Type="http://schemas.openxmlformats.org/officeDocument/2006/relationships/oleObject" Target="../embeddings/oleObject23.bin"/><Relationship Id="rId17" Type="http://schemas.openxmlformats.org/officeDocument/2006/relationships/image" Target="../media/image33.png"/><Relationship Id="rId16" Type="http://schemas.openxmlformats.org/officeDocument/2006/relationships/image" Target="../media/image32.wmf"/><Relationship Id="rId15" Type="http://schemas.openxmlformats.org/officeDocument/2006/relationships/oleObject" Target="../embeddings/oleObject22.bin"/><Relationship Id="rId14" Type="http://schemas.openxmlformats.org/officeDocument/2006/relationships/image" Target="../media/image31.wmf"/><Relationship Id="rId13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29.wmf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7.bin"/><Relationship Id="rId3" Type="http://schemas.openxmlformats.org/officeDocument/2006/relationships/image" Target="../media/image49.wmf"/><Relationship Id="rId2" Type="http://schemas.openxmlformats.org/officeDocument/2006/relationships/oleObject" Target="../embeddings/oleObject26.bin"/><Relationship Id="rId1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wmf"/><Relationship Id="rId2" Type="http://schemas.openxmlformats.org/officeDocument/2006/relationships/oleObject" Target="../embeddings/oleObject28.bin"/><Relationship Id="rId1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8" Type="http://schemas.openxmlformats.org/officeDocument/2006/relationships/oleObject" Target="../embeddings/oleObject31.bin"/><Relationship Id="rId7" Type="http://schemas.openxmlformats.org/officeDocument/2006/relationships/image" Target="../media/image55.wmf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4.png"/><Relationship Id="rId4" Type="http://schemas.openxmlformats.org/officeDocument/2006/relationships/image" Target="../media/image26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53.png"/><Relationship Id="rId15" Type="http://schemas.openxmlformats.org/officeDocument/2006/relationships/notesSlide" Target="../notesSlides/notesSlide23.xml"/><Relationship Id="rId14" Type="http://schemas.openxmlformats.org/officeDocument/2006/relationships/vmlDrawing" Target="../drawings/vmlDrawing11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58.wmf"/><Relationship Id="rId11" Type="http://schemas.openxmlformats.org/officeDocument/2006/relationships/oleObject" Target="../embeddings/oleObject32.bin"/><Relationship Id="rId10" Type="http://schemas.openxmlformats.org/officeDocument/2006/relationships/image" Target="../media/image57.png"/><Relationship Id="rId1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image" Target="../media/image62.png"/><Relationship Id="rId7" Type="http://schemas.openxmlformats.org/officeDocument/2006/relationships/image" Target="../media/image61.png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9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15.wmf"/><Relationship Id="rId13" Type="http://schemas.openxmlformats.org/officeDocument/2006/relationships/notesSlide" Target="../notesSlides/notesSlide24.xml"/><Relationship Id="rId12" Type="http://schemas.openxmlformats.org/officeDocument/2006/relationships/vmlDrawing" Target="../drawings/vmlDrawing12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64.png"/><Relationship Id="rId1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15.wmf"/><Relationship Id="rId1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0" Type="http://schemas.openxmlformats.org/officeDocument/2006/relationships/notesSlide" Target="../notesSlides/notesSlide9.xml"/><Relationship Id="rId1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固体物理知识点复习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1.4 </a:t>
            </a:r>
            <a:r>
              <a:rPr lang="zh-CN" altLang="en-US">
                <a:solidFill>
                  <a:schemeClr val="tx1"/>
                </a:solidFill>
              </a:rPr>
              <a:t>能态密度与热容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VHAJFK(ME1S51PLFJE9O8V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0" y="1382395"/>
            <a:ext cx="5581650" cy="2609850"/>
          </a:xfrm>
          <a:prstGeom prst="rect">
            <a:avLst/>
          </a:prstGeom>
        </p:spPr>
      </p:pic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24940" y="4564380"/>
          <a:ext cx="8414385" cy="133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2" imgW="4254500" imgH="673100" progId="Equation.KSEE3">
                  <p:embed/>
                </p:oleObj>
              </mc:Choice>
              <mc:Fallback>
                <p:oleObj name="" r:id="rId2" imgW="4254500" imgH="6731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4940" y="4564380"/>
                        <a:ext cx="8414385" cy="1331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414270" y="5999480"/>
            <a:ext cx="3180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括号里面的这一块是总能量，热容是总能量对温度的导数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b="1">
                <a:solidFill>
                  <a:schemeClr val="tx1"/>
                </a:solidFill>
              </a:rPr>
              <a:t>1.5 </a:t>
            </a:r>
            <a:r>
              <a:rPr lang="zh-CN" altLang="en-US" b="1">
                <a:solidFill>
                  <a:schemeClr val="tx1"/>
                </a:solidFill>
              </a:rPr>
              <a:t>德拜模型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11" name="图片 10" descr="_@%@$187W(VL_VS5PPBW40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3875" y="1600835"/>
            <a:ext cx="5201285" cy="7537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5805" y="4608830"/>
            <a:ext cx="10089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Tip:</a:t>
            </a:r>
            <a:r>
              <a:rPr lang="zh-CN" altLang="en-US"/>
              <a:t>德拜模型的本质实际上是一种</a:t>
            </a:r>
            <a:r>
              <a:rPr lang="en-US" altLang="zh-CN"/>
              <a:t>“</a:t>
            </a:r>
            <a:r>
              <a:rPr lang="zh-CN" altLang="en-US"/>
              <a:t>色散关系</a:t>
            </a:r>
            <a:r>
              <a:rPr lang="en-US" altLang="zh-CN"/>
              <a:t>”</a:t>
            </a:r>
            <a:r>
              <a:rPr lang="zh-CN" altLang="en-US"/>
              <a:t>的简化处理，并不仅限于求解热容</a:t>
            </a:r>
            <a:endParaRPr lang="zh-CN" altLang="en-US"/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48250" y="3321050"/>
          <a:ext cx="129413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4" imgW="787400" imgH="419100" progId="Equation.KSEE3">
                  <p:embed/>
                </p:oleObj>
              </mc:Choice>
              <mc:Fallback>
                <p:oleObj name="" r:id="rId4" imgW="787400" imgH="4191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8250" y="3321050"/>
                        <a:ext cx="129413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58703" y="2487930"/>
          <a:ext cx="1611630" cy="69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" r:id="rId6" imgW="965200" imgH="419100" progId="Equation.KSEE3">
                  <p:embed/>
                </p:oleObj>
              </mc:Choice>
              <mc:Fallback>
                <p:oleObj name="" r:id="rId6" imgW="965200" imgH="419100" progId="Equation.KSEE3">
                  <p:embed/>
                  <p:pic>
                    <p:nvPicPr>
                      <p:cNvPr id="0" name="图片 409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58703" y="2487930"/>
                        <a:ext cx="1611630" cy="699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515350" y="1793875"/>
            <a:ext cx="1271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3D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8515350" y="2653665"/>
            <a:ext cx="1271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2D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8515350" y="3481705"/>
            <a:ext cx="1271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1D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904240" y="908050"/>
            <a:ext cx="8440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积分过程需要掌握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1.6</a:t>
            </a:r>
            <a:r>
              <a:rPr lang="zh-CN" altLang="en-US">
                <a:solidFill>
                  <a:schemeClr val="tx1"/>
                </a:solidFill>
              </a:rPr>
              <a:t>支线知识点</a:t>
            </a: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78205" y="3307080"/>
            <a:ext cx="10057130" cy="645160"/>
            <a:chOff x="1295" y="1690"/>
            <a:chExt cx="15838" cy="1016"/>
          </a:xfrm>
        </p:grpSpPr>
        <p:sp>
          <p:nvSpPr>
            <p:cNvPr id="3" name="文本框 2"/>
            <p:cNvSpPr txBox="1"/>
            <p:nvPr/>
          </p:nvSpPr>
          <p:spPr>
            <a:xfrm>
              <a:off x="1295" y="1690"/>
              <a:ext cx="1583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②爱因斯坦近似</a:t>
              </a:r>
              <a:endParaRPr lang="zh-CN" altLang="en-US"/>
            </a:p>
            <a:p>
              <a:r>
                <a:rPr lang="zh-CN" altLang="en-US"/>
                <a:t>第二次习题课</a:t>
              </a:r>
              <a:r>
                <a:rPr lang="en-US" altLang="zh-CN"/>
                <a:t>P22</a:t>
              </a:r>
              <a:r>
                <a:rPr lang="zh-CN" altLang="en-US"/>
                <a:t>，爱因斯坦温度的定义式为</a:t>
              </a:r>
              <a:endParaRPr lang="zh-CN" altLang="en-US" baseline="-25000"/>
            </a:p>
          </p:txBody>
        </p:sp>
        <p:graphicFrame>
          <p:nvGraphicFramePr>
            <p:cNvPr id="9" name="对象 8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8572" y="1988"/>
            <a:ext cx="2870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" r:id="rId1" imgW="914400" imgH="228600" progId="Equation.KSEE3">
                    <p:embed/>
                  </p:oleObj>
                </mc:Choice>
                <mc:Fallback>
                  <p:oleObj name="" r:id="rId1" imgW="914400" imgH="228600" progId="Equation.KSEE3">
                    <p:embed/>
                    <p:pic>
                      <p:nvPicPr>
                        <p:cNvPr id="0" name="图片 102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572" y="1988"/>
                          <a:ext cx="2870" cy="7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文本框 12"/>
          <p:cNvSpPr txBox="1"/>
          <p:nvPr/>
        </p:nvSpPr>
        <p:spPr>
          <a:xfrm>
            <a:off x="822325" y="1029970"/>
            <a:ext cx="89363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①多原子链振动的模式数规律</a:t>
            </a:r>
            <a:endParaRPr lang="zh-CN" altLang="en-US"/>
          </a:p>
          <a:p>
            <a:r>
              <a:rPr lang="zh-CN" altLang="en-US">
                <a:sym typeface="+mn-ea"/>
              </a:rPr>
              <a:t>   设晶体的维度是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，每个原胞中含有原子数目为</a:t>
            </a:r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，整块晶体的原胞数目为</a:t>
            </a:r>
            <a:r>
              <a:rPr lang="en-US" altLang="zh-CN">
                <a:sym typeface="+mn-ea"/>
              </a:rPr>
              <a:t>N</a:t>
            </a:r>
            <a:endParaRPr lang="zh-CN" altLang="en-US"/>
          </a:p>
          <a:p>
            <a:r>
              <a:rPr lang="zh-CN" altLang="en-US">
                <a:sym typeface="+mn-ea"/>
              </a:rPr>
              <a:t>   则：</a:t>
            </a:r>
            <a:endParaRPr lang="zh-CN" altLang="en-US"/>
          </a:p>
          <a:p>
            <a:r>
              <a:rPr lang="zh-CN" altLang="en-US">
                <a:sym typeface="+mn-ea"/>
              </a:rPr>
              <a:t>   共有波矢数目为</a:t>
            </a:r>
            <a:r>
              <a:rPr lang="en-US" altLang="zh-CN">
                <a:sym typeface="+mn-ea"/>
              </a:rPr>
              <a:t>N</a:t>
            </a:r>
            <a:endParaRPr lang="zh-CN" altLang="en-US"/>
          </a:p>
          <a:p>
            <a:r>
              <a:rPr lang="zh-CN" altLang="en-US">
                <a:sym typeface="+mn-ea"/>
              </a:rPr>
              <a:t>   共有</a:t>
            </a:r>
            <a:r>
              <a:rPr lang="en-US" altLang="zh-CN">
                <a:sym typeface="+mn-ea"/>
              </a:rPr>
              <a:t>mp</a:t>
            </a:r>
            <a:r>
              <a:rPr lang="zh-CN" altLang="en-US">
                <a:sym typeface="+mn-ea"/>
              </a:rPr>
              <a:t>个色散关系（即</a:t>
            </a:r>
            <a:r>
              <a:rPr lang="zh-CN">
                <a:sym typeface="+mn-ea"/>
              </a:rPr>
              <a:t>每个波矢可以对应</a:t>
            </a:r>
            <a:r>
              <a:rPr lang="en-US" altLang="zh-CN">
                <a:sym typeface="+mn-ea"/>
              </a:rPr>
              <a:t>mp</a:t>
            </a:r>
            <a:r>
              <a:rPr lang="zh-CN" altLang="en-US">
                <a:sym typeface="+mn-ea"/>
              </a:rPr>
              <a:t>个</a:t>
            </a:r>
            <a:r>
              <a:rPr lang="en-US" altLang="zh-CN">
                <a:sym typeface="+mn-ea"/>
              </a:rPr>
              <a:t>w</a:t>
            </a:r>
            <a:r>
              <a:rPr lang="zh-CN" altLang="en-US">
                <a:sym typeface="+mn-ea"/>
              </a:rPr>
              <a:t>的取值）</a:t>
            </a:r>
            <a:endParaRPr lang="en-US" altLang="zh-CN"/>
          </a:p>
          <a:p>
            <a:r>
              <a:rPr lang="en-US" altLang="zh-CN">
                <a:sym typeface="+mn-ea"/>
              </a:rPr>
              <a:t>   </a:t>
            </a:r>
            <a:r>
              <a:rPr lang="zh-CN" altLang="en-US">
                <a:sym typeface="+mn-ea"/>
              </a:rPr>
              <a:t>这</a:t>
            </a:r>
            <a:r>
              <a:rPr lang="en-US" altLang="zh-CN">
                <a:sym typeface="+mn-ea"/>
              </a:rPr>
              <a:t>mp</a:t>
            </a:r>
            <a:r>
              <a:rPr lang="zh-CN" altLang="en-US">
                <a:sym typeface="+mn-ea"/>
              </a:rPr>
              <a:t>个色散关系中，其中共有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个声学支，</a:t>
            </a:r>
            <a:r>
              <a:rPr lang="en-US" altLang="zh-CN">
                <a:sym typeface="+mn-ea"/>
              </a:rPr>
              <a:t>m(p-1)</a:t>
            </a:r>
            <a:r>
              <a:rPr lang="zh-CN" altLang="en-US">
                <a:sym typeface="+mn-ea"/>
              </a:rPr>
              <a:t>个光学支</a:t>
            </a:r>
            <a:endParaRPr lang="zh-CN" altLang="en-US"/>
          </a:p>
          <a:p>
            <a:r>
              <a:rPr lang="zh-CN" altLang="en-US">
                <a:sym typeface="+mn-ea"/>
              </a:rPr>
              <a:t>   共有振动模式数为</a:t>
            </a:r>
            <a:r>
              <a:rPr lang="en-US" altLang="zh-CN">
                <a:sym typeface="+mn-ea"/>
              </a:rPr>
              <a:t>Nmp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78205" y="4166870"/>
            <a:ext cx="99606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③热传导</a:t>
            </a:r>
            <a:endParaRPr lang="zh-CN" altLang="en-US"/>
          </a:p>
          <a:p>
            <a:r>
              <a:rPr lang="en-US" altLang="zh-CN"/>
              <a:t>N</a:t>
            </a:r>
            <a:r>
              <a:rPr lang="zh-CN" altLang="en-US"/>
              <a:t>过程和</a:t>
            </a:r>
            <a:r>
              <a:rPr lang="en-US" altLang="zh-CN"/>
              <a:t>U</a:t>
            </a:r>
            <a:r>
              <a:rPr lang="zh-CN" altLang="en-US"/>
              <a:t>过程，</a:t>
            </a:r>
            <a:r>
              <a:rPr lang="en-US" altLang="zh-CN"/>
              <a:t>N</a:t>
            </a:r>
            <a:r>
              <a:rPr lang="zh-CN" altLang="en-US"/>
              <a:t>过程使得声子的动量增加，利于传热，</a:t>
            </a:r>
            <a:r>
              <a:rPr lang="en-US" altLang="zh-CN"/>
              <a:t>U</a:t>
            </a:r>
            <a:r>
              <a:rPr lang="zh-CN" altLang="en-US"/>
              <a:t>过程使得声子的动量减小，不利于传热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晶体结合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1.1 </a:t>
            </a:r>
            <a:r>
              <a:rPr lang="zh-CN" altLang="en-US">
                <a:solidFill>
                  <a:schemeClr val="tx1"/>
                </a:solidFill>
              </a:rPr>
              <a:t>相关公式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2325" y="908050"/>
            <a:ext cx="9702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①离子晶体结合的公式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22325" y="1548765"/>
            <a:ext cx="9571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系统的内能：</a:t>
            </a:r>
            <a:endParaRPr lang="zh-CN" altLang="en-US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80590" y="1351915"/>
          <a:ext cx="399034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2527300" imgH="482600" progId="Equation.KSEE3">
                  <p:embed/>
                </p:oleObj>
              </mc:Choice>
              <mc:Fallback>
                <p:oleObj name="" r:id="rId1" imgW="2527300" imgH="482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80590" y="1351915"/>
                        <a:ext cx="399034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22325" y="2323465"/>
            <a:ext cx="6888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马德隆常数：</a:t>
            </a:r>
            <a:endParaRPr lang="zh-CN" altLang="en-US"/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77745" y="2182495"/>
          <a:ext cx="984885" cy="65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3" imgW="673100" imgH="444500" progId="Equation.KSEE3">
                  <p:embed/>
                </p:oleObj>
              </mc:Choice>
              <mc:Fallback>
                <p:oleObj name="" r:id="rId3" imgW="673100" imgH="4445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7745" y="2182495"/>
                        <a:ext cx="984885" cy="65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291205" y="2323465"/>
            <a:ext cx="7017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最近邻的</a:t>
            </a:r>
            <a:r>
              <a:rPr lang="en-US" altLang="zh-CN"/>
              <a:t>P</a:t>
            </a:r>
            <a:r>
              <a:rPr lang="zh-CN" altLang="en-US"/>
              <a:t>为</a:t>
            </a:r>
            <a:r>
              <a:rPr lang="en-US" altLang="zh-CN"/>
              <a:t>1</a:t>
            </a:r>
            <a:r>
              <a:rPr lang="zh-CN" altLang="en-US"/>
              <a:t>，异种电荷离子取</a:t>
            </a:r>
            <a:r>
              <a:rPr lang="en-US" altLang="zh-CN"/>
              <a:t>+1</a:t>
            </a:r>
            <a:r>
              <a:rPr lang="zh-CN" altLang="en-US"/>
              <a:t>，同种电荷离子取</a:t>
            </a:r>
            <a:r>
              <a:rPr lang="en-US" altLang="zh-CN"/>
              <a:t>-1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822325" y="3153410"/>
            <a:ext cx="8041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体积弹性模量：</a:t>
            </a:r>
            <a:endParaRPr lang="zh-CN" altLang="en-US"/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69210" y="3032760"/>
          <a:ext cx="4237355" cy="79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5" imgW="2717800" imgH="508000" progId="Equation.KSEE3">
                  <p:embed/>
                </p:oleObj>
              </mc:Choice>
              <mc:Fallback>
                <p:oleObj name="" r:id="rId5" imgW="2717800" imgH="5080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9210" y="3032760"/>
                        <a:ext cx="4237355" cy="79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822325" y="4795520"/>
            <a:ext cx="8947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②非离子晶体结合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22325" y="4004945"/>
            <a:ext cx="8861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结合能（平衡情况下的内能）：</a:t>
            </a:r>
            <a:endParaRPr lang="zh-CN" altLang="en-US"/>
          </a:p>
        </p:txBody>
      </p:sp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61460" y="3879850"/>
          <a:ext cx="1697990" cy="671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7" imgW="1155700" imgH="457200" progId="Equation.KSEE3">
                  <p:embed/>
                </p:oleObj>
              </mc:Choice>
              <mc:Fallback>
                <p:oleObj name="" r:id="rId7" imgW="1155700" imgH="4572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1460" y="3879850"/>
                        <a:ext cx="1697990" cy="671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822325" y="5320030"/>
            <a:ext cx="9443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勒纳德</a:t>
            </a:r>
            <a:r>
              <a:rPr lang="en-US" altLang="zh-CN"/>
              <a:t>-</a:t>
            </a:r>
            <a:r>
              <a:rPr lang="zh-CN" altLang="en-US"/>
              <a:t>琼斯势：</a:t>
            </a:r>
            <a:endParaRPr lang="zh-CN" altLang="en-US"/>
          </a:p>
        </p:txBody>
      </p: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72080" y="5136515"/>
          <a:ext cx="2594610" cy="73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r:id="rId9" imgW="1524000" imgH="431800" progId="Equation.KSEE3">
                  <p:embed/>
                </p:oleObj>
              </mc:Choice>
              <mc:Fallback>
                <p:oleObj name="" r:id="rId9" imgW="1524000" imgH="431800" progId="Equation.KSEE3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72080" y="5136515"/>
                        <a:ext cx="2594610" cy="735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22325" y="6064250"/>
            <a:ext cx="8768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③</a:t>
            </a:r>
            <a:r>
              <a:rPr lang="en-US" altLang="zh-CN"/>
              <a:t>Evjin</a:t>
            </a:r>
            <a:r>
              <a:rPr lang="zh-CN" altLang="en-US"/>
              <a:t>中性法计算马德隆常数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索末菲自由电子近似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%9_9GB_L)@QR4_3@E$4TB$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0340" y="1466180"/>
            <a:ext cx="3310255" cy="603885"/>
          </a:xfrm>
          <a:prstGeom prst="rect">
            <a:avLst/>
          </a:prstGeom>
        </p:spPr>
      </p:pic>
      <p:pic>
        <p:nvPicPr>
          <p:cNvPr id="8" name="图片 7" descr="P~9K8}ONSH}}M$I1UYVQMC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00" y="846000"/>
            <a:ext cx="2018665" cy="62039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 b="1">
                <a:solidFill>
                  <a:schemeClr val="tx1"/>
                </a:solidFill>
              </a:rPr>
              <a:t>1.1 </a:t>
            </a:r>
            <a:r>
              <a:rPr lang="zh-CN" altLang="en-US" b="1">
                <a:solidFill>
                  <a:schemeClr val="tx1"/>
                </a:solidFill>
              </a:rPr>
              <a:t>一堆公式（第三次习题课）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2325" y="908050"/>
            <a:ext cx="8354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①</a:t>
            </a:r>
            <a:r>
              <a:rPr lang="zh-CN" altLang="en-US"/>
              <a:t>波函数和能量本征值：</a:t>
            </a: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822325" y="2209800"/>
            <a:ext cx="7550150" cy="594995"/>
            <a:chOff x="1295" y="3379"/>
            <a:chExt cx="11890" cy="937"/>
          </a:xfrm>
        </p:grpSpPr>
        <p:grpSp>
          <p:nvGrpSpPr>
            <p:cNvPr id="12" name="组合 11"/>
            <p:cNvGrpSpPr/>
            <p:nvPr/>
          </p:nvGrpSpPr>
          <p:grpSpPr>
            <a:xfrm>
              <a:off x="1295" y="3379"/>
              <a:ext cx="10746" cy="937"/>
              <a:chOff x="1295" y="3379"/>
              <a:chExt cx="10746" cy="937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295" y="3557"/>
                <a:ext cx="1074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/>
                  <a:t>②</a:t>
                </a:r>
                <a:r>
                  <a:rPr lang="zh-CN" altLang="en-US"/>
                  <a:t>波矢</a:t>
                </a:r>
                <a:r>
                  <a:rPr lang="en-US" altLang="zh-CN"/>
                  <a:t>k</a:t>
                </a:r>
                <a:r>
                  <a:rPr lang="zh-CN" altLang="en-US"/>
                  <a:t>的取值</a:t>
                </a:r>
                <a:endParaRPr lang="zh-CN" altLang="en-US"/>
              </a:p>
            </p:txBody>
          </p:sp>
          <p:graphicFrame>
            <p:nvGraphicFramePr>
              <p:cNvPr id="6" name="对象 5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3960" y="3379"/>
              <a:ext cx="1450" cy="9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" name="" r:id="rId3" imgW="609600" imgH="393700" progId="Equation.KSEE3">
                      <p:embed/>
                    </p:oleObj>
                  </mc:Choice>
                  <mc:Fallback>
                    <p:oleObj name="" r:id="rId3" imgW="609600" imgH="393700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960" y="3379"/>
                            <a:ext cx="1450" cy="9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文本框 8"/>
            <p:cNvSpPr txBox="1"/>
            <p:nvPr/>
          </p:nvSpPr>
          <p:spPr>
            <a:xfrm>
              <a:off x="5410" y="3557"/>
              <a:ext cx="777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其中</a:t>
              </a:r>
              <a:r>
                <a:rPr lang="en-US" altLang="zh-CN"/>
                <a:t>i</a:t>
              </a:r>
              <a:r>
                <a:rPr lang="zh-CN" altLang="en-US"/>
                <a:t>表示方向，而</a:t>
              </a:r>
              <a:r>
                <a:rPr lang="en-US" altLang="zh-CN"/>
                <a:t>L</a:t>
              </a:r>
              <a:r>
                <a:rPr lang="zh-CN" altLang="en-US"/>
                <a:t>表示该方向晶体的宏观尺度</a:t>
              </a: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22325" y="3142615"/>
            <a:ext cx="7470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b="1"/>
              <a:t>③</a:t>
            </a:r>
            <a:r>
              <a:rPr lang="zh-CN" altLang="en-US"/>
              <a:t>态密度：</a:t>
            </a:r>
            <a:r>
              <a:rPr lang="en-US" altLang="zh-CN"/>
              <a:t>3D</a:t>
            </a:r>
            <a:r>
              <a:rPr lang="zh-CN" altLang="en-US"/>
              <a:t>：               </a:t>
            </a:r>
            <a:r>
              <a:rPr lang="en-US" altLang="zh-CN"/>
              <a:t>2D</a:t>
            </a:r>
            <a:r>
              <a:rPr lang="zh-CN" altLang="en-US"/>
              <a:t>：              </a:t>
            </a:r>
            <a:r>
              <a:rPr lang="en-US" altLang="zh-CN"/>
              <a:t>1D</a:t>
            </a:r>
            <a:r>
              <a:rPr lang="zh-CN" altLang="en-US"/>
              <a:t>：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如果问到是电子密度的话，需要乘</a:t>
            </a:r>
            <a:r>
              <a:rPr lang="en-US" altLang="zh-CN"/>
              <a:t>2</a:t>
            </a:r>
            <a:r>
              <a:rPr lang="zh-CN" altLang="en-US"/>
              <a:t>倍</a:t>
            </a:r>
            <a:endParaRPr lang="zh-CN" altLang="en-US"/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14600" y="3140075"/>
          <a:ext cx="912495" cy="57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5" imgW="622300" imgH="393700" progId="Equation.KSEE3">
                  <p:embed/>
                </p:oleObj>
              </mc:Choice>
              <mc:Fallback>
                <p:oleObj name="" r:id="rId5" imgW="622300" imgH="3937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3140075"/>
                        <a:ext cx="912495" cy="577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95420" y="3140075"/>
          <a:ext cx="930275" cy="57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7" imgW="634365" imgH="393700" progId="Equation.KSEE3">
                  <p:embed/>
                </p:oleObj>
              </mc:Choice>
              <mc:Fallback>
                <p:oleObj name="" r:id="rId7" imgW="634365" imgH="3937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5420" y="3140075"/>
                        <a:ext cx="930275" cy="577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94020" y="3140075"/>
          <a:ext cx="819785" cy="57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9" imgW="558800" imgH="393700" progId="Equation.KSEE3">
                  <p:embed/>
                </p:oleObj>
              </mc:Choice>
              <mc:Fallback>
                <p:oleObj name="" r:id="rId9" imgW="558800" imgH="3937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94020" y="3140075"/>
                        <a:ext cx="819785" cy="577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822325" y="4436110"/>
            <a:ext cx="9745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④</a:t>
            </a:r>
            <a:r>
              <a:rPr lang="zh-CN" altLang="en-US">
                <a:solidFill>
                  <a:srgbClr val="FF0000"/>
                </a:solidFill>
              </a:rPr>
              <a:t>费米半径（需要知道是怎么算出来的</a:t>
            </a:r>
            <a:r>
              <a:rPr lang="zh-CN" altLang="en-US"/>
              <a:t>）：</a:t>
            </a:r>
            <a:r>
              <a:rPr lang="en-US" altLang="zh-CN"/>
              <a:t>3D</a:t>
            </a:r>
            <a:r>
              <a:rPr lang="zh-CN" altLang="en-US"/>
              <a:t>：                       </a:t>
            </a:r>
            <a:r>
              <a:rPr lang="en-US" altLang="zh-CN"/>
              <a:t>2D</a:t>
            </a:r>
            <a:r>
              <a:rPr lang="zh-CN" altLang="en-US"/>
              <a:t>：                      </a:t>
            </a:r>
            <a:r>
              <a:rPr lang="en-US" altLang="zh-CN"/>
              <a:t>1D</a:t>
            </a:r>
            <a:r>
              <a:rPr lang="zh-CN" altLang="en-US"/>
              <a:t>：</a:t>
            </a:r>
            <a:r>
              <a:rPr lang="zh-CN" altLang="en-US"/>
              <a:t>   </a:t>
            </a:r>
            <a:endParaRPr lang="zh-CN" altLang="en-US"/>
          </a:p>
        </p:txBody>
      </p:sp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95315" y="4436110"/>
          <a:ext cx="1429385" cy="367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11" imgW="889000" imgH="228600" progId="Equation.KSEE3">
                  <p:embed/>
                </p:oleObj>
              </mc:Choice>
              <mc:Fallback>
                <p:oleObj name="" r:id="rId11" imgW="889000" imgH="2286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95315" y="4436110"/>
                        <a:ext cx="1429385" cy="367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868920" y="4436110"/>
          <a:ext cx="1307465" cy="367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3" imgW="812800" imgH="228600" progId="Equation.KSEE3">
                  <p:embed/>
                </p:oleObj>
              </mc:Choice>
              <mc:Fallback>
                <p:oleObj name="" r:id="rId13" imgW="812800" imgH="2286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68920" y="4436110"/>
                        <a:ext cx="1307465" cy="367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865678" y="4446905"/>
          <a:ext cx="1083310" cy="347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5" imgW="673100" imgH="215900" progId="Equation.KSEE3">
                  <p:embed/>
                </p:oleObj>
              </mc:Choice>
              <mc:Fallback>
                <p:oleObj name="" r:id="rId15" imgW="673100" imgH="2159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865678" y="4446905"/>
                        <a:ext cx="1083310" cy="347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822325" y="5165090"/>
            <a:ext cx="10090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b="1">
                <a:solidFill>
                  <a:srgbClr val="FF0000"/>
                </a:solidFill>
              </a:rPr>
              <a:t>⑤</a:t>
            </a:r>
            <a:r>
              <a:rPr lang="zh-CN" altLang="en-US">
                <a:solidFill>
                  <a:srgbClr val="FF0000"/>
                </a:solidFill>
              </a:rPr>
              <a:t>能态密度（需要知道是怎么算出来的）</a:t>
            </a:r>
            <a:r>
              <a:rPr lang="zh-CN" altLang="en-US"/>
              <a:t>：</a:t>
            </a:r>
            <a:r>
              <a:rPr lang="en-US" altLang="zh-CN"/>
              <a:t>3D</a:t>
            </a:r>
            <a:r>
              <a:rPr lang="zh-CN" altLang="en-US"/>
              <a:t>：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/>
              <a:t>                                                                </a:t>
            </a:r>
            <a:r>
              <a:rPr lang="en-US" altLang="zh-CN"/>
              <a:t>2D</a:t>
            </a:r>
            <a:r>
              <a:rPr lang="zh-CN" altLang="en-US"/>
              <a:t>：                            </a:t>
            </a:r>
            <a:r>
              <a:rPr lang="en-US" altLang="zh-CN"/>
              <a:t>1D</a:t>
            </a:r>
            <a:r>
              <a:rPr lang="zh-CN" altLang="en-US"/>
              <a:t>：</a:t>
            </a:r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5688965" y="5121910"/>
            <a:ext cx="2602865" cy="688340"/>
            <a:chOff x="8959" y="7868"/>
            <a:chExt cx="4099" cy="1084"/>
          </a:xfrm>
        </p:grpSpPr>
        <p:pic>
          <p:nvPicPr>
            <p:cNvPr id="25" name="图片 24" descr="3$G_4X[[~EO4SD8Y}(6T(TJ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374" y="7868"/>
              <a:ext cx="2685" cy="1085"/>
            </a:xfrm>
            <a:prstGeom prst="rect">
              <a:avLst/>
            </a:prstGeom>
          </p:spPr>
        </p:pic>
        <p:graphicFrame>
          <p:nvGraphicFramePr>
            <p:cNvPr id="26" name="对象 25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8959" y="8134"/>
            <a:ext cx="1282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" r:id="rId18" imgW="469900" imgH="203200" progId="Equation.KSEE3">
                    <p:embed/>
                  </p:oleObj>
                </mc:Choice>
                <mc:Fallback>
                  <p:oleObj name="" r:id="rId18" imgW="469900" imgH="203200" progId="Equation.KSEE3">
                    <p:embed/>
                    <p:pic>
                      <p:nvPicPr>
                        <p:cNvPr id="0" name="图片 2051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959" y="8134"/>
                          <a:ext cx="1282" cy="5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组合 33"/>
          <p:cNvGrpSpPr/>
          <p:nvPr/>
        </p:nvGrpSpPr>
        <p:grpSpPr>
          <a:xfrm>
            <a:off x="5773420" y="5810885"/>
            <a:ext cx="1379220" cy="674370"/>
            <a:chOff x="9092" y="9005"/>
            <a:chExt cx="2172" cy="1062"/>
          </a:xfrm>
        </p:grpSpPr>
        <p:pic>
          <p:nvPicPr>
            <p:cNvPr id="27" name="图片 26" descr="GR($N]${E}6NWQ{493)2(0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374" y="9005"/>
              <a:ext cx="891" cy="1062"/>
            </a:xfrm>
            <a:prstGeom prst="rect">
              <a:avLst/>
            </a:prstGeom>
          </p:spPr>
        </p:pic>
        <p:graphicFrame>
          <p:nvGraphicFramePr>
            <p:cNvPr id="28" name="对象 27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9092" y="9259"/>
            <a:ext cx="1282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" name="" r:id="rId21" imgW="469900" imgH="203200" progId="Equation.KSEE3">
                    <p:embed/>
                  </p:oleObj>
                </mc:Choice>
                <mc:Fallback>
                  <p:oleObj name="" r:id="rId21" imgW="469900" imgH="203200" progId="Equation.KSEE3">
                    <p:embed/>
                    <p:pic>
                      <p:nvPicPr>
                        <p:cNvPr id="0" name="图片 2051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9092" y="9259"/>
                          <a:ext cx="1282" cy="5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0" name="图片 29" descr="38V(OGY}$XM}NSY0A$VIAX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30005" y="5761355"/>
            <a:ext cx="949325" cy="723900"/>
          </a:xfrm>
          <a:prstGeom prst="rect">
            <a:avLst/>
          </a:prstGeom>
        </p:spPr>
      </p:pic>
      <p:graphicFrame>
        <p:nvGraphicFramePr>
          <p:cNvPr id="31" name="对象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15935" y="5947410"/>
          <a:ext cx="814070" cy="35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23" imgW="469900" imgH="203200" progId="Equation.KSEE3">
                  <p:embed/>
                </p:oleObj>
              </mc:Choice>
              <mc:Fallback>
                <p:oleObj name="" r:id="rId23" imgW="469900" imgH="203200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15935" y="5947410"/>
                        <a:ext cx="814070" cy="35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 b="1">
                <a:solidFill>
                  <a:schemeClr val="tx1"/>
                </a:solidFill>
              </a:rPr>
              <a:t>1.1 </a:t>
            </a:r>
            <a:r>
              <a:rPr lang="zh-CN" altLang="en-US" b="1">
                <a:solidFill>
                  <a:schemeClr val="tx1"/>
                </a:solidFill>
              </a:rPr>
              <a:t>一堆公式（第三次习题课）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2325" y="908050"/>
            <a:ext cx="873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⑥自由电子基态能量</a:t>
            </a:r>
            <a:endParaRPr lang="zh-CN" altLang="en-US"/>
          </a:p>
        </p:txBody>
      </p:sp>
      <p:pic>
        <p:nvPicPr>
          <p:cNvPr id="37" name="图片 36" descr="ZF2@2E)9Q2W94(IVO]IX{@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830" y="1276350"/>
            <a:ext cx="7374255" cy="67754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22325" y="2323465"/>
            <a:ext cx="900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⑦费米</a:t>
            </a:r>
            <a:r>
              <a:rPr lang="en-US" altLang="zh-CN"/>
              <a:t>-</a:t>
            </a:r>
            <a:r>
              <a:rPr lang="zh-CN" altLang="en-US"/>
              <a:t>狄拉克分布</a:t>
            </a:r>
            <a:endParaRPr lang="zh-CN" altLang="en-US"/>
          </a:p>
        </p:txBody>
      </p:sp>
      <p:pic>
        <p:nvPicPr>
          <p:cNvPr id="39" name="图片 38" descr="2)M{L{NVLEV{C41MU[4Z8{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85" y="2691765"/>
            <a:ext cx="3016885" cy="66929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822325" y="3616960"/>
            <a:ext cx="8623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⑧索末菲展开</a:t>
            </a:r>
            <a:endParaRPr lang="zh-CN" altLang="en-US"/>
          </a:p>
        </p:txBody>
      </p:sp>
      <p:pic>
        <p:nvPicPr>
          <p:cNvPr id="41" name="图片 40" descr="G8XIIQFYSVCLB3K(D$~_~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175" y="3735705"/>
            <a:ext cx="2790825" cy="657225"/>
          </a:xfrm>
          <a:prstGeom prst="rect">
            <a:avLst/>
          </a:prstGeom>
        </p:spPr>
      </p:pic>
      <p:pic>
        <p:nvPicPr>
          <p:cNvPr id="42" name="图片 41" descr="}5{IH)B)APEN)@T0UYU7EQ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445" y="3768725"/>
            <a:ext cx="2762250" cy="59055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6262370" y="3880485"/>
            <a:ext cx="862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令：</a:t>
            </a:r>
            <a:endParaRPr lang="zh-CN" altLang="en-US"/>
          </a:p>
        </p:txBody>
      </p:sp>
      <p:pic>
        <p:nvPicPr>
          <p:cNvPr id="44" name="图片 43" descr="H2~B91[3T418_KR{RVF2OY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230" y="4359275"/>
            <a:ext cx="3686175" cy="68580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306830" y="4518025"/>
            <a:ext cx="3072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经过系列数学处理可以得到：</a:t>
            </a:r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822325" y="5471160"/>
            <a:ext cx="10014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⑨化学势</a:t>
            </a:r>
            <a:endParaRPr lang="zh-CN" altLang="en-US"/>
          </a:p>
        </p:txBody>
      </p:sp>
      <p:pic>
        <p:nvPicPr>
          <p:cNvPr id="47" name="图片 46" descr="ND2)W)DKYN(`O15@]~LS[Y0"/>
          <p:cNvPicPr>
            <a:picLocks noChangeAspect="1"/>
          </p:cNvPicPr>
          <p:nvPr/>
        </p:nvPicPr>
        <p:blipFill>
          <a:blip r:embed="rId6"/>
          <a:srcRect l="8324" r="3242" b="5063"/>
          <a:stretch>
            <a:fillRect/>
          </a:stretch>
        </p:blipFill>
        <p:spPr>
          <a:xfrm>
            <a:off x="3592830" y="5559425"/>
            <a:ext cx="308292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_1@~{XFDJDE%@TN]CXB[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7440" y="955675"/>
            <a:ext cx="1413510" cy="65659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 b="1">
                <a:solidFill>
                  <a:schemeClr val="tx1"/>
                </a:solidFill>
              </a:rPr>
              <a:t>1.</a:t>
            </a:r>
            <a:r>
              <a:rPr lang="en-US" b="1">
                <a:solidFill>
                  <a:schemeClr val="tx1"/>
                </a:solidFill>
              </a:rPr>
              <a:t>2 </a:t>
            </a:r>
            <a:r>
              <a:rPr lang="zh-CN" altLang="en-US" b="1">
                <a:solidFill>
                  <a:schemeClr val="tx1"/>
                </a:solidFill>
              </a:rPr>
              <a:t>支线公式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2325" y="1099820"/>
            <a:ext cx="9303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①霍尔系数：                                  霍尔电压：                    （可以不用记忆下标，方向很容易判断）</a:t>
            </a:r>
            <a:endParaRPr lang="en-US" altLang="zh-CN"/>
          </a:p>
        </p:txBody>
      </p:sp>
      <p:pic>
        <p:nvPicPr>
          <p:cNvPr id="4" name="图片 3" descr="V96QO7ZL}OH9O5PP6}L64@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75" y="883920"/>
            <a:ext cx="1504315" cy="7994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2325" y="2323465"/>
            <a:ext cx="9194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②磁化率：</a:t>
            </a:r>
            <a:endParaRPr lang="zh-CN" altLang="en-US"/>
          </a:p>
        </p:txBody>
      </p:sp>
      <p:pic>
        <p:nvPicPr>
          <p:cNvPr id="23" name="图片 22" descr="86{VRSWW(IT9Q6J34YT%%8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15" y="2141220"/>
            <a:ext cx="3981450" cy="733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2325" y="3573780"/>
            <a:ext cx="8386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③电子热容：</a:t>
            </a:r>
            <a:endParaRPr lang="zh-CN" altLang="en-US"/>
          </a:p>
        </p:txBody>
      </p:sp>
      <p:pic>
        <p:nvPicPr>
          <p:cNvPr id="26" name="图片 25" descr="983I~~W0NESQUM0(]2W@FO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940" y="3409950"/>
            <a:ext cx="4200525" cy="695325"/>
          </a:xfrm>
          <a:prstGeom prst="rect">
            <a:avLst/>
          </a:prstGeom>
        </p:spPr>
      </p:pic>
      <p:pic>
        <p:nvPicPr>
          <p:cNvPr id="27" name="图片 26" descr="5%6T60BWA719YLR6LLX3QV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265" y="4196715"/>
            <a:ext cx="426720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空晶格近似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晶体结构</a:t>
            </a:r>
            <a:endParaRPr lang="en-US" altLang="zh-CN" dirty="0" smtClean="0"/>
          </a:p>
          <a:p>
            <a:r>
              <a:rPr lang="zh-CN" altLang="en-US" dirty="0" smtClean="0"/>
              <a:t>晶格振动</a:t>
            </a:r>
            <a:endParaRPr lang="en-US" altLang="zh-CN" dirty="0" smtClean="0"/>
          </a:p>
          <a:p>
            <a:r>
              <a:rPr lang="zh-CN" altLang="en-US" dirty="0" smtClean="0"/>
              <a:t>晶体结合</a:t>
            </a:r>
            <a:endParaRPr lang="en-US" altLang="zh-CN" dirty="0" smtClean="0"/>
          </a:p>
          <a:p>
            <a:r>
              <a:rPr lang="zh-CN" altLang="en-US" dirty="0"/>
              <a:t>索末菲自由电子近似</a:t>
            </a:r>
            <a:endParaRPr lang="zh-CN" altLang="en-US" dirty="0"/>
          </a:p>
          <a:p>
            <a:r>
              <a:rPr lang="zh-CN" altLang="en-US" dirty="0"/>
              <a:t>空晶格近似</a:t>
            </a:r>
            <a:endParaRPr lang="zh-CN" altLang="en-US" dirty="0"/>
          </a:p>
          <a:p>
            <a:r>
              <a:rPr lang="zh-CN" altLang="en-US" dirty="0"/>
              <a:t>能带理论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基本思想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22325" y="908050"/>
            <a:ext cx="9518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电子的能量依然是二次函数形式，波函数是平面波，</a:t>
            </a:r>
            <a:r>
              <a:rPr lang="zh-CN" altLang="en-US" b="1"/>
              <a:t>每个倒格点对波会产生相位差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178" r="712"/>
          <a:stretch>
            <a:fillRect/>
          </a:stretch>
        </p:blipFill>
        <p:spPr>
          <a:xfrm rot="16200000">
            <a:off x="1323340" y="385445"/>
            <a:ext cx="5255895" cy="7504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26325" y="1784350"/>
            <a:ext cx="3288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电子的能量为：</a:t>
            </a:r>
            <a:endParaRPr lang="zh-CN" altLang="en-US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032875" y="1581785"/>
          <a:ext cx="2015490" cy="77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091565" imgH="419100" progId="Equation.KSEE3">
                  <p:embed/>
                </p:oleObj>
              </mc:Choice>
              <mc:Fallback>
                <p:oleObj name="" r:id="rId2" imgW="1091565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32875" y="1581785"/>
                        <a:ext cx="2015490" cy="774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426325" y="2625090"/>
            <a:ext cx="1713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波函数形式为：</a:t>
            </a:r>
            <a:endParaRPr lang="zh-CN" altLang="en-US"/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079230" y="2536190"/>
          <a:ext cx="2049145" cy="54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1002665" imgH="266700" progId="Equation.KSEE3">
                  <p:embed/>
                </p:oleObj>
              </mc:Choice>
              <mc:Fallback>
                <p:oleObj name="" r:id="rId4" imgW="1002665" imgH="266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79230" y="2536190"/>
                        <a:ext cx="2049145" cy="545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501890" y="3423285"/>
            <a:ext cx="3503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该模型所反映的物理图像已经具有了能带的大体样貌，</a:t>
            </a:r>
            <a:r>
              <a:rPr lang="zh-CN" altLang="en-US" b="1">
                <a:solidFill>
                  <a:srgbClr val="FF0000"/>
                </a:solidFill>
              </a:rPr>
              <a:t>即一个</a:t>
            </a:r>
            <a:r>
              <a:rPr lang="en-US" altLang="zh-CN" b="1">
                <a:solidFill>
                  <a:srgbClr val="FF0000"/>
                </a:solidFill>
              </a:rPr>
              <a:t>k</a:t>
            </a:r>
            <a:r>
              <a:rPr lang="zh-CN" altLang="en-US" b="1">
                <a:solidFill>
                  <a:srgbClr val="FF0000"/>
                </a:solidFill>
              </a:rPr>
              <a:t>对应多个能级，并且具有周期平移性特征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36310" y="5711825"/>
            <a:ext cx="417195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左图为一维情况下的例子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三维晶格的空晶格近似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22325" y="908050"/>
            <a:ext cx="7146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高维度晶格比一维晶格更难以处理的两点：</a:t>
            </a:r>
            <a:endParaRPr lang="zh-CN" altLang="en-US"/>
          </a:p>
          <a:p>
            <a:r>
              <a:rPr lang="zh-CN" altLang="en-US"/>
              <a:t>①沿着不同方向有不同的能带结构形式 ②会出现简并情况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22325" y="2301875"/>
            <a:ext cx="8721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举例：求解面心立方晶格沿</a:t>
            </a:r>
            <a:r>
              <a:rPr lang="zh-CN" altLang="en-US">
                <a:latin typeface="Calibri" panose="020F0502020204030204" charset="0"/>
                <a:cs typeface="Calibri" panose="020F0502020204030204" charset="0"/>
              </a:rPr>
              <a:t>ΓΧ方向的空晶格近似能级图：</a:t>
            </a:r>
            <a:endParaRPr lang="zh-CN" alt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2325" y="1553210"/>
            <a:ext cx="10262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处理方法：首先要确定研究的方向（一般题目会告知），然后以该方向为基准，筛查各个格点信息，逐次写出能级的表达式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l="24655" t="15997"/>
          <a:stretch>
            <a:fillRect/>
          </a:stretch>
        </p:blipFill>
        <p:spPr>
          <a:xfrm rot="16200000">
            <a:off x="5132070" y="1584960"/>
            <a:ext cx="4018915" cy="634238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6499860" y="4565650"/>
            <a:ext cx="765175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能带理论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 b="1">
                <a:solidFill>
                  <a:schemeClr val="tx1"/>
                </a:solidFill>
              </a:rPr>
              <a:t>1.1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zh-CN" altLang="en-US" b="1">
                <a:solidFill>
                  <a:schemeClr val="tx1"/>
                </a:solidFill>
              </a:rPr>
              <a:t>公式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3285" y="1040765"/>
            <a:ext cx="1028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①布洛赫波</a:t>
            </a:r>
            <a:endParaRPr lang="zh-CN" altLang="en-US"/>
          </a:p>
        </p:txBody>
      </p:sp>
      <p:pic>
        <p:nvPicPr>
          <p:cNvPr id="10" name="图片 9" descr="HN%[G[PVQ1BI~QZ[(L$$0{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6715" y="1409065"/>
            <a:ext cx="2314575" cy="771525"/>
          </a:xfrm>
          <a:prstGeom prst="rect">
            <a:avLst/>
          </a:prstGeom>
        </p:spPr>
      </p:pic>
      <p:sp>
        <p:nvSpPr>
          <p:cNvPr id="11" name="左大括号 10"/>
          <p:cNvSpPr/>
          <p:nvPr/>
        </p:nvSpPr>
        <p:spPr>
          <a:xfrm>
            <a:off x="1515745" y="1517015"/>
            <a:ext cx="140970" cy="593725"/>
          </a:xfrm>
          <a:prstGeom prst="leftBrace">
            <a:avLst>
              <a:gd name="adj1" fmla="val 6531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167505" y="1594485"/>
            <a:ext cx="4681220" cy="438150"/>
            <a:chOff x="7572" y="4320"/>
            <a:chExt cx="7372" cy="690"/>
          </a:xfrm>
        </p:grpSpPr>
        <p:sp>
          <p:nvSpPr>
            <p:cNvPr id="12" name="文本框 11"/>
            <p:cNvSpPr txBox="1"/>
            <p:nvPr/>
          </p:nvSpPr>
          <p:spPr>
            <a:xfrm>
              <a:off x="7572" y="4375"/>
              <a:ext cx="737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或者等价地写成</a:t>
              </a:r>
              <a:endParaRPr lang="zh-CN" altLang="en-US"/>
            </a:p>
          </p:txBody>
        </p:sp>
        <p:pic>
          <p:nvPicPr>
            <p:cNvPr id="13" name="图片 12" descr="`_VUS8BQ4$GY]_L{3]PS(D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36" y="4320"/>
              <a:ext cx="4245" cy="69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22325" y="2639060"/>
            <a:ext cx="7550150" cy="594995"/>
            <a:chOff x="1295" y="3379"/>
            <a:chExt cx="11890" cy="937"/>
          </a:xfrm>
        </p:grpSpPr>
        <p:grpSp>
          <p:nvGrpSpPr>
            <p:cNvPr id="16" name="组合 15"/>
            <p:cNvGrpSpPr/>
            <p:nvPr/>
          </p:nvGrpSpPr>
          <p:grpSpPr>
            <a:xfrm>
              <a:off x="1295" y="3379"/>
              <a:ext cx="10746" cy="937"/>
              <a:chOff x="1295" y="3379"/>
              <a:chExt cx="10746" cy="937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295" y="3557"/>
                <a:ext cx="1074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②</a:t>
                </a:r>
                <a:r>
                  <a:rPr lang="zh-CN" altLang="en-US"/>
                  <a:t>波矢</a:t>
                </a:r>
                <a:r>
                  <a:rPr lang="en-US" altLang="zh-CN"/>
                  <a:t>k</a:t>
                </a:r>
                <a:r>
                  <a:rPr lang="zh-CN" altLang="en-US"/>
                  <a:t>的取值</a:t>
                </a:r>
                <a:endParaRPr lang="zh-CN" altLang="en-US"/>
              </a:p>
            </p:txBody>
          </p:sp>
          <p:graphicFrame>
            <p:nvGraphicFramePr>
              <p:cNvPr id="19" name="对象 18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3960" y="3379"/>
              <a:ext cx="1450" cy="9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" name="" r:id="rId3" imgW="609600" imgH="393700" progId="Equation.KSEE3">
                      <p:embed/>
                    </p:oleObj>
                  </mc:Choice>
                  <mc:Fallback>
                    <p:oleObj name="" r:id="rId3" imgW="609600" imgH="393700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960" y="3379"/>
                            <a:ext cx="1450" cy="9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" name="文本框 19"/>
            <p:cNvSpPr txBox="1"/>
            <p:nvPr/>
          </p:nvSpPr>
          <p:spPr>
            <a:xfrm>
              <a:off x="5410" y="3557"/>
              <a:ext cx="777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其中</a:t>
              </a:r>
              <a:r>
                <a:rPr lang="en-US" altLang="zh-CN"/>
                <a:t>i</a:t>
              </a:r>
              <a:r>
                <a:rPr lang="zh-CN" altLang="en-US"/>
                <a:t>表示方向，而</a:t>
              </a:r>
              <a:r>
                <a:rPr lang="en-US" altLang="zh-CN"/>
                <a:t>L</a:t>
              </a:r>
              <a:r>
                <a:rPr lang="zh-CN" altLang="en-US"/>
                <a:t>表示该方向晶体的宏观尺度</a:t>
              </a:r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22325" y="3562985"/>
            <a:ext cx="10186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③简约波矢和扩展波矢                                     （其中                      ）</a:t>
            </a:r>
            <a:endParaRPr lang="zh-CN" altLang="en-US"/>
          </a:p>
        </p:txBody>
      </p:sp>
      <p:pic>
        <p:nvPicPr>
          <p:cNvPr id="24" name="图片 23" descr="8BDVMHOG20Y`0{6H$U]15S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715" y="4761865"/>
            <a:ext cx="6385560" cy="845820"/>
          </a:xfrm>
          <a:prstGeom prst="rect">
            <a:avLst/>
          </a:prstGeom>
        </p:spPr>
      </p:pic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15335" y="3397885"/>
          <a:ext cx="229806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6" imgW="1295400" imgH="393700" progId="Equation.KSEE3">
                  <p:embed/>
                </p:oleObj>
              </mc:Choice>
              <mc:Fallback>
                <p:oleObj name="" r:id="rId6" imgW="1295400" imgH="3937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5335" y="3397885"/>
                        <a:ext cx="229806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94780" y="3474720"/>
          <a:ext cx="1424940" cy="54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8" imgW="1028700" imgH="393700" progId="Equation.KSEE3">
                  <p:embed/>
                </p:oleObj>
              </mc:Choice>
              <mc:Fallback>
                <p:oleObj name="" r:id="rId8" imgW="1028700" imgH="3937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94780" y="3474720"/>
                        <a:ext cx="1424940" cy="545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822325" y="4307205"/>
            <a:ext cx="889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④近自由电子近似的能量</a:t>
            </a:r>
            <a:endParaRPr lang="zh-CN" altLang="en-US"/>
          </a:p>
        </p:txBody>
      </p:sp>
      <p:pic>
        <p:nvPicPr>
          <p:cNvPr id="30" name="图片 29" descr="CW{EIF)G59}CNN58(VPKET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2080" y="5751195"/>
            <a:ext cx="3124200" cy="62865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883285" y="5881370"/>
            <a:ext cx="2123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其中展开系数为：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294755" y="5881370"/>
            <a:ext cx="2792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能隙为：</a:t>
            </a:r>
            <a:endParaRPr lang="zh-CN" altLang="en-US"/>
          </a:p>
        </p:txBody>
      </p:sp>
      <p:graphicFrame>
        <p:nvGraphicFramePr>
          <p:cNvPr id="33" name="对象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210425" y="5808980"/>
          <a:ext cx="1459865" cy="51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" r:id="rId11" imgW="723900" imgH="254000" progId="Equation.KSEE3">
                  <p:embed/>
                </p:oleObj>
              </mc:Choice>
              <mc:Fallback>
                <p:oleObj name="" r:id="rId11" imgW="723900" imgH="254000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10425" y="5808980"/>
                        <a:ext cx="1459865" cy="512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 b="1">
                <a:solidFill>
                  <a:schemeClr val="tx1"/>
                </a:solidFill>
              </a:rPr>
              <a:t>1.1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zh-CN" altLang="en-US" b="1">
                <a:solidFill>
                  <a:schemeClr val="tx1"/>
                </a:solidFill>
              </a:rPr>
              <a:t>公式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2325" y="983615"/>
            <a:ext cx="9906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⑤三维情况下的近自由电子近似                        ，即</a:t>
            </a:r>
            <a:endParaRPr lang="zh-CN" altLang="en-US"/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47765" y="830580"/>
          <a:ext cx="1936115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3" imgW="1130300" imgH="393700" progId="Equation.KSEE3">
                  <p:embed/>
                </p:oleObj>
              </mc:Choice>
              <mc:Fallback>
                <p:oleObj name="" r:id="rId3" imgW="1130300" imgH="3937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7765" y="830580"/>
                        <a:ext cx="1936115" cy="674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63695" y="868680"/>
          <a:ext cx="1611630" cy="59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5" imgW="889000" imgH="330200" progId="Equation.KSEE3">
                  <p:embed/>
                </p:oleObj>
              </mc:Choice>
              <mc:Fallback>
                <p:oleObj name="" r:id="rId5" imgW="889000" imgH="330200" progId="Equation.KSEE3">
                  <p:embed/>
                  <p:pic>
                    <p:nvPicPr>
                      <p:cNvPr id="0" name="图片 30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3695" y="868680"/>
                        <a:ext cx="1611630" cy="598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22325" y="1467485"/>
            <a:ext cx="8731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也就是说，在</a:t>
            </a:r>
            <a:r>
              <a:rPr lang="en-US" altLang="zh-CN"/>
              <a:t>G</a:t>
            </a:r>
            <a:r>
              <a:rPr lang="en-US" altLang="zh-CN" baseline="-25000"/>
              <a:t>n</a:t>
            </a:r>
            <a:r>
              <a:rPr lang="zh-CN" altLang="en-US"/>
              <a:t>所对应的</a:t>
            </a:r>
            <a:r>
              <a:rPr lang="en-US" altLang="zh-CN"/>
              <a:t>-G</a:t>
            </a:r>
            <a:r>
              <a:rPr lang="en-US" altLang="zh-CN" baseline="-25000"/>
              <a:t>n</a:t>
            </a:r>
            <a:r>
              <a:rPr lang="zh-CN" altLang="en-US"/>
              <a:t>的中垂面上会出现能带，能隙的大小为</a:t>
            </a:r>
            <a:r>
              <a:rPr lang="en-US" altLang="zh-CN"/>
              <a:t>G</a:t>
            </a:r>
            <a:r>
              <a:rPr lang="en-US" altLang="zh-CN" baseline="-25000"/>
              <a:t>n</a:t>
            </a:r>
            <a:r>
              <a:rPr lang="zh-CN" altLang="en-US"/>
              <a:t>对应的展开系数的绝对值的而二倍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2325" y="2388235"/>
            <a:ext cx="10154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⑥紧束缚近似</a:t>
            </a:r>
            <a:endParaRPr lang="zh-CN" altLang="en-US"/>
          </a:p>
        </p:txBody>
      </p:sp>
      <p:pic>
        <p:nvPicPr>
          <p:cNvPr id="28" name="图片 27" descr="PA52KUVJ(OESQBK@TK7Q65K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1140" y="2676525"/>
            <a:ext cx="7791450" cy="92392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982595" y="3970020"/>
            <a:ext cx="3749040" cy="2386330"/>
            <a:chOff x="7127" y="2752"/>
            <a:chExt cx="5904" cy="3758"/>
          </a:xfrm>
        </p:grpSpPr>
        <p:pic>
          <p:nvPicPr>
            <p:cNvPr id="16" name="图片 15" descr="%(SQ_7O}5KPZK~6%]GUAVZB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81" y="2752"/>
              <a:ext cx="5471" cy="1205"/>
            </a:xfrm>
            <a:prstGeom prst="rect">
              <a:avLst/>
            </a:prstGeom>
          </p:spPr>
        </p:pic>
        <p:pic>
          <p:nvPicPr>
            <p:cNvPr id="17" name="图片 16" descr="%7T[HNO$PX4YTLR4}534XE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81" y="4005"/>
              <a:ext cx="5490" cy="1275"/>
            </a:xfrm>
            <a:prstGeom prst="rect">
              <a:avLst/>
            </a:prstGeom>
          </p:spPr>
        </p:pic>
        <p:pic>
          <p:nvPicPr>
            <p:cNvPr id="18" name="图片 17" descr="}BS5_EBYGM6FI%KP@PP3(B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81" y="5280"/>
              <a:ext cx="5550" cy="1230"/>
            </a:xfrm>
            <a:prstGeom prst="rect">
              <a:avLst/>
            </a:prstGeom>
          </p:spPr>
        </p:pic>
        <p:sp>
          <p:nvSpPr>
            <p:cNvPr id="19" name="左大括号 18"/>
            <p:cNvSpPr/>
            <p:nvPr/>
          </p:nvSpPr>
          <p:spPr>
            <a:xfrm>
              <a:off x="7127" y="3307"/>
              <a:ext cx="222" cy="2714"/>
            </a:xfrm>
            <a:prstGeom prst="leftBrace">
              <a:avLst>
                <a:gd name="adj1" fmla="val 7522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22325" y="3950970"/>
            <a:ext cx="4700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⑦电子态密度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 b="1">
                <a:solidFill>
                  <a:schemeClr val="tx1"/>
                </a:solidFill>
              </a:rPr>
              <a:t>1.1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zh-CN" altLang="en-US" b="1">
                <a:solidFill>
                  <a:schemeClr val="tx1"/>
                </a:solidFill>
              </a:rPr>
              <a:t>公式</a:t>
            </a:r>
            <a:endParaRPr lang="zh-CN" altLang="en-US" b="1">
              <a:solidFill>
                <a:schemeClr val="tx1"/>
              </a:solidFill>
            </a:endParaRPr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22325" y="986790"/>
            <a:ext cx="9324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⑧能态密度与费米面</a:t>
            </a:r>
            <a:endParaRPr lang="zh-CN" altLang="en-US"/>
          </a:p>
          <a:p>
            <a:r>
              <a:rPr lang="zh-CN" altLang="en-US"/>
              <a:t>第四次习题课</a:t>
            </a:r>
            <a:r>
              <a:rPr lang="en-US" altLang="zh-CN"/>
              <a:t>P21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86130" y="2096770"/>
            <a:ext cx="9841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⑨有效质量矩阵</a:t>
            </a:r>
            <a:endParaRPr lang="zh-CN" altLang="en-US"/>
          </a:p>
        </p:txBody>
      </p:sp>
      <p:pic>
        <p:nvPicPr>
          <p:cNvPr id="4" name="图片 3" descr="Z05K}C279O55C102MVLMPH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80" y="2637790"/>
            <a:ext cx="4518660" cy="1926590"/>
          </a:xfrm>
          <a:prstGeom prst="rect">
            <a:avLst/>
          </a:prstGeom>
        </p:spPr>
      </p:pic>
      <p:pic>
        <p:nvPicPr>
          <p:cNvPr id="6" name="图片 5" descr="7814]{(4%UAY`KQ{}AM{K5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570" y="3321050"/>
            <a:ext cx="2367280" cy="6197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6130" y="4564380"/>
            <a:ext cx="8957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如果矩阵不是对角化，应当求该对称矩阵的本征值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谢谢</a:t>
            </a:r>
            <a:r>
              <a:rPr lang="en-US" altLang="zh-CN" smtClean="0"/>
              <a:t>	</a:t>
            </a:r>
            <a:r>
              <a:rPr lang="zh-CN" altLang="en-US" smtClean="0"/>
              <a:t>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请提宝贵意见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晶体结构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 b="1">
                <a:solidFill>
                  <a:schemeClr val="tx1"/>
                </a:solidFill>
              </a:rPr>
              <a:t>1.1</a:t>
            </a:r>
            <a:r>
              <a:rPr lang="en-US" b="1">
                <a:solidFill>
                  <a:schemeClr val="tx1"/>
                </a:solidFill>
              </a:rPr>
              <a:t> 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4875" y="1094740"/>
            <a:ext cx="9939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①掌握几种常见的晶体结构：</a:t>
            </a:r>
            <a:r>
              <a:rPr lang="en-US" altLang="zh-CN"/>
              <a:t>NaCl</a:t>
            </a:r>
            <a:r>
              <a:rPr lang="zh-CN" altLang="en-US"/>
              <a:t>，</a:t>
            </a:r>
            <a:r>
              <a:rPr lang="en-US" altLang="zh-CN"/>
              <a:t>CsCl</a:t>
            </a:r>
            <a:r>
              <a:rPr lang="zh-CN" altLang="en-US"/>
              <a:t>，金刚石，闪锌矿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04875" y="1859915"/>
            <a:ext cx="9745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②倒格点矢量：</a:t>
            </a:r>
            <a:endParaRPr lang="zh-CN" altLang="en-US"/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17140" y="1859915"/>
          <a:ext cx="1435735" cy="38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862965" imgH="228600" progId="Equation.KSEE3">
                  <p:embed/>
                </p:oleObj>
              </mc:Choice>
              <mc:Fallback>
                <p:oleObj name="" r:id="rId1" imgW="862965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17140" y="1859915"/>
                        <a:ext cx="1435735" cy="380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904875" y="2474595"/>
            <a:ext cx="8979535" cy="677545"/>
            <a:chOff x="1425" y="3711"/>
            <a:chExt cx="14141" cy="1067"/>
          </a:xfrm>
        </p:grpSpPr>
        <p:sp>
          <p:nvSpPr>
            <p:cNvPr id="12" name="文本框 11"/>
            <p:cNvSpPr txBox="1"/>
            <p:nvPr/>
          </p:nvSpPr>
          <p:spPr>
            <a:xfrm>
              <a:off x="1425" y="3711"/>
              <a:ext cx="1414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200000"/>
                </a:lnSpc>
              </a:pPr>
              <a:r>
                <a:rPr lang="zh-CN" altLang="en-US"/>
                <a:t>③倒格子基矢：                              等价于</a:t>
              </a:r>
              <a:endParaRPr lang="zh-CN" altLang="en-US"/>
            </a:p>
          </p:txBody>
        </p:sp>
        <p:graphicFrame>
          <p:nvGraphicFramePr>
            <p:cNvPr id="13" name="对象 12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3964" y="4038"/>
            <a:ext cx="2254" cy="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" r:id="rId3" imgW="812800" imgH="266700" progId="Equation.KSEE3">
                    <p:embed/>
                  </p:oleObj>
                </mc:Choice>
                <mc:Fallback>
                  <p:oleObj name="" r:id="rId3" imgW="812800" imgH="266700" progId="Equation.KSEE3">
                    <p:embed/>
                    <p:pic>
                      <p:nvPicPr>
                        <p:cNvPr id="0" name="图片 102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64" y="4038"/>
                          <a:ext cx="2254" cy="7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文本框 13"/>
          <p:cNvSpPr txBox="1"/>
          <p:nvPr/>
        </p:nvSpPr>
        <p:spPr>
          <a:xfrm>
            <a:off x="904875" y="5201920"/>
            <a:ext cx="9335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⑤布里渊区的概念以及画法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4875" y="4175125"/>
            <a:ext cx="9335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④倒格子的概念以及画法（注意倒格子的边长，简单的倒格子边长是</a:t>
            </a:r>
            <a:r>
              <a:rPr lang="en-US" altLang="zh-CN"/>
              <a:t>2π/a</a:t>
            </a:r>
            <a:r>
              <a:rPr lang="zh-CN" altLang="en-US"/>
              <a:t>，面心和体心的倒格子边长都是</a:t>
            </a:r>
            <a:r>
              <a:rPr lang="en-US" altLang="zh-CN"/>
              <a:t>4π/a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17" name="图片 16" descr="L3%$YPSS2EJKAJYKHY6%`X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245" y="1926590"/>
            <a:ext cx="222885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941070" y="986155"/>
            <a:ext cx="8979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</a:t>
            </a:r>
            <a:r>
              <a:rPr lang="en-US" altLang="zh-CN"/>
              <a:t>XRD</a:t>
            </a:r>
            <a:r>
              <a:rPr lang="zh-CN" altLang="en-US"/>
              <a:t>衍射的四个等价的条件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48055" y="2118360"/>
            <a:ext cx="10014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②结构因子以及由其衍生出的消光计算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晶格振动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b="1">
                <a:solidFill>
                  <a:schemeClr val="tx1"/>
                </a:solidFill>
              </a:rPr>
              <a:t>1.1 </a:t>
            </a:r>
            <a:r>
              <a:rPr lang="zh-CN" altLang="en-US" b="1">
                <a:solidFill>
                  <a:schemeClr val="tx1"/>
                </a:solidFill>
              </a:rPr>
              <a:t>一维原子链的经典处理过程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2325" y="1073150"/>
            <a:ext cx="907669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基本处理原则（单原子链：第一次习题课</a:t>
            </a:r>
            <a:r>
              <a:rPr lang="en-US" altLang="zh-CN"/>
              <a:t>P23-26    </a:t>
            </a:r>
            <a:r>
              <a:rPr lang="zh-CN" altLang="en-US"/>
              <a:t>双原子链：</a:t>
            </a:r>
            <a:r>
              <a:rPr lang="zh-CN" altLang="en-US"/>
              <a:t>第二次习题课</a:t>
            </a:r>
            <a:r>
              <a:rPr lang="en-US" altLang="zh-CN"/>
              <a:t>P4-7</a:t>
            </a:r>
            <a:r>
              <a:rPr lang="zh-CN" altLang="en-US"/>
              <a:t>）：</a:t>
            </a:r>
            <a:endParaRPr lang="zh-CN" altLang="en-US"/>
          </a:p>
          <a:p>
            <a:pPr fontAlgn="auto">
              <a:lnSpc>
                <a:spcPct val="300000"/>
              </a:lnSpc>
            </a:pPr>
            <a:r>
              <a:rPr lang="zh-CN" altLang="en-US"/>
              <a:t>①列出第</a:t>
            </a:r>
            <a:r>
              <a:rPr lang="en-US" altLang="zh-CN"/>
              <a:t>n</a:t>
            </a:r>
            <a:r>
              <a:rPr lang="zh-CN" altLang="en-US"/>
              <a:t>个原子的牛顿运动</a:t>
            </a:r>
            <a:r>
              <a:rPr lang="zh-CN" altLang="en-US"/>
              <a:t>方程</a:t>
            </a:r>
            <a:endParaRPr lang="zh-CN" altLang="en-US"/>
          </a:p>
          <a:p>
            <a:pPr fontAlgn="auto">
              <a:lnSpc>
                <a:spcPct val="300000"/>
              </a:lnSpc>
            </a:pPr>
            <a:r>
              <a:rPr lang="zh-CN" altLang="en-US"/>
              <a:t>②确定势能的表达式（只考虑最紧邻原子的作用），代入①中等式的右端</a:t>
            </a:r>
            <a:endParaRPr lang="zh-CN" altLang="en-US"/>
          </a:p>
          <a:p>
            <a:pPr fontAlgn="auto">
              <a:lnSpc>
                <a:spcPct val="300000"/>
              </a:lnSpc>
            </a:pPr>
            <a:r>
              <a:rPr lang="zh-CN" altLang="en-US"/>
              <a:t>③写出格波解的形式</a:t>
            </a:r>
            <a:endParaRPr lang="zh-CN" altLang="en-US"/>
          </a:p>
          <a:p>
            <a:pPr fontAlgn="auto">
              <a:lnSpc>
                <a:spcPct val="300000"/>
              </a:lnSpc>
            </a:pPr>
            <a:r>
              <a:rPr lang="zh-CN" altLang="en-US"/>
              <a:t>④单原子链：将③中得到的格波解形式代入②中的方程，即可求出色散关系</a:t>
            </a:r>
            <a:endParaRPr lang="zh-CN" altLang="en-US"/>
          </a:p>
          <a:p>
            <a:pPr fontAlgn="auto">
              <a:lnSpc>
                <a:spcPct val="300000"/>
              </a:lnSpc>
            </a:pPr>
            <a:r>
              <a:rPr lang="zh-CN" altLang="en-US"/>
              <a:t>   双原子链：</a:t>
            </a:r>
            <a:r>
              <a:rPr lang="zh-CN" altLang="en-US">
                <a:sym typeface="+mn-ea"/>
              </a:rPr>
              <a:t>将③中得到的格波解形式代入②中的方程，利用关于</a:t>
            </a:r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的方程组必须有</a:t>
            </a:r>
            <a:endParaRPr lang="zh-CN" altLang="en-US">
              <a:sym typeface="+mn-ea"/>
            </a:endParaRPr>
          </a:p>
          <a:p>
            <a:pPr fontAlgn="auto">
              <a:lnSpc>
                <a:spcPct val="300000"/>
              </a:lnSpc>
            </a:pPr>
            <a:r>
              <a:rPr lang="zh-CN" altLang="en-US">
                <a:sym typeface="+mn-ea"/>
              </a:rPr>
              <a:t>   解，关于</a:t>
            </a:r>
            <a:r>
              <a:rPr lang="en-US" altLang="zh-CN">
                <a:sym typeface="+mn-ea"/>
              </a:rPr>
              <a:t>w</a:t>
            </a:r>
            <a:r>
              <a:rPr lang="zh-CN" altLang="en-US">
                <a:sym typeface="+mn-ea"/>
              </a:rPr>
              <a:t>的行列式为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，求得</a:t>
            </a:r>
            <a:r>
              <a:rPr lang="en-US" altLang="zh-CN">
                <a:sym typeface="+mn-ea"/>
              </a:rPr>
              <a:t>w</a:t>
            </a:r>
            <a:r>
              <a:rPr lang="zh-CN" altLang="en-US">
                <a:sym typeface="+mn-ea"/>
              </a:rPr>
              <a:t>与</a:t>
            </a:r>
            <a:r>
              <a:rPr lang="en-US" altLang="zh-CN">
                <a:sym typeface="+mn-ea"/>
              </a:rPr>
              <a:t>q</a:t>
            </a:r>
            <a:r>
              <a:rPr lang="zh-CN" altLang="en-US">
                <a:sym typeface="+mn-ea"/>
              </a:rPr>
              <a:t>的色散关系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b="1">
                <a:solidFill>
                  <a:schemeClr val="tx1"/>
                </a:solidFill>
              </a:rPr>
              <a:t>1.2 q</a:t>
            </a:r>
            <a:r>
              <a:rPr lang="zh-CN" altLang="en-US" b="1">
                <a:solidFill>
                  <a:schemeClr val="tx1"/>
                </a:solidFill>
              </a:rPr>
              <a:t>的取值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2325" y="1019175"/>
            <a:ext cx="9237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①准连续性：</a:t>
            </a:r>
            <a:endParaRPr lang="zh-CN" altLang="en-US"/>
          </a:p>
        </p:txBody>
      </p:sp>
      <p:pic>
        <p:nvPicPr>
          <p:cNvPr id="8" name="图片 7" descr="_{A9955J5RN[)CN~V7CL@$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1387475"/>
            <a:ext cx="3945255" cy="1562100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4767580" y="1892935"/>
            <a:ext cx="862965" cy="54991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1R9L8~THL{`TAGDL4$[)M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545" y="1152525"/>
            <a:ext cx="3820795" cy="20300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451340" y="1387475"/>
            <a:ext cx="18065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</a:t>
            </a:r>
            <a:r>
              <a:rPr lang="en-US" altLang="zh-CN" baseline="-25000"/>
              <a:t>i</a:t>
            </a:r>
            <a:r>
              <a:rPr lang="zh-CN" altLang="en-US"/>
              <a:t>是正整数，此外</a:t>
            </a:r>
            <a:r>
              <a:rPr lang="en-US" altLang="zh-CN"/>
              <a:t>N</a:t>
            </a:r>
            <a:r>
              <a:rPr lang="en-US" altLang="zh-CN" baseline="-25000"/>
              <a:t>i</a:t>
            </a:r>
            <a:r>
              <a:rPr lang="zh-CN" altLang="en-US"/>
              <a:t>的量级很大，所以</a:t>
            </a:r>
            <a:r>
              <a:rPr lang="en-US" altLang="zh-CN"/>
              <a:t>q</a:t>
            </a:r>
            <a:r>
              <a:rPr lang="zh-CN" altLang="en-US"/>
              <a:t>的分布是准连续的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22325" y="3444240"/>
            <a:ext cx="5605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②对倒格矢的周期性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2325" y="4491355"/>
            <a:ext cx="9582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</a:t>
            </a:r>
            <a:r>
              <a:rPr lang="zh-CN" altLang="en-US"/>
              <a:t>增加若干倒格矢之后，格波解是完全一样的。因此一般将</a:t>
            </a:r>
            <a:r>
              <a:rPr lang="en-US" altLang="zh-CN"/>
              <a:t>q</a:t>
            </a:r>
            <a:r>
              <a:rPr lang="zh-CN" altLang="en-US"/>
              <a:t>取值限制在第一布里渊区之内</a:t>
            </a:r>
            <a:endParaRPr lang="zh-CN" altLang="en-US"/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87095" y="3887470"/>
          <a:ext cx="3037205" cy="60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2108200" imgH="419100" progId="Equation.KSEE3">
                  <p:embed/>
                </p:oleObj>
              </mc:Choice>
              <mc:Fallback>
                <p:oleObj name="" r:id="rId3" imgW="21082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095" y="3887470"/>
                        <a:ext cx="3037205" cy="603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1.3 </a:t>
            </a:r>
            <a:r>
              <a:rPr lang="zh-CN" altLang="en-US">
                <a:solidFill>
                  <a:schemeClr val="tx1"/>
                </a:solidFill>
              </a:rPr>
              <a:t>声子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2490" y="1083945"/>
            <a:ext cx="9949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设每一个振动频率为</a:t>
            </a:r>
            <a:r>
              <a:rPr lang="en-US" altLang="zh-CN"/>
              <a:t>w</a:t>
            </a:r>
            <a:r>
              <a:rPr lang="zh-CN" altLang="en-US"/>
              <a:t>的振动模式都是一个</a:t>
            </a:r>
            <a:r>
              <a:rPr lang="en-US" altLang="zh-CN"/>
              <a:t>“</a:t>
            </a:r>
            <a:r>
              <a:rPr lang="zh-CN" altLang="en-US"/>
              <a:t>能级</a:t>
            </a:r>
            <a:r>
              <a:rPr lang="en-US" altLang="zh-CN"/>
              <a:t>”</a:t>
            </a:r>
            <a:r>
              <a:rPr lang="zh-CN" altLang="en-US"/>
              <a:t>，填充有能量为       的准粒子</a:t>
            </a:r>
            <a:r>
              <a:rPr lang="en-US" altLang="zh-CN"/>
              <a:t>“</a:t>
            </a:r>
            <a:r>
              <a:rPr lang="zh-CN" altLang="en-US"/>
              <a:t>声子</a:t>
            </a:r>
            <a:r>
              <a:rPr lang="en-US" altLang="zh-CN"/>
              <a:t>”</a:t>
            </a:r>
            <a:r>
              <a:rPr lang="zh-CN" altLang="en-US"/>
              <a:t>，每个能级上的声子占据数为</a:t>
            </a:r>
            <a:r>
              <a:rPr lang="en-US" altLang="zh-CN"/>
              <a:t>n</a:t>
            </a:r>
            <a:r>
              <a:rPr lang="en-US" altLang="zh-CN" baseline="-25000"/>
              <a:t>qs</a:t>
            </a:r>
            <a:endParaRPr lang="en-US" altLang="zh-CN" baseline="-25000"/>
          </a:p>
        </p:txBody>
      </p:sp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832725" y="1083945"/>
          <a:ext cx="38862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" imgW="254000" imgH="203200" progId="Equation.KSEE3">
                  <p:embed/>
                </p:oleObj>
              </mc:Choice>
              <mc:Fallback>
                <p:oleObj name="" r:id="rId1" imgW="254000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32725" y="1083945"/>
                        <a:ext cx="38862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85" y="1989455"/>
            <a:ext cx="2791460" cy="746760"/>
          </a:xfrm>
          <a:prstGeom prst="rect">
            <a:avLst/>
          </a:prstGeom>
        </p:spPr>
      </p:pic>
      <p:pic>
        <p:nvPicPr>
          <p:cNvPr id="17" name="图片 16" descr="UUF)]N]FHN_DEBNH5J(T41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350" y="2851785"/>
            <a:ext cx="5282565" cy="620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72490" y="3573780"/>
            <a:ext cx="6316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晶体总能量：</a:t>
            </a:r>
            <a:endParaRPr lang="zh-CN" altLang="en-US"/>
          </a:p>
        </p:txBody>
      </p:sp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72205" y="3793575"/>
          <a:ext cx="4046855" cy="101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5" imgW="2032000" imgH="508000" progId="Equation.KSEE3">
                  <p:embed/>
                </p:oleObj>
              </mc:Choice>
              <mc:Fallback>
                <p:oleObj name="" r:id="rId5" imgW="2032000" imgH="508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2205" y="3793575"/>
                        <a:ext cx="4046855" cy="101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872490" y="4953635"/>
            <a:ext cx="6111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由于</a:t>
            </a:r>
            <a:r>
              <a:rPr lang="en-US" altLang="zh-CN"/>
              <a:t>w</a:t>
            </a:r>
            <a:r>
              <a:rPr lang="zh-CN" altLang="en-US"/>
              <a:t>的分布准连续，所以可以求和变积分：</a:t>
            </a:r>
            <a:endParaRPr lang="zh-CN" altLang="en-US"/>
          </a:p>
        </p:txBody>
      </p:sp>
      <p:pic>
        <p:nvPicPr>
          <p:cNvPr id="23" name="图片 22" descr="}`6])MM5XL_9F4(R[7N%UV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5840" y="5321935"/>
            <a:ext cx="4791075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自定义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0</TotalTime>
  <Words>2141</Words>
  <Application>WPS 演示</Application>
  <PresentationFormat>宽屏</PresentationFormat>
  <Paragraphs>267</Paragraphs>
  <Slides>26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36</vt:i4>
      </vt:variant>
      <vt:variant>
        <vt:lpstr>幻灯片标题</vt:lpstr>
      </vt:variant>
      <vt:variant>
        <vt:i4>26</vt:i4>
      </vt:variant>
    </vt:vector>
  </HeadingPairs>
  <TitlesOfParts>
    <vt:vector size="73" baseType="lpstr">
      <vt:lpstr>Arial</vt:lpstr>
      <vt:lpstr>宋体</vt:lpstr>
      <vt:lpstr>Wingdings</vt:lpstr>
      <vt:lpstr>Wingdings 2</vt:lpstr>
      <vt:lpstr>微软雅黑</vt:lpstr>
      <vt:lpstr>微软雅黑 bold</vt:lpstr>
      <vt:lpstr>黑体</vt:lpstr>
      <vt:lpstr>Arial Unicode MS</vt:lpstr>
      <vt:lpstr>等线</vt:lpstr>
      <vt:lpstr>Calibri</vt:lpstr>
      <vt:lpstr>View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点击此处编辑主标题</vt:lpstr>
      <vt:lpstr>目录</vt:lpstr>
      <vt:lpstr>晶格振动</vt:lpstr>
      <vt:lpstr>PowerPoint 演示文稿</vt:lpstr>
      <vt:lpstr>PowerPoint 演示文稿</vt:lpstr>
      <vt:lpstr>晶格振动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晶体结合</vt:lpstr>
      <vt:lpstr>PowerPoint 演示文稿</vt:lpstr>
      <vt:lpstr>索末菲自由电子近似</vt:lpstr>
      <vt:lpstr>PowerPoint 演示文稿</vt:lpstr>
      <vt:lpstr>PowerPoint 演示文稿</vt:lpstr>
      <vt:lpstr>PowerPoint 演示文稿</vt:lpstr>
      <vt:lpstr>空晶格近似</vt:lpstr>
      <vt:lpstr>PowerPoint 演示文稿</vt:lpstr>
      <vt:lpstr>PowerPoint 演示文稿</vt:lpstr>
      <vt:lpstr>能带理论</vt:lpstr>
      <vt:lpstr>PowerPoint 演示文稿</vt:lpstr>
      <vt:lpstr>PowerPoint 演示文稿</vt:lpstr>
      <vt:lpstr>PowerPoint 演示文稿</vt:lpstr>
      <vt:lpstr>谢谢	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教务处PPT模板002</dc:title>
  <dc:creator>现代教育技术中心</dc:creator>
  <cp:lastModifiedBy>机智的安东泥煤</cp:lastModifiedBy>
  <cp:revision>18</cp:revision>
  <dcterms:created xsi:type="dcterms:W3CDTF">2022-06-01T02:11:00Z</dcterms:created>
  <dcterms:modified xsi:type="dcterms:W3CDTF">2022-06-03T03:15:15Z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