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6" r:id="rId3"/>
    <p:sldId id="272" r:id="rId5"/>
    <p:sldId id="278" r:id="rId6"/>
    <p:sldId id="280" r:id="rId7"/>
    <p:sldId id="287" r:id="rId8"/>
    <p:sldId id="298" r:id="rId9"/>
    <p:sldId id="295" r:id="rId10"/>
    <p:sldId id="296" r:id="rId11"/>
    <p:sldId id="288" r:id="rId12"/>
    <p:sldId id="270" r:id="rId13"/>
    <p:sldId id="299" r:id="rId14"/>
    <p:sldId id="297" r:id="rId15"/>
    <p:sldId id="311" r:id="rId16"/>
    <p:sldId id="310" r:id="rId17"/>
    <p:sldId id="318" r:id="rId18"/>
    <p:sldId id="319" r:id="rId19"/>
    <p:sldId id="320" r:id="rId20"/>
    <p:sldId id="321" r:id="rId21"/>
    <p:sldId id="277" r:id="rId22"/>
    <p:sldId id="327" r:id="rId23"/>
    <p:sldId id="328" r:id="rId24"/>
    <p:sldId id="335" r:id="rId25"/>
    <p:sldId id="329" r:id="rId26"/>
    <p:sldId id="330" r:id="rId27"/>
    <p:sldId id="279" r:id="rId28"/>
    <p:sldId id="336" r:id="rId29"/>
    <p:sldId id="338" r:id="rId30"/>
    <p:sldId id="339" r:id="rId31"/>
    <p:sldId id="340" r:id="rId32"/>
    <p:sldId id="341" r:id="rId33"/>
    <p:sldId id="342" r:id="rId34"/>
    <p:sldId id="27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534" autoAdjust="0"/>
  </p:normalViewPr>
  <p:slideViewPr>
    <p:cSldViewPr snapToGrid="0">
      <p:cViewPr varScale="1">
        <p:scale>
          <a:sx n="45" d="100"/>
          <a:sy n="45" d="100"/>
        </p:scale>
        <p:origin x="84" y="2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4.wmf"/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4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8.wmf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8.wmf"/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AC749-4FB1-4504-8A01-4799D4DFEFF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296D-1E8C-4FA1-8ED8-C999B297FE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61872" y="4800600"/>
            <a:ext cx="9418320" cy="522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aseline="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组合 7"/>
          <p:cNvGrpSpPr/>
          <p:nvPr userDrawn="1"/>
        </p:nvGrpSpPr>
        <p:grpSpPr>
          <a:xfrm>
            <a:off x="1344489" y="5505426"/>
            <a:ext cx="2236793" cy="297909"/>
            <a:chOff x="8729725" y="4570716"/>
            <a:chExt cx="3587750" cy="477838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9" name="Freeform 34"/>
            <p:cNvSpPr>
              <a:spLocks noEditPoints="1"/>
            </p:cNvSpPr>
            <p:nvPr userDrawn="1"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0" name="Freeform 35"/>
            <p:cNvSpPr>
              <a:spLocks noEditPoints="1"/>
            </p:cNvSpPr>
            <p:nvPr userDrawn="1"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1" name="Freeform 36"/>
            <p:cNvSpPr>
              <a:spLocks noEditPoints="1"/>
            </p:cNvSpPr>
            <p:nvPr userDrawn="1"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2" name="Freeform 37"/>
            <p:cNvSpPr>
              <a:spLocks noEditPoints="1"/>
            </p:cNvSpPr>
            <p:nvPr userDrawn="1"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3" name="Freeform 38"/>
            <p:cNvSpPr>
              <a:spLocks noEditPoints="1"/>
            </p:cNvSpPr>
            <p:nvPr userDrawn="1"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4" name="Freeform 39"/>
            <p:cNvSpPr>
              <a:spLocks noEditPoints="1"/>
            </p:cNvSpPr>
            <p:nvPr userDrawn="1"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6" name="Freeform 41"/>
            <p:cNvSpPr/>
            <p:nvPr userDrawn="1"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7" name="Freeform 42"/>
            <p:cNvSpPr/>
            <p:nvPr userDrawn="1"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8" name="Freeform 43"/>
            <p:cNvSpPr/>
            <p:nvPr userDrawn="1"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19" name="Freeform 44"/>
            <p:cNvSpPr>
              <a:spLocks noEditPoints="1"/>
            </p:cNvSpPr>
            <p:nvPr userDrawn="1"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0" name="Freeform 45"/>
            <p:cNvSpPr>
              <a:spLocks noEditPoints="1"/>
            </p:cNvSpPr>
            <p:nvPr userDrawn="1"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1" name="Freeform 46"/>
            <p:cNvSpPr>
              <a:spLocks noEditPoints="1"/>
            </p:cNvSpPr>
            <p:nvPr userDrawn="1"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2" name="Freeform 47"/>
            <p:cNvSpPr>
              <a:spLocks noEditPoints="1"/>
            </p:cNvSpPr>
            <p:nvPr userDrawn="1"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4" name="Freeform 49"/>
            <p:cNvSpPr>
              <a:spLocks noEditPoints="1"/>
            </p:cNvSpPr>
            <p:nvPr userDrawn="1"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5" name="Freeform 50"/>
            <p:cNvSpPr>
              <a:spLocks noEditPoints="1"/>
            </p:cNvSpPr>
            <p:nvPr userDrawn="1"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6" name="Freeform 51"/>
            <p:cNvSpPr>
              <a:spLocks noEditPoints="1"/>
            </p:cNvSpPr>
            <p:nvPr userDrawn="1"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8" name="Freeform 53"/>
            <p:cNvSpPr>
              <a:spLocks noEditPoints="1"/>
            </p:cNvSpPr>
            <p:nvPr userDrawn="1"/>
          </p:nvSpPr>
          <p:spPr bwMode="auto">
            <a:xfrm>
              <a:off x="11687238" y="4692954"/>
              <a:ext cx="201613" cy="196850"/>
            </a:xfrm>
            <a:custGeom>
              <a:avLst/>
              <a:gdLst>
                <a:gd name="T0" fmla="*/ 109 w 136"/>
                <a:gd name="T1" fmla="*/ 93 h 131"/>
                <a:gd name="T2" fmla="*/ 126 w 136"/>
                <a:gd name="T3" fmla="*/ 131 h 131"/>
                <a:gd name="T4" fmla="*/ 68 w 136"/>
                <a:gd name="T5" fmla="*/ 131 h 131"/>
                <a:gd name="T6" fmla="*/ 93 w 136"/>
                <a:gd name="T7" fmla="*/ 93 h 131"/>
                <a:gd name="T8" fmla="*/ 73 w 136"/>
                <a:gd name="T9" fmla="*/ 71 h 131"/>
                <a:gd name="T10" fmla="*/ 44 w 136"/>
                <a:gd name="T11" fmla="*/ 82 h 131"/>
                <a:gd name="T12" fmla="*/ 72 w 136"/>
                <a:gd name="T13" fmla="*/ 85 h 131"/>
                <a:gd name="T14" fmla="*/ 44 w 136"/>
                <a:gd name="T15" fmla="*/ 100 h 131"/>
                <a:gd name="T16" fmla="*/ 38 w 136"/>
                <a:gd name="T17" fmla="*/ 129 h 131"/>
                <a:gd name="T18" fmla="*/ 14 w 136"/>
                <a:gd name="T19" fmla="*/ 119 h 131"/>
                <a:gd name="T20" fmla="*/ 31 w 136"/>
                <a:gd name="T21" fmla="*/ 117 h 131"/>
                <a:gd name="T22" fmla="*/ 3 w 136"/>
                <a:gd name="T23" fmla="*/ 104 h 131"/>
                <a:gd name="T24" fmla="*/ 31 w 136"/>
                <a:gd name="T25" fmla="*/ 89 h 131"/>
                <a:gd name="T26" fmla="*/ 31 w 136"/>
                <a:gd name="T27" fmla="*/ 80 h 131"/>
                <a:gd name="T28" fmla="*/ 33 w 136"/>
                <a:gd name="T29" fmla="*/ 69 h 131"/>
                <a:gd name="T30" fmla="*/ 0 w 136"/>
                <a:gd name="T31" fmla="*/ 75 h 131"/>
                <a:gd name="T32" fmla="*/ 14 w 136"/>
                <a:gd name="T33" fmla="*/ 58 h 131"/>
                <a:gd name="T34" fmla="*/ 35 w 136"/>
                <a:gd name="T35" fmla="*/ 49 h 131"/>
                <a:gd name="T36" fmla="*/ 1 w 136"/>
                <a:gd name="T37" fmla="*/ 37 h 131"/>
                <a:gd name="T38" fmla="*/ 25 w 136"/>
                <a:gd name="T39" fmla="*/ 25 h 131"/>
                <a:gd name="T40" fmla="*/ 7 w 136"/>
                <a:gd name="T41" fmla="*/ 14 h 131"/>
                <a:gd name="T42" fmla="*/ 25 w 136"/>
                <a:gd name="T43" fmla="*/ 0 h 131"/>
                <a:gd name="T44" fmla="*/ 37 w 136"/>
                <a:gd name="T45" fmla="*/ 14 h 131"/>
                <a:gd name="T46" fmla="*/ 53 w 136"/>
                <a:gd name="T47" fmla="*/ 24 h 131"/>
                <a:gd name="T48" fmla="*/ 75 w 136"/>
                <a:gd name="T49" fmla="*/ 7 h 131"/>
                <a:gd name="T50" fmla="*/ 70 w 136"/>
                <a:gd name="T51" fmla="*/ 38 h 131"/>
                <a:gd name="T52" fmla="*/ 84 w 136"/>
                <a:gd name="T53" fmla="*/ 0 h 131"/>
                <a:gd name="T54" fmla="*/ 92 w 136"/>
                <a:gd name="T55" fmla="*/ 26 h 131"/>
                <a:gd name="T56" fmla="*/ 133 w 136"/>
                <a:gd name="T57" fmla="*/ 37 h 131"/>
                <a:gd name="T58" fmla="*/ 45 w 136"/>
                <a:gd name="T59" fmla="*/ 36 h 131"/>
                <a:gd name="T60" fmla="*/ 38 w 136"/>
                <a:gd name="T61" fmla="*/ 24 h 131"/>
                <a:gd name="T62" fmla="*/ 45 w 136"/>
                <a:gd name="T63" fmla="*/ 36 h 131"/>
                <a:gd name="T64" fmla="*/ 71 w 136"/>
                <a:gd name="T65" fmla="*/ 48 h 131"/>
                <a:gd name="T66" fmla="*/ 44 w 136"/>
                <a:gd name="T67" fmla="*/ 57 h 131"/>
                <a:gd name="T68" fmla="*/ 58 w 136"/>
                <a:gd name="T69" fmla="*/ 56 h 131"/>
                <a:gd name="T70" fmla="*/ 90 w 136"/>
                <a:gd name="T71" fmla="*/ 37 h 131"/>
                <a:gd name="T72" fmla="*/ 111 w 136"/>
                <a:gd name="T73" fmla="*/ 3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" h="131">
                  <a:moveTo>
                    <a:pt x="125" y="37"/>
                  </a:moveTo>
                  <a:cubicBezTo>
                    <a:pt x="122" y="59"/>
                    <a:pt x="117" y="78"/>
                    <a:pt x="109" y="93"/>
                  </a:cubicBezTo>
                  <a:cubicBezTo>
                    <a:pt x="116" y="104"/>
                    <a:pt x="124" y="113"/>
                    <a:pt x="136" y="119"/>
                  </a:cubicBezTo>
                  <a:cubicBezTo>
                    <a:pt x="132" y="122"/>
                    <a:pt x="128" y="127"/>
                    <a:pt x="126" y="131"/>
                  </a:cubicBezTo>
                  <a:cubicBezTo>
                    <a:pt x="116" y="125"/>
                    <a:pt x="107" y="116"/>
                    <a:pt x="100" y="106"/>
                  </a:cubicBezTo>
                  <a:cubicBezTo>
                    <a:pt x="92" y="116"/>
                    <a:pt x="82" y="125"/>
                    <a:pt x="68" y="131"/>
                  </a:cubicBezTo>
                  <a:cubicBezTo>
                    <a:pt x="67" y="128"/>
                    <a:pt x="63" y="122"/>
                    <a:pt x="60" y="119"/>
                  </a:cubicBezTo>
                  <a:cubicBezTo>
                    <a:pt x="75" y="113"/>
                    <a:pt x="85" y="104"/>
                    <a:pt x="93" y="93"/>
                  </a:cubicBezTo>
                  <a:cubicBezTo>
                    <a:pt x="88" y="82"/>
                    <a:pt x="84" y="70"/>
                    <a:pt x="82" y="57"/>
                  </a:cubicBezTo>
                  <a:cubicBezTo>
                    <a:pt x="79" y="63"/>
                    <a:pt x="76" y="67"/>
                    <a:pt x="73" y="71"/>
                  </a:cubicBezTo>
                  <a:cubicBezTo>
                    <a:pt x="72" y="69"/>
                    <a:pt x="68" y="66"/>
                    <a:pt x="65" y="63"/>
                  </a:cubicBezTo>
                  <a:cubicBezTo>
                    <a:pt x="59" y="70"/>
                    <a:pt x="51" y="77"/>
                    <a:pt x="44" y="82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53" y="87"/>
                    <a:pt x="63" y="86"/>
                    <a:pt x="72" y="85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4" y="123"/>
                    <a:pt x="43" y="127"/>
                    <a:pt x="38" y="129"/>
                  </a:cubicBezTo>
                  <a:cubicBezTo>
                    <a:pt x="34" y="131"/>
                    <a:pt x="28" y="131"/>
                    <a:pt x="18" y="131"/>
                  </a:cubicBezTo>
                  <a:cubicBezTo>
                    <a:pt x="18" y="127"/>
                    <a:pt x="16" y="122"/>
                    <a:pt x="14" y="119"/>
                  </a:cubicBezTo>
                  <a:cubicBezTo>
                    <a:pt x="21" y="119"/>
                    <a:pt x="27" y="119"/>
                    <a:pt x="29" y="119"/>
                  </a:cubicBezTo>
                  <a:cubicBezTo>
                    <a:pt x="31" y="119"/>
                    <a:pt x="31" y="119"/>
                    <a:pt x="31" y="117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3" y="104"/>
                    <a:pt x="3" y="104"/>
                    <a:pt x="3" y="104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10" y="91"/>
                    <a:pt x="20" y="90"/>
                    <a:pt x="31" y="89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6" y="77"/>
                    <a:pt x="41" y="73"/>
                    <a:pt x="46" y="69"/>
                  </a:cubicBezTo>
                  <a:cubicBezTo>
                    <a:pt x="33" y="69"/>
                    <a:pt x="33" y="69"/>
                    <a:pt x="33" y="69"/>
                  </a:cubicBezTo>
                  <a:cubicBezTo>
                    <a:pt x="26" y="75"/>
                    <a:pt x="18" y="81"/>
                    <a:pt x="10" y="85"/>
                  </a:cubicBezTo>
                  <a:cubicBezTo>
                    <a:pt x="8" y="83"/>
                    <a:pt x="3" y="78"/>
                    <a:pt x="0" y="75"/>
                  </a:cubicBezTo>
                  <a:cubicBezTo>
                    <a:pt x="5" y="73"/>
                    <a:pt x="10" y="70"/>
                    <a:pt x="14" y="67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9" y="55"/>
                    <a:pt x="32" y="52"/>
                    <a:pt x="35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7" y="17"/>
                    <a:pt x="60" y="11"/>
                    <a:pt x="63" y="3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18"/>
                    <a:pt x="66" y="28"/>
                    <a:pt x="59" y="38"/>
                  </a:cubicBezTo>
                  <a:cubicBezTo>
                    <a:pt x="70" y="38"/>
                    <a:pt x="70" y="38"/>
                    <a:pt x="70" y="3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7" y="35"/>
                    <a:pt x="82" y="18"/>
                    <a:pt x="84" y="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6" y="11"/>
                    <a:pt x="95" y="19"/>
                    <a:pt x="92" y="26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25" y="37"/>
                    <a:pt x="125" y="37"/>
                    <a:pt x="125" y="37"/>
                  </a:cubicBezTo>
                  <a:close/>
                  <a:moveTo>
                    <a:pt x="45" y="36"/>
                  </a:moveTo>
                  <a:cubicBezTo>
                    <a:pt x="48" y="33"/>
                    <a:pt x="50" y="28"/>
                    <a:pt x="53" y="24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36"/>
                    <a:pt x="38" y="36"/>
                    <a:pt x="38" y="36"/>
                  </a:cubicBezTo>
                  <a:lnTo>
                    <a:pt x="45" y="36"/>
                  </a:lnTo>
                  <a:close/>
                  <a:moveTo>
                    <a:pt x="63" y="60"/>
                  </a:moveTo>
                  <a:cubicBezTo>
                    <a:pt x="66" y="57"/>
                    <a:pt x="68" y="53"/>
                    <a:pt x="71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49" y="51"/>
                    <a:pt x="47" y="54"/>
                    <a:pt x="44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8" y="56"/>
                    <a:pt x="58" y="56"/>
                    <a:pt x="58" y="56"/>
                  </a:cubicBezTo>
                  <a:lnTo>
                    <a:pt x="63" y="60"/>
                  </a:lnTo>
                  <a:close/>
                  <a:moveTo>
                    <a:pt x="90" y="37"/>
                  </a:moveTo>
                  <a:cubicBezTo>
                    <a:pt x="92" y="52"/>
                    <a:pt x="96" y="65"/>
                    <a:pt x="101" y="78"/>
                  </a:cubicBezTo>
                  <a:cubicBezTo>
                    <a:pt x="106" y="66"/>
                    <a:pt x="109" y="53"/>
                    <a:pt x="111" y="37"/>
                  </a:cubicBezTo>
                  <a:lnTo>
                    <a:pt x="90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29" name="Freeform 54"/>
            <p:cNvSpPr>
              <a:spLocks noEditPoints="1"/>
            </p:cNvSpPr>
            <p:nvPr userDrawn="1"/>
          </p:nvSpPr>
          <p:spPr bwMode="auto">
            <a:xfrm>
              <a:off x="11906313" y="4691366"/>
              <a:ext cx="195263" cy="198438"/>
            </a:xfrm>
            <a:custGeom>
              <a:avLst/>
              <a:gdLst>
                <a:gd name="T0" fmla="*/ 119 w 131"/>
                <a:gd name="T1" fmla="*/ 19 h 132"/>
                <a:gd name="T2" fmla="*/ 82 w 131"/>
                <a:gd name="T3" fmla="*/ 49 h 132"/>
                <a:gd name="T4" fmla="*/ 131 w 131"/>
                <a:gd name="T5" fmla="*/ 56 h 132"/>
                <a:gd name="T6" fmla="*/ 123 w 131"/>
                <a:gd name="T7" fmla="*/ 68 h 132"/>
                <a:gd name="T8" fmla="*/ 65 w 131"/>
                <a:gd name="T9" fmla="*/ 56 h 132"/>
                <a:gd name="T10" fmla="*/ 5 w 131"/>
                <a:gd name="T11" fmla="*/ 70 h 132"/>
                <a:gd name="T12" fmla="*/ 0 w 131"/>
                <a:gd name="T13" fmla="*/ 58 h 132"/>
                <a:gd name="T14" fmla="*/ 50 w 131"/>
                <a:gd name="T15" fmla="*/ 49 h 132"/>
                <a:gd name="T16" fmla="*/ 31 w 131"/>
                <a:gd name="T17" fmla="*/ 34 h 132"/>
                <a:gd name="T18" fmla="*/ 13 w 131"/>
                <a:gd name="T19" fmla="*/ 46 h 132"/>
                <a:gd name="T20" fmla="*/ 5 w 131"/>
                <a:gd name="T21" fmla="*/ 36 h 132"/>
                <a:gd name="T22" fmla="*/ 47 w 131"/>
                <a:gd name="T23" fmla="*/ 0 h 132"/>
                <a:gd name="T24" fmla="*/ 60 w 131"/>
                <a:gd name="T25" fmla="*/ 2 h 132"/>
                <a:gd name="T26" fmla="*/ 52 w 131"/>
                <a:gd name="T27" fmla="*/ 14 h 132"/>
                <a:gd name="T28" fmla="*/ 108 w 131"/>
                <a:gd name="T29" fmla="*/ 14 h 132"/>
                <a:gd name="T30" fmla="*/ 111 w 131"/>
                <a:gd name="T31" fmla="*/ 14 h 132"/>
                <a:gd name="T32" fmla="*/ 119 w 131"/>
                <a:gd name="T33" fmla="*/ 19 h 132"/>
                <a:gd name="T34" fmla="*/ 119 w 131"/>
                <a:gd name="T35" fmla="*/ 79 h 132"/>
                <a:gd name="T36" fmla="*/ 118 w 131"/>
                <a:gd name="T37" fmla="*/ 85 h 132"/>
                <a:gd name="T38" fmla="*/ 106 w 131"/>
                <a:gd name="T39" fmla="*/ 126 h 132"/>
                <a:gd name="T40" fmla="*/ 93 w 131"/>
                <a:gd name="T41" fmla="*/ 130 h 132"/>
                <a:gd name="T42" fmla="*/ 71 w 131"/>
                <a:gd name="T43" fmla="*/ 130 h 132"/>
                <a:gd name="T44" fmla="*/ 66 w 131"/>
                <a:gd name="T45" fmla="*/ 118 h 132"/>
                <a:gd name="T46" fmla="*/ 89 w 131"/>
                <a:gd name="T47" fmla="*/ 120 h 132"/>
                <a:gd name="T48" fmla="*/ 95 w 131"/>
                <a:gd name="T49" fmla="*/ 118 h 132"/>
                <a:gd name="T50" fmla="*/ 104 w 131"/>
                <a:gd name="T51" fmla="*/ 91 h 132"/>
                <a:gd name="T52" fmla="*/ 63 w 131"/>
                <a:gd name="T53" fmla="*/ 91 h 132"/>
                <a:gd name="T54" fmla="*/ 9 w 131"/>
                <a:gd name="T55" fmla="*/ 132 h 132"/>
                <a:gd name="T56" fmla="*/ 1 w 131"/>
                <a:gd name="T57" fmla="*/ 121 h 132"/>
                <a:gd name="T58" fmla="*/ 48 w 131"/>
                <a:gd name="T59" fmla="*/ 91 h 132"/>
                <a:gd name="T60" fmla="*/ 11 w 131"/>
                <a:gd name="T61" fmla="*/ 91 h 132"/>
                <a:gd name="T62" fmla="*/ 11 w 131"/>
                <a:gd name="T63" fmla="*/ 79 h 132"/>
                <a:gd name="T64" fmla="*/ 53 w 131"/>
                <a:gd name="T65" fmla="*/ 79 h 132"/>
                <a:gd name="T66" fmla="*/ 55 w 131"/>
                <a:gd name="T67" fmla="*/ 66 h 132"/>
                <a:gd name="T68" fmla="*/ 69 w 131"/>
                <a:gd name="T69" fmla="*/ 67 h 132"/>
                <a:gd name="T70" fmla="*/ 66 w 131"/>
                <a:gd name="T71" fmla="*/ 80 h 132"/>
                <a:gd name="T72" fmla="*/ 119 w 131"/>
                <a:gd name="T73" fmla="*/ 79 h 132"/>
                <a:gd name="T74" fmla="*/ 40 w 131"/>
                <a:gd name="T75" fmla="*/ 27 h 132"/>
                <a:gd name="T76" fmla="*/ 65 w 131"/>
                <a:gd name="T77" fmla="*/ 44 h 132"/>
                <a:gd name="T78" fmla="*/ 97 w 131"/>
                <a:gd name="T79" fmla="*/ 25 h 132"/>
                <a:gd name="T80" fmla="*/ 42 w 131"/>
                <a:gd name="T81" fmla="*/ 25 h 132"/>
                <a:gd name="T82" fmla="*/ 40 w 131"/>
                <a:gd name="T83" fmla="*/ 2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" h="132">
                  <a:moveTo>
                    <a:pt x="119" y="19"/>
                  </a:moveTo>
                  <a:cubicBezTo>
                    <a:pt x="110" y="32"/>
                    <a:pt x="97" y="42"/>
                    <a:pt x="82" y="49"/>
                  </a:cubicBezTo>
                  <a:cubicBezTo>
                    <a:pt x="96" y="53"/>
                    <a:pt x="113" y="55"/>
                    <a:pt x="131" y="56"/>
                  </a:cubicBezTo>
                  <a:cubicBezTo>
                    <a:pt x="128" y="59"/>
                    <a:pt x="125" y="64"/>
                    <a:pt x="123" y="68"/>
                  </a:cubicBezTo>
                  <a:cubicBezTo>
                    <a:pt x="101" y="66"/>
                    <a:pt x="82" y="63"/>
                    <a:pt x="65" y="56"/>
                  </a:cubicBezTo>
                  <a:cubicBezTo>
                    <a:pt x="47" y="63"/>
                    <a:pt x="26" y="67"/>
                    <a:pt x="5" y="70"/>
                  </a:cubicBezTo>
                  <a:cubicBezTo>
                    <a:pt x="4" y="66"/>
                    <a:pt x="2" y="61"/>
                    <a:pt x="0" y="58"/>
                  </a:cubicBezTo>
                  <a:cubicBezTo>
                    <a:pt x="17" y="56"/>
                    <a:pt x="34" y="53"/>
                    <a:pt x="50" y="49"/>
                  </a:cubicBezTo>
                  <a:cubicBezTo>
                    <a:pt x="43" y="45"/>
                    <a:pt x="37" y="40"/>
                    <a:pt x="31" y="34"/>
                  </a:cubicBezTo>
                  <a:cubicBezTo>
                    <a:pt x="26" y="38"/>
                    <a:pt x="20" y="42"/>
                    <a:pt x="13" y="46"/>
                  </a:cubicBezTo>
                  <a:cubicBezTo>
                    <a:pt x="12" y="42"/>
                    <a:pt x="8" y="38"/>
                    <a:pt x="5" y="36"/>
                  </a:cubicBezTo>
                  <a:cubicBezTo>
                    <a:pt x="25" y="26"/>
                    <a:pt x="39" y="12"/>
                    <a:pt x="47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8" y="6"/>
                    <a:pt x="55" y="10"/>
                    <a:pt x="52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1" y="14"/>
                    <a:pt x="111" y="14"/>
                    <a:pt x="111" y="14"/>
                  </a:cubicBezTo>
                  <a:lnTo>
                    <a:pt x="119" y="19"/>
                  </a:lnTo>
                  <a:close/>
                  <a:moveTo>
                    <a:pt x="119" y="79"/>
                  </a:moveTo>
                  <a:cubicBezTo>
                    <a:pt x="119" y="79"/>
                    <a:pt x="118" y="83"/>
                    <a:pt x="118" y="85"/>
                  </a:cubicBezTo>
                  <a:cubicBezTo>
                    <a:pt x="115" y="110"/>
                    <a:pt x="111" y="121"/>
                    <a:pt x="106" y="126"/>
                  </a:cubicBezTo>
                  <a:cubicBezTo>
                    <a:pt x="103" y="129"/>
                    <a:pt x="99" y="130"/>
                    <a:pt x="93" y="130"/>
                  </a:cubicBezTo>
                  <a:cubicBezTo>
                    <a:pt x="88" y="131"/>
                    <a:pt x="79" y="131"/>
                    <a:pt x="71" y="130"/>
                  </a:cubicBezTo>
                  <a:cubicBezTo>
                    <a:pt x="71" y="126"/>
                    <a:pt x="69" y="122"/>
                    <a:pt x="66" y="118"/>
                  </a:cubicBezTo>
                  <a:cubicBezTo>
                    <a:pt x="75" y="119"/>
                    <a:pt x="85" y="120"/>
                    <a:pt x="89" y="120"/>
                  </a:cubicBezTo>
                  <a:cubicBezTo>
                    <a:pt x="92" y="120"/>
                    <a:pt x="94" y="120"/>
                    <a:pt x="95" y="118"/>
                  </a:cubicBezTo>
                  <a:cubicBezTo>
                    <a:pt x="99" y="116"/>
                    <a:pt x="101" y="107"/>
                    <a:pt x="104" y="91"/>
                  </a:cubicBezTo>
                  <a:cubicBezTo>
                    <a:pt x="63" y="91"/>
                    <a:pt x="63" y="91"/>
                    <a:pt x="63" y="91"/>
                  </a:cubicBezTo>
                  <a:cubicBezTo>
                    <a:pt x="53" y="113"/>
                    <a:pt x="36" y="125"/>
                    <a:pt x="9" y="132"/>
                  </a:cubicBezTo>
                  <a:cubicBezTo>
                    <a:pt x="8" y="129"/>
                    <a:pt x="4" y="123"/>
                    <a:pt x="1" y="121"/>
                  </a:cubicBezTo>
                  <a:cubicBezTo>
                    <a:pt x="25" y="116"/>
                    <a:pt x="40" y="107"/>
                    <a:pt x="48" y="91"/>
                  </a:cubicBezTo>
                  <a:cubicBezTo>
                    <a:pt x="11" y="91"/>
                    <a:pt x="11" y="91"/>
                    <a:pt x="11" y="91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4" y="75"/>
                    <a:pt x="55" y="71"/>
                    <a:pt x="55" y="66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8" y="72"/>
                    <a:pt x="67" y="76"/>
                    <a:pt x="66" y="80"/>
                  </a:cubicBezTo>
                  <a:cubicBezTo>
                    <a:pt x="119" y="79"/>
                    <a:pt x="119" y="79"/>
                    <a:pt x="119" y="79"/>
                  </a:cubicBezTo>
                  <a:close/>
                  <a:moveTo>
                    <a:pt x="40" y="27"/>
                  </a:moveTo>
                  <a:cubicBezTo>
                    <a:pt x="46" y="34"/>
                    <a:pt x="55" y="39"/>
                    <a:pt x="65" y="44"/>
                  </a:cubicBezTo>
                  <a:cubicBezTo>
                    <a:pt x="78" y="38"/>
                    <a:pt x="89" y="32"/>
                    <a:pt x="97" y="25"/>
                  </a:cubicBezTo>
                  <a:cubicBezTo>
                    <a:pt x="42" y="25"/>
                    <a:pt x="42" y="25"/>
                    <a:pt x="42" y="25"/>
                  </a:cubicBezTo>
                  <a:lnTo>
                    <a:pt x="4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  <p:sp>
          <p:nvSpPr>
            <p:cNvPr id="30" name="Freeform 55"/>
            <p:cNvSpPr>
              <a:spLocks noEditPoints="1"/>
            </p:cNvSpPr>
            <p:nvPr userDrawn="1"/>
          </p:nvSpPr>
          <p:spPr bwMode="auto">
            <a:xfrm>
              <a:off x="12117450" y="4691366"/>
              <a:ext cx="200025" cy="198438"/>
            </a:xfrm>
            <a:custGeom>
              <a:avLst/>
              <a:gdLst>
                <a:gd name="T0" fmla="*/ 70 w 134"/>
                <a:gd name="T1" fmla="*/ 24 h 132"/>
                <a:gd name="T2" fmla="*/ 51 w 134"/>
                <a:gd name="T3" fmla="*/ 93 h 132"/>
                <a:gd name="T4" fmla="*/ 107 w 134"/>
                <a:gd name="T5" fmla="*/ 114 h 132"/>
                <a:gd name="T6" fmla="*/ 134 w 134"/>
                <a:gd name="T7" fmla="*/ 114 h 132"/>
                <a:gd name="T8" fmla="*/ 129 w 134"/>
                <a:gd name="T9" fmla="*/ 128 h 132"/>
                <a:gd name="T10" fmla="*/ 107 w 134"/>
                <a:gd name="T11" fmla="*/ 128 h 132"/>
                <a:gd name="T12" fmla="*/ 44 w 134"/>
                <a:gd name="T13" fmla="*/ 105 h 132"/>
                <a:gd name="T14" fmla="*/ 11 w 134"/>
                <a:gd name="T15" fmla="*/ 132 h 132"/>
                <a:gd name="T16" fmla="*/ 0 w 134"/>
                <a:gd name="T17" fmla="*/ 122 h 132"/>
                <a:gd name="T18" fmla="*/ 35 w 134"/>
                <a:gd name="T19" fmla="*/ 93 h 132"/>
                <a:gd name="T20" fmla="*/ 22 w 134"/>
                <a:gd name="T21" fmla="*/ 63 h 132"/>
                <a:gd name="T22" fmla="*/ 13 w 134"/>
                <a:gd name="T23" fmla="*/ 78 h 132"/>
                <a:gd name="T24" fmla="*/ 3 w 134"/>
                <a:gd name="T25" fmla="*/ 70 h 132"/>
                <a:gd name="T26" fmla="*/ 26 w 134"/>
                <a:gd name="T27" fmla="*/ 0 h 132"/>
                <a:gd name="T28" fmla="*/ 40 w 134"/>
                <a:gd name="T29" fmla="*/ 4 h 132"/>
                <a:gd name="T30" fmla="*/ 36 w 134"/>
                <a:gd name="T31" fmla="*/ 23 h 132"/>
                <a:gd name="T32" fmla="*/ 59 w 134"/>
                <a:gd name="T33" fmla="*/ 23 h 132"/>
                <a:gd name="T34" fmla="*/ 61 w 134"/>
                <a:gd name="T35" fmla="*/ 22 h 132"/>
                <a:gd name="T36" fmla="*/ 70 w 134"/>
                <a:gd name="T37" fmla="*/ 24 h 132"/>
                <a:gd name="T38" fmla="*/ 33 w 134"/>
                <a:gd name="T39" fmla="*/ 34 h 132"/>
                <a:gd name="T40" fmla="*/ 29 w 134"/>
                <a:gd name="T41" fmla="*/ 46 h 132"/>
                <a:gd name="T42" fmla="*/ 42 w 134"/>
                <a:gd name="T43" fmla="*/ 80 h 132"/>
                <a:gd name="T44" fmla="*/ 55 w 134"/>
                <a:gd name="T45" fmla="*/ 34 h 132"/>
                <a:gd name="T46" fmla="*/ 33 w 134"/>
                <a:gd name="T47" fmla="*/ 34 h 132"/>
                <a:gd name="T48" fmla="*/ 96 w 134"/>
                <a:gd name="T49" fmla="*/ 105 h 132"/>
                <a:gd name="T50" fmla="*/ 81 w 134"/>
                <a:gd name="T51" fmla="*/ 105 h 132"/>
                <a:gd name="T52" fmla="*/ 81 w 134"/>
                <a:gd name="T53" fmla="*/ 0 h 132"/>
                <a:gd name="T54" fmla="*/ 96 w 134"/>
                <a:gd name="T55" fmla="*/ 0 h 132"/>
                <a:gd name="T56" fmla="*/ 96 w 134"/>
                <a:gd name="T57" fmla="*/ 36 h 132"/>
                <a:gd name="T58" fmla="*/ 100 w 134"/>
                <a:gd name="T59" fmla="*/ 34 h 132"/>
                <a:gd name="T60" fmla="*/ 130 w 134"/>
                <a:gd name="T61" fmla="*/ 72 h 132"/>
                <a:gd name="T62" fmla="*/ 118 w 134"/>
                <a:gd name="T63" fmla="*/ 79 h 132"/>
                <a:gd name="T64" fmla="*/ 96 w 134"/>
                <a:gd name="T65" fmla="*/ 48 h 132"/>
                <a:gd name="T66" fmla="*/ 96 w 134"/>
                <a:gd name="T67" fmla="*/ 105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32">
                  <a:moveTo>
                    <a:pt x="70" y="24"/>
                  </a:moveTo>
                  <a:cubicBezTo>
                    <a:pt x="67" y="53"/>
                    <a:pt x="60" y="75"/>
                    <a:pt x="51" y="93"/>
                  </a:cubicBezTo>
                  <a:cubicBezTo>
                    <a:pt x="66" y="110"/>
                    <a:pt x="87" y="114"/>
                    <a:pt x="107" y="114"/>
                  </a:cubicBezTo>
                  <a:cubicBezTo>
                    <a:pt x="113" y="114"/>
                    <a:pt x="128" y="114"/>
                    <a:pt x="134" y="114"/>
                  </a:cubicBezTo>
                  <a:cubicBezTo>
                    <a:pt x="132" y="118"/>
                    <a:pt x="129" y="125"/>
                    <a:pt x="129" y="128"/>
                  </a:cubicBezTo>
                  <a:cubicBezTo>
                    <a:pt x="107" y="128"/>
                    <a:pt x="107" y="128"/>
                    <a:pt x="107" y="128"/>
                  </a:cubicBezTo>
                  <a:cubicBezTo>
                    <a:pt x="83" y="128"/>
                    <a:pt x="61" y="124"/>
                    <a:pt x="44" y="105"/>
                  </a:cubicBezTo>
                  <a:cubicBezTo>
                    <a:pt x="35" y="117"/>
                    <a:pt x="24" y="126"/>
                    <a:pt x="11" y="132"/>
                  </a:cubicBezTo>
                  <a:cubicBezTo>
                    <a:pt x="9" y="129"/>
                    <a:pt x="4" y="124"/>
                    <a:pt x="0" y="122"/>
                  </a:cubicBezTo>
                  <a:cubicBezTo>
                    <a:pt x="14" y="116"/>
                    <a:pt x="26" y="106"/>
                    <a:pt x="35" y="93"/>
                  </a:cubicBezTo>
                  <a:cubicBezTo>
                    <a:pt x="30" y="85"/>
                    <a:pt x="26" y="75"/>
                    <a:pt x="22" y="63"/>
                  </a:cubicBezTo>
                  <a:cubicBezTo>
                    <a:pt x="20" y="69"/>
                    <a:pt x="17" y="74"/>
                    <a:pt x="13" y="78"/>
                  </a:cubicBezTo>
                  <a:cubicBezTo>
                    <a:pt x="11" y="76"/>
                    <a:pt x="6" y="72"/>
                    <a:pt x="3" y="70"/>
                  </a:cubicBezTo>
                  <a:cubicBezTo>
                    <a:pt x="13" y="56"/>
                    <a:pt x="22" y="28"/>
                    <a:pt x="26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10"/>
                    <a:pt x="38" y="16"/>
                    <a:pt x="36" y="23"/>
                  </a:cubicBezTo>
                  <a:cubicBezTo>
                    <a:pt x="59" y="23"/>
                    <a:pt x="59" y="23"/>
                    <a:pt x="59" y="23"/>
                  </a:cubicBezTo>
                  <a:cubicBezTo>
                    <a:pt x="61" y="22"/>
                    <a:pt x="61" y="22"/>
                    <a:pt x="61" y="22"/>
                  </a:cubicBezTo>
                  <a:lnTo>
                    <a:pt x="70" y="24"/>
                  </a:lnTo>
                  <a:close/>
                  <a:moveTo>
                    <a:pt x="33" y="34"/>
                  </a:moveTo>
                  <a:cubicBezTo>
                    <a:pt x="31" y="38"/>
                    <a:pt x="30" y="42"/>
                    <a:pt x="29" y="46"/>
                  </a:cubicBezTo>
                  <a:cubicBezTo>
                    <a:pt x="33" y="60"/>
                    <a:pt x="37" y="71"/>
                    <a:pt x="42" y="80"/>
                  </a:cubicBezTo>
                  <a:cubicBezTo>
                    <a:pt x="48" y="68"/>
                    <a:pt x="52" y="52"/>
                    <a:pt x="55" y="34"/>
                  </a:cubicBezTo>
                  <a:lnTo>
                    <a:pt x="33" y="34"/>
                  </a:lnTo>
                  <a:close/>
                  <a:moveTo>
                    <a:pt x="96" y="105"/>
                  </a:moveTo>
                  <a:cubicBezTo>
                    <a:pt x="81" y="105"/>
                    <a:pt x="81" y="105"/>
                    <a:pt x="81" y="105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11" y="46"/>
                    <a:pt x="124" y="62"/>
                    <a:pt x="130" y="72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13" y="71"/>
                    <a:pt x="105" y="59"/>
                    <a:pt x="96" y="48"/>
                  </a:cubicBezTo>
                  <a:lnTo>
                    <a:pt x="96" y="1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115620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 smtClean="0"/>
              <a:t>目录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2042160"/>
            <a:ext cx="9418320" cy="44500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625475" indent="-447675">
              <a:buFont typeface="Wingdings" panose="05000000000000000000" pitchFamily="2" charset="2"/>
              <a:buChar char="n"/>
              <a:defRPr sz="3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</p:nvPr>
        </p:nvSpPr>
        <p:spPr>
          <a:xfrm>
            <a:off x="822327" y="503153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387" y="948906"/>
            <a:ext cx="9746088" cy="742416"/>
          </a:xfrm>
          <a:prstGeom prst="rect">
            <a:avLst/>
          </a:prstGeom>
        </p:spPr>
        <p:txBody>
          <a:bodyPr anchor="b"/>
          <a:lstStyle>
            <a:lvl1pPr>
              <a:defRPr lang="en-US" dirty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22387" y="1828803"/>
            <a:ext cx="9746088" cy="4351337"/>
          </a:xfrm>
          <a:prstGeom prst="rect">
            <a:avLst/>
          </a:prstGeom>
        </p:spPr>
        <p:txBody>
          <a:bodyPr>
            <a:normAutofit/>
          </a:bodyPr>
          <a:lstStyle>
            <a:lvl1pPr marL="269875" indent="-269875">
              <a:lnSpc>
                <a:spcPct val="120000"/>
              </a:lnSpc>
              <a:buFont typeface="微软雅黑" panose="020B0503020204020204" pitchFamily="34" charset="-122"/>
              <a:buChar char="▪"/>
              <a:defRPr sz="3600"/>
            </a:lvl1pPr>
            <a:lvl2pPr marL="541020" indent="-266700">
              <a:lnSpc>
                <a:spcPct val="120000"/>
              </a:lnSpc>
              <a:buFont typeface="微软雅黑" panose="020B0503020204020204" pitchFamily="34" charset="-122"/>
              <a:buChar char="▫"/>
              <a:defRPr sz="3200"/>
            </a:lvl2pPr>
            <a:lvl3pPr marL="804545" indent="-25717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3pPr>
            <a:lvl4pPr marL="1074420" indent="-252095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4pPr>
            <a:lvl5pPr marL="1346200" indent="-248920">
              <a:lnSpc>
                <a:spcPct val="120000"/>
              </a:lnSpc>
              <a:buFont typeface="微软雅黑" panose="020B0503020204020204" pitchFamily="34" charset="-122"/>
              <a:buChar char="◦"/>
              <a:defRPr sz="2800"/>
            </a:lvl5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503152"/>
            <a:ext cx="207035" cy="118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61872" y="4800600"/>
            <a:ext cx="9418320" cy="169164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023292"/>
            <a:ext cx="12192000" cy="834708"/>
          </a:xfrm>
          <a:prstGeom prst="rect">
            <a:avLst/>
          </a:prstGeom>
          <a:solidFill>
            <a:srgbClr val="333F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171" y="6023299"/>
            <a:ext cx="9982200" cy="83470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02329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92840" y="6172204"/>
            <a:ext cx="914400" cy="593725"/>
          </a:xfrm>
        </p:spPr>
        <p:txBody>
          <a:bodyPr/>
          <a:lstStyle/>
          <a:p>
            <a:fld id="{4FAB73BC-B049-4115-A692-8D63A059BFB8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5" y="998539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altLang="zh-CN"/>
              <a:t>2017.1.2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9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4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1800" kern="1200" spc="11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2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64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95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vmlDrawing" Target="../drawings/vmlDrawing4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wmf"/><Relationship Id="rId8" Type="http://schemas.openxmlformats.org/officeDocument/2006/relationships/oleObject" Target="../embeddings/oleObject15.bin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2" Type="http://schemas.openxmlformats.org/officeDocument/2006/relationships/notesSlide" Target="../notesSlides/notesSlide14.xml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6.xml"/><Relationship Id="rId8" Type="http://schemas.openxmlformats.org/officeDocument/2006/relationships/vmlDrawing" Target="../drawings/vmlDrawing6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2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41.wmf"/><Relationship Id="rId1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3.bin"/><Relationship Id="rId8" Type="http://schemas.openxmlformats.org/officeDocument/2006/relationships/oleObject" Target="../embeddings/oleObject22.bin"/><Relationship Id="rId7" Type="http://schemas.openxmlformats.org/officeDocument/2006/relationships/image" Target="../media/image46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44.png"/><Relationship Id="rId2" Type="http://schemas.openxmlformats.org/officeDocument/2006/relationships/image" Target="../media/image42.wmf"/><Relationship Id="rId12" Type="http://schemas.openxmlformats.org/officeDocument/2006/relationships/notesSlide" Target="../notesSlides/notesSlide17.xml"/><Relationship Id="rId11" Type="http://schemas.openxmlformats.org/officeDocument/2006/relationships/vmlDrawing" Target="../drawings/vmlDrawing7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0.wmf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2.wmf"/><Relationship Id="rId10" Type="http://schemas.openxmlformats.org/officeDocument/2006/relationships/notesSlide" Target="../notesSlides/notesSlide18.xml"/><Relationship Id="rId1" Type="http://schemas.openxmlformats.org/officeDocument/2006/relationships/oleObject" Target="../embeddings/oleObject2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51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26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wmf"/><Relationship Id="rId8" Type="http://schemas.openxmlformats.org/officeDocument/2006/relationships/oleObject" Target="../embeddings/oleObject28.bin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42.wmf"/><Relationship Id="rId14" Type="http://schemas.openxmlformats.org/officeDocument/2006/relationships/notesSlide" Target="../notesSlides/notesSlide21.xml"/><Relationship Id="rId13" Type="http://schemas.openxmlformats.org/officeDocument/2006/relationships/vmlDrawing" Target="../drawings/vmlDrawing10.vml"/><Relationship Id="rId12" Type="http://schemas.openxmlformats.org/officeDocument/2006/relationships/slideLayout" Target="../slideLayouts/slideLayout3.xml"/><Relationship Id="rId11" Type="http://schemas.openxmlformats.org/officeDocument/2006/relationships/image" Target="../media/image58.wmf"/><Relationship Id="rId10" Type="http://schemas.openxmlformats.org/officeDocument/2006/relationships/oleObject" Target="../embeddings/oleObject29.bin"/><Relationship Id="rId1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2.xml"/><Relationship Id="rId8" Type="http://schemas.openxmlformats.org/officeDocument/2006/relationships/vmlDrawing" Target="../drawings/vmlDrawing11.v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42.wmf"/><Relationship Id="rId2" Type="http://schemas.openxmlformats.org/officeDocument/2006/relationships/oleObject" Target="../embeddings/oleObject30.bin"/><Relationship Id="rId1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4.png"/><Relationship Id="rId4" Type="http://schemas.openxmlformats.org/officeDocument/2006/relationships/image" Target="../media/image63.wmf"/><Relationship Id="rId3" Type="http://schemas.openxmlformats.org/officeDocument/2006/relationships/oleObject" Target="../embeddings/oleObject32.bin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vmlDrawing" Target="../drawings/vmlDrawing13.v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3" Type="http://schemas.openxmlformats.org/officeDocument/2006/relationships/image" Target="../media/image65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3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68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4.bin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5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2.png"/><Relationship Id="rId3" Type="http://schemas.openxmlformats.org/officeDocument/2006/relationships/image" Target="../media/image71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0.xml"/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73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1.xml"/><Relationship Id="rId6" Type="http://schemas.openxmlformats.org/officeDocument/2006/relationships/vmlDrawing" Target="../drawings/vmlDrawing18.v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75.png"/><Relationship Id="rId3" Type="http://schemas.openxmlformats.org/officeDocument/2006/relationships/image" Target="../media/image74.png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image" Target="../media/image4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1.wmf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1.vml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7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5.wmf"/><Relationship Id="rId12" Type="http://schemas.openxmlformats.org/officeDocument/2006/relationships/notesSlide" Target="../notesSlides/notesSlide5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3.xml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12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15.wmf"/><Relationship Id="rId2" Type="http://schemas.openxmlformats.org/officeDocument/2006/relationships/oleObject" Target="../embeddings/oleObject9.bin"/><Relationship Id="rId12" Type="http://schemas.openxmlformats.org/officeDocument/2006/relationships/notesSlide" Target="../notesSlides/notesSlide8.xml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固体物理习题课</a:t>
            </a:r>
            <a:r>
              <a:rPr lang="en-US" altLang="zh-CN" smtClean="0"/>
              <a:t>2</a:t>
            </a:r>
            <a:endParaRPr lang="en-US" altLang="zh-CN" dirty="0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编辑副标题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745" y="758825"/>
            <a:ext cx="9418320" cy="3363595"/>
          </a:xfrm>
        </p:spPr>
        <p:txBody>
          <a:bodyPr/>
          <a:lstStyle/>
          <a:p>
            <a:r>
              <a:rPr lang="zh-CN" altLang="en-US" smtClean="0"/>
              <a:t>晶格振动量子化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1745" y="4122420"/>
            <a:ext cx="9418320" cy="2643505"/>
          </a:xfrm>
        </p:spPr>
        <p:txBody>
          <a:bodyPr/>
          <a:lstStyle/>
          <a:p>
            <a:r>
              <a:rPr lang="en-US" altLang="zh-CN" smtClean="0"/>
              <a:t>1.</a:t>
            </a:r>
            <a:r>
              <a:rPr lang="zh-CN" altLang="en-US" smtClean="0"/>
              <a:t>正则</a:t>
            </a:r>
            <a:r>
              <a:rPr lang="zh-CN" altLang="en-US" smtClean="0"/>
              <a:t>量子化过程</a:t>
            </a:r>
            <a:endParaRPr lang="zh-CN" altLang="en-US" smtClean="0"/>
          </a:p>
          <a:p>
            <a:r>
              <a:rPr lang="en-US" altLang="zh-CN" b="1" dirty="0" smtClean="0"/>
              <a:t>2.</a:t>
            </a:r>
            <a:r>
              <a:rPr lang="zh-CN" altLang="en-US" b="1" dirty="0" smtClean="0"/>
              <a:t>声子</a:t>
            </a:r>
            <a:endParaRPr lang="zh-CN" altLang="en-US" b="1" dirty="0" smtClean="0"/>
          </a:p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声子态密度（频谱）</a:t>
            </a:r>
            <a:endParaRPr lang="zh-CN" altLang="en-US" b="1" dirty="0" smtClean="0"/>
          </a:p>
          <a:p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正则量子化过程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822325" y="1553845"/>
            <a:ext cx="10469880" cy="4693920"/>
            <a:chOff x="1295" y="1430"/>
            <a:chExt cx="16488" cy="7392"/>
          </a:xfrm>
        </p:grpSpPr>
        <p:pic>
          <p:nvPicPr>
            <p:cNvPr id="15" name="图片 14" descr="O$S@K`N}A]A1P0YSQ@C_M]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150" y="1981"/>
              <a:ext cx="6615" cy="1005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476" y="1430"/>
              <a:ext cx="932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简谐近似下，晶格体系的哈密顿量为：</a:t>
              </a:r>
              <a:endParaRPr lang="zh-CN" altLang="en-US"/>
            </a:p>
          </p:txBody>
        </p:sp>
        <p:pic>
          <p:nvPicPr>
            <p:cNvPr id="18" name="图片 17" descr="6FO$12L5G(SP4W{EO2PSK`G"/>
            <p:cNvPicPr>
              <a:picLocks noChangeAspect="1"/>
            </p:cNvPicPr>
            <p:nvPr/>
          </p:nvPicPr>
          <p:blipFill>
            <a:blip r:embed="rId2"/>
            <a:srcRect t="41246"/>
            <a:stretch>
              <a:fillRect/>
            </a:stretch>
          </p:blipFill>
          <p:spPr>
            <a:xfrm>
              <a:off x="1295" y="3648"/>
              <a:ext cx="10470" cy="943"/>
            </a:xfrm>
            <a:prstGeom prst="rect">
              <a:avLst/>
            </a:prstGeom>
          </p:spPr>
        </p:pic>
        <p:pic>
          <p:nvPicPr>
            <p:cNvPr id="20" name="图片 19" descr="L)IG{I[KJK7L]~5FK}2VE3N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23" y="4324"/>
              <a:ext cx="5061" cy="3816"/>
            </a:xfrm>
            <a:prstGeom prst="rect">
              <a:avLst/>
            </a:prstGeom>
          </p:spPr>
        </p:pic>
        <p:pic>
          <p:nvPicPr>
            <p:cNvPr id="23" name="图片 22" descr="7@CUE7W0W][YWP(S%A7@Q$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40" y="1981"/>
              <a:ext cx="2610" cy="1155"/>
            </a:xfrm>
            <a:prstGeom prst="rect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12240" y="2193"/>
              <a:ext cx="2619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latin typeface="Times New Roman" panose="02020603050405020304" charset="0"/>
                  <a:cs typeface="Times New Roman" panose="02020603050405020304" charset="0"/>
                </a:rPr>
                <a:t>λ是力常数：</a:t>
              </a:r>
              <a:endParaRPr lang="zh-CN" altLang="en-US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2120" y="3744"/>
              <a:ext cx="538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式中各个矩阵和向量的含义；</a:t>
              </a: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2953" y="6444"/>
              <a:ext cx="4600" cy="17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938" y="8242"/>
              <a:ext cx="263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solidFill>
                    <a:srgbClr val="FF0000"/>
                  </a:solidFill>
                </a:rPr>
                <a:t>对称方阵</a:t>
              </a:r>
              <a:endParaRPr lang="zh-CN" altLang="en-US">
                <a:solidFill>
                  <a:srgbClr val="FF0000"/>
                </a:solidFill>
              </a:endParaRPr>
            </a:p>
          </p:txBody>
        </p:sp>
        <p:pic>
          <p:nvPicPr>
            <p:cNvPr id="28" name="图片 27" descr=")]929Z9PAQYT{[~P2[M[DSQ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0" y="5950"/>
              <a:ext cx="4335" cy="2430"/>
            </a:xfrm>
            <a:prstGeom prst="rect">
              <a:avLst/>
            </a:prstGeom>
          </p:spPr>
        </p:pic>
        <p:cxnSp>
          <p:nvCxnSpPr>
            <p:cNvPr id="30" name="直接箭头连接符 29"/>
            <p:cNvCxnSpPr/>
            <p:nvPr/>
          </p:nvCxnSpPr>
          <p:spPr>
            <a:xfrm flipH="1">
              <a:off x="10424" y="7343"/>
              <a:ext cx="2446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文本框 30"/>
            <p:cNvSpPr txBox="1"/>
            <p:nvPr/>
          </p:nvSpPr>
          <p:spPr>
            <a:xfrm>
              <a:off x="10424" y="6597"/>
              <a:ext cx="26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存在相似变换</a:t>
              </a:r>
              <a:endParaRPr lang="zh-CN" altLang="en-US"/>
            </a:p>
          </p:txBody>
        </p:sp>
        <p:pic>
          <p:nvPicPr>
            <p:cNvPr id="32" name="图片 31" descr="U2X~P_Z__T8FO~Q}W[JEFO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88" y="7343"/>
              <a:ext cx="2085" cy="600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476" y="2986"/>
              <a:ext cx="655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用矩阵表示上述哈密顿：</a:t>
              </a:r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12825" y="943610"/>
            <a:ext cx="9669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一句话概括：消除交叉项，得到可以分离变量的振动模式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08395" y="1859915"/>
            <a:ext cx="1271905" cy="6686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761355" y="1491615"/>
            <a:ext cx="21659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试图处理掉这部分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正则量子化过程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193290" y="1500505"/>
          <a:ext cx="901700" cy="360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1" imgW="508000" imgH="203200" progId="Equation.KSEE3">
                  <p:embed/>
                </p:oleObj>
              </mc:Choice>
              <mc:Fallback>
                <p:oleObj name="" r:id="rId1" imgW="508000" imgH="203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193290" y="1500505"/>
                        <a:ext cx="901700" cy="360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组合 18"/>
          <p:cNvGrpSpPr/>
          <p:nvPr/>
        </p:nvGrpSpPr>
        <p:grpSpPr>
          <a:xfrm>
            <a:off x="946785" y="1500505"/>
            <a:ext cx="8430260" cy="3856355"/>
            <a:chOff x="1574" y="1430"/>
            <a:chExt cx="13276" cy="6073"/>
          </a:xfrm>
        </p:grpSpPr>
        <p:pic>
          <p:nvPicPr>
            <p:cNvPr id="3" name="图片 2" descr="W47T3LM@Z1ACQV0`H}M[]ES"/>
            <p:cNvPicPr>
              <a:picLocks noChangeAspect="1"/>
            </p:cNvPicPr>
            <p:nvPr/>
          </p:nvPicPr>
          <p:blipFill>
            <a:blip r:embed="rId3"/>
            <a:srcRect t="75990"/>
            <a:stretch>
              <a:fillRect/>
            </a:stretch>
          </p:blipFill>
          <p:spPr>
            <a:xfrm>
              <a:off x="2706" y="2141"/>
              <a:ext cx="10929" cy="1679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574" y="1430"/>
              <a:ext cx="477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作坐标变化             </a:t>
              </a: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05" y="1430"/>
              <a:ext cx="89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就可以将体系的哈密顿量转化为如下的表达式：</a:t>
              </a: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574" y="3820"/>
              <a:ext cx="1327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再做一些分析力学相关的转化，可得</a:t>
              </a:r>
              <a:endParaRPr lang="zh-CN" altLang="en-US"/>
            </a:p>
          </p:txBody>
        </p:sp>
        <p:pic>
          <p:nvPicPr>
            <p:cNvPr id="11" name="图片 10" descr="SXQ6TQ}LP`6AI{}6OX]L9DS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7" y="4290"/>
              <a:ext cx="4170" cy="1065"/>
            </a:xfrm>
            <a:prstGeom prst="rect">
              <a:avLst/>
            </a:prstGeom>
          </p:spPr>
        </p:pic>
        <p:pic>
          <p:nvPicPr>
            <p:cNvPr id="12" name="图片 11" descr="MERZL}U5ZJ]B8B)~${(MYWC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3" y="6229"/>
              <a:ext cx="11610" cy="1275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574" y="5649"/>
              <a:ext cx="13276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把哈密顿量中的力学量替换为算符可得</a:t>
              </a: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正则量子化过程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8733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没有交叉项，可以分离变量了，于是对于每一个坐标</a:t>
            </a:r>
            <a:endParaRPr lang="zh-CN" altLang="en-US"/>
          </a:p>
        </p:txBody>
      </p:sp>
      <p:pic>
        <p:nvPicPr>
          <p:cNvPr id="10" name="图片 9" descr="S4Y`MSOF4S5ADUCJ5_)[VO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4060" y="1276350"/>
            <a:ext cx="3829050" cy="60007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22325" y="1876425"/>
            <a:ext cx="7735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可以解得</a:t>
            </a:r>
            <a:endParaRPr lang="zh-CN" altLang="en-US"/>
          </a:p>
        </p:txBody>
      </p:sp>
      <p:pic>
        <p:nvPicPr>
          <p:cNvPr id="17" name="图片 16" descr="HHXNWFZL]2RAPO8J([S8ZW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80" y="2244725"/>
            <a:ext cx="3686175" cy="14097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59155" y="3953510"/>
            <a:ext cx="100482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变化后的坐标以及变化过程中的矩阵</a:t>
            </a:r>
            <a:r>
              <a:rPr lang="en-US" altLang="zh-CN"/>
              <a:t>A</a:t>
            </a:r>
            <a:r>
              <a:rPr lang="zh-CN" altLang="en-US"/>
              <a:t>主要是数学上的意义，没有特别明确的物理含义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整个变换过程大体就是，把体系的振动从</a:t>
            </a:r>
            <a:r>
              <a:rPr lang="en-US" altLang="zh-CN"/>
              <a:t>“</a:t>
            </a:r>
            <a:r>
              <a:rPr lang="zh-CN" altLang="en-US"/>
              <a:t>以每个原子的位移为坐标</a:t>
            </a:r>
            <a:r>
              <a:rPr lang="en-US" altLang="zh-CN"/>
              <a:t>”</a:t>
            </a:r>
            <a:r>
              <a:rPr lang="zh-CN" altLang="en-US"/>
              <a:t>转化为</a:t>
            </a:r>
            <a:r>
              <a:rPr lang="en-US" altLang="zh-CN"/>
              <a:t>“</a:t>
            </a:r>
            <a:r>
              <a:rPr lang="zh-CN" altLang="en-US"/>
              <a:t>以原子整体的振动为坐标</a:t>
            </a:r>
            <a:r>
              <a:rPr lang="en-US" altLang="zh-CN"/>
              <a:t>”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声子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85737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将每个</a:t>
            </a:r>
            <a:r>
              <a:rPr lang="en-US" altLang="zh-CN"/>
              <a:t>w</a:t>
            </a:r>
            <a:r>
              <a:rPr lang="zh-CN" altLang="en-US"/>
              <a:t>对应的谐振子的能量量子定义为声子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822325" y="1381760"/>
            <a:ext cx="97409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共有</a:t>
            </a:r>
            <a:r>
              <a:rPr lang="en-US" altLang="zh-CN"/>
              <a:t>mpN</a:t>
            </a:r>
            <a:r>
              <a:rPr lang="zh-CN" altLang="en-US"/>
              <a:t>个振动频率，每个振动频率有</a:t>
            </a:r>
            <a:r>
              <a:rPr lang="en-US" altLang="zh-CN"/>
              <a:t>n</a:t>
            </a:r>
            <a:r>
              <a:rPr lang="zh-CN" altLang="en-US"/>
              <a:t>个能级， 若像描述谐振子势下电子的行为一样，去假设声子能量为                             的话那一个频率又得有</a:t>
            </a:r>
            <a:r>
              <a:rPr lang="en-US" altLang="zh-CN"/>
              <a:t>n</a:t>
            </a:r>
            <a:r>
              <a:rPr lang="zh-CN" altLang="en-US"/>
              <a:t>个不同的声子，太麻烦了</a:t>
            </a:r>
            <a:endParaRPr lang="zh-CN" altLang="en-US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307590" y="1674000"/>
          <a:ext cx="1965960" cy="405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231265" imgH="254000" progId="Equation.KSEE3">
                  <p:embed/>
                </p:oleObj>
              </mc:Choice>
              <mc:Fallback>
                <p:oleObj name="" r:id="rId1" imgW="1231265" imgH="2540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307590" y="1674000"/>
                        <a:ext cx="1965960" cy="405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822325" y="2277745"/>
            <a:ext cx="95497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于是设一个振动模式和声子的能量一一对应，然后取所有能级的统计平均能量</a:t>
            </a:r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2790190" y="2655570"/>
            <a:ext cx="5207000" cy="1176020"/>
            <a:chOff x="2509" y="4167"/>
            <a:chExt cx="10675" cy="2470"/>
          </a:xfrm>
        </p:grpSpPr>
        <p:pic>
          <p:nvPicPr>
            <p:cNvPr id="15" name="图片 14" descr="59{5_UAD_DN%(`3M5I[GH}Y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09" y="4178"/>
              <a:ext cx="5925" cy="2445"/>
            </a:xfrm>
            <a:prstGeom prst="rect">
              <a:avLst/>
            </a:prstGeom>
          </p:spPr>
        </p:pic>
        <p:pic>
          <p:nvPicPr>
            <p:cNvPr id="4" name="图片 3" descr="7H((4V9]FF]A85]XT6X%YWM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34" y="4167"/>
              <a:ext cx="4751" cy="2471"/>
            </a:xfrm>
            <a:prstGeom prst="rect">
              <a:avLst/>
            </a:prstGeom>
          </p:spPr>
        </p:pic>
        <p:pic>
          <p:nvPicPr>
            <p:cNvPr id="16" name="图片 15" descr="X27R8F3A$3)3]658A%0WUA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0" y="4582"/>
              <a:ext cx="4935" cy="1635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3495" y="4228465"/>
            <a:ext cx="2552065" cy="6826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325" y="3961765"/>
            <a:ext cx="66173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仿照一维谐振子能量的写法，定义每个能级的声子平均占据数：</a:t>
            </a:r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415540" y="4896000"/>
            <a:ext cx="5316220" cy="721360"/>
            <a:chOff x="3343" y="8124"/>
            <a:chExt cx="8372" cy="1136"/>
          </a:xfrm>
        </p:grpSpPr>
        <p:pic>
          <p:nvPicPr>
            <p:cNvPr id="3" name="图片 2" descr="UUF)]N]FHN_DEBNH5J(T41X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7" y="8250"/>
              <a:ext cx="8319" cy="977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3343" y="8124"/>
              <a:ext cx="8370" cy="113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67685" y="5670000"/>
          <a:ext cx="4046855" cy="1011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8" imgW="2032000" imgH="508000" progId="Equation.KSEE3">
                  <p:embed/>
                </p:oleObj>
              </mc:Choice>
              <mc:Fallback>
                <p:oleObj name="" r:id="rId8" imgW="2032000" imgH="5080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7685" y="5670000"/>
                        <a:ext cx="4046855" cy="1011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本框 17"/>
          <p:cNvSpPr txBox="1"/>
          <p:nvPr/>
        </p:nvSpPr>
        <p:spPr>
          <a:xfrm>
            <a:off x="1601470" y="5954395"/>
            <a:ext cx="14662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晶格总能量：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声子态密度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822325" y="908050"/>
            <a:ext cx="9497060" cy="14554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2660"/>
              </a:lnSpc>
            </a:pPr>
            <a:r>
              <a:rPr lang="zh-CN" altLang="en-US"/>
              <a:t>引入声子态密度的目的：</a:t>
            </a:r>
            <a:endParaRPr lang="zh-CN" altLang="en-US"/>
          </a:p>
          <a:p>
            <a:pPr fontAlgn="auto">
              <a:lnSpc>
                <a:spcPts val="2660"/>
              </a:lnSpc>
            </a:pPr>
            <a:r>
              <a:rPr lang="zh-CN" altLang="en-US"/>
              <a:t>①测量与能量直接相关的标量</a:t>
            </a:r>
            <a:r>
              <a:rPr lang="en-US" altLang="zh-CN"/>
              <a:t>w</a:t>
            </a:r>
            <a:r>
              <a:rPr lang="zh-CN" altLang="en-US"/>
              <a:t>相比于测量动量</a:t>
            </a:r>
            <a:r>
              <a:rPr lang="en-US" altLang="zh-CN"/>
              <a:t>q</a:t>
            </a:r>
            <a:r>
              <a:rPr lang="zh-CN" altLang="en-US"/>
              <a:t>在实验上</a:t>
            </a:r>
            <a:r>
              <a:rPr lang="zh-CN" altLang="en-US"/>
              <a:t>更加方便</a:t>
            </a:r>
            <a:endParaRPr lang="zh-CN" altLang="en-US"/>
          </a:p>
          <a:p>
            <a:pPr fontAlgn="auto">
              <a:lnSpc>
                <a:spcPts val="2660"/>
              </a:lnSpc>
            </a:pPr>
            <a:r>
              <a:rPr lang="zh-CN" altLang="en-US"/>
              <a:t>②为求热容服务。总能量中的求和密度太大了，没法一个一个数，应当</a:t>
            </a:r>
            <a:r>
              <a:rPr lang="zh-CN"/>
              <a:t>视为连续</a:t>
            </a:r>
            <a:r>
              <a:rPr lang="en-US" altLang="zh-CN"/>
              <a:t>“</a:t>
            </a:r>
            <a:r>
              <a:rPr lang="zh-CN" altLang="en-US"/>
              <a:t>一堆一堆地数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17" name="图片 16" descr="}`6])MM5XL_9F4(R[7N%UV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1790" y="2189480"/>
            <a:ext cx="4791075" cy="1466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声子态密度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9787890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2560"/>
              </a:lnSpc>
            </a:pPr>
            <a:r>
              <a:rPr lang="zh-CN" altLang="en-US"/>
              <a:t>声子态密度的计算方法</a:t>
            </a:r>
            <a:endParaRPr lang="zh-CN" altLang="en-US"/>
          </a:p>
          <a:p>
            <a:pPr fontAlgn="auto">
              <a:lnSpc>
                <a:spcPts val="2560"/>
              </a:lnSpc>
            </a:pPr>
            <a:r>
              <a:rPr lang="zh-CN" altLang="en-US"/>
              <a:t>原理很简单，同一堆振动的态，用</a:t>
            </a:r>
            <a:r>
              <a:rPr lang="en-US" altLang="zh-CN"/>
              <a:t>q</a:t>
            </a:r>
            <a:r>
              <a:rPr lang="zh-CN" altLang="en-US"/>
              <a:t>去计数和用</a:t>
            </a:r>
            <a:r>
              <a:rPr lang="en-US" altLang="zh-CN"/>
              <a:t>w</a:t>
            </a:r>
            <a:r>
              <a:rPr lang="zh-CN" altLang="en-US"/>
              <a:t>去计数应该数目是相同的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22325" y="2021205"/>
            <a:ext cx="78695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一维下且单个晶胞只含一个原子的情况就很简单：</a:t>
            </a:r>
            <a:endParaRPr lang="zh-CN" altLang="en-US"/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2325" y="2389505"/>
          <a:ext cx="3434080" cy="429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625600" imgH="203200" progId="Equation.KSEE3">
                  <p:embed/>
                </p:oleObj>
              </mc:Choice>
              <mc:Fallback>
                <p:oleObj name="" r:id="rId1" imgW="1625600" imgH="2032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22325" y="2389505"/>
                        <a:ext cx="3434080" cy="429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4526915" y="2399030"/>
            <a:ext cx="489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</a:t>
            </a:r>
            <a:r>
              <a:rPr lang="zh-CN" altLang="en-US"/>
              <a:t>乘了个</a:t>
            </a:r>
            <a:r>
              <a:rPr lang="en-US" altLang="zh-CN"/>
              <a:t>2</a:t>
            </a:r>
            <a:r>
              <a:rPr lang="zh-CN" altLang="en-US"/>
              <a:t>的原因是一个</a:t>
            </a:r>
            <a:r>
              <a:rPr lang="en-US" altLang="zh-CN"/>
              <a:t>w</a:t>
            </a:r>
            <a:r>
              <a:rPr lang="zh-CN" altLang="en-US"/>
              <a:t>对应两个</a:t>
            </a:r>
            <a:r>
              <a:rPr lang="en-US" altLang="zh-CN"/>
              <a:t>q)</a:t>
            </a:r>
            <a:endParaRPr lang="en-US" alt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914400" imgH="215900" progId="Equation.KSEE3">
                  <p:embed/>
                </p:oleObj>
              </mc:Choice>
              <mc:Fallback>
                <p:oleObj name="" r:id="rId3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822008" y="3235008"/>
          <a:ext cx="20669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5" imgW="977900" imgH="419100" progId="Equation.KSEE3">
                  <p:embed/>
                </p:oleObj>
              </mc:Choice>
              <mc:Fallback>
                <p:oleObj name="" r:id="rId5" imgW="977900" imgH="4191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2008" y="3235008"/>
                        <a:ext cx="20669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22325" y="2952750"/>
            <a:ext cx="4430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也即：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声子态密度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822325" y="908050"/>
            <a:ext cx="9787890" cy="419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2560"/>
              </a:lnSpc>
            </a:pPr>
            <a:r>
              <a:rPr lang="zh-CN"/>
              <a:t>多维、复式晶胞的一般情况的公式：</a:t>
            </a:r>
            <a:endParaRPr lang="zh-CN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图片 11" descr="VHAJFK(ME1S51PLFJE9O8V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680" y="1327785"/>
            <a:ext cx="5581650" cy="26098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553970" y="2247900"/>
            <a:ext cx="894715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36433" y="2457450"/>
          <a:ext cx="1511935" cy="350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" r:id="rId4" imgW="876300" imgH="203200" progId="Equation.KSEE3">
                  <p:embed/>
                </p:oleObj>
              </mc:Choice>
              <mc:Fallback>
                <p:oleObj name="" r:id="rId4" imgW="876300" imgH="203200" progId="Equation.KSEE3">
                  <p:embed/>
                  <p:pic>
                    <p:nvPicPr>
                      <p:cNvPr id="0" name="图片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36433" y="2457450"/>
                        <a:ext cx="1511935" cy="350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553200" y="3385820"/>
          <a:ext cx="464820" cy="34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" r:id="rId6" imgW="241300" imgH="177165" progId="Equation.KSEE3">
                  <p:embed/>
                </p:oleObj>
              </mc:Choice>
              <mc:Fallback>
                <p:oleObj name="" r:id="rId6" imgW="241300" imgH="177165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53200" y="3385820"/>
                        <a:ext cx="464820" cy="34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18020" y="1561465"/>
          <a:ext cx="464820" cy="34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8" imgW="241300" imgH="177165" progId="Equation.KSEE3">
                  <p:embed/>
                </p:oleObj>
              </mc:Choice>
              <mc:Fallback>
                <p:oleObj name="" r:id="rId8" imgW="241300" imgH="177165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18020" y="1561465"/>
                        <a:ext cx="464820" cy="34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7018020" y="2466340"/>
          <a:ext cx="464820" cy="341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" r:id="rId9" imgW="241300" imgH="177165" progId="Equation.KSEE3">
                  <p:embed/>
                </p:oleObj>
              </mc:Choice>
              <mc:Fallback>
                <p:oleObj name="" r:id="rId9" imgW="241300" imgH="177165" progId="Equation.KSEE3">
                  <p:embed/>
                  <p:pic>
                    <p:nvPicPr>
                      <p:cNvPr id="0" name="图片 307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18020" y="2466340"/>
                        <a:ext cx="464820" cy="341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声子态密度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J8JRVYS)ZWM5(9_(AG`ERF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5" y="2327275"/>
            <a:ext cx="6076950" cy="443865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739775" y="1331595"/>
            <a:ext cx="8477250" cy="885190"/>
            <a:chOff x="1383" y="1607"/>
            <a:chExt cx="13350" cy="1394"/>
          </a:xfrm>
        </p:grpSpPr>
        <p:grpSp>
          <p:nvGrpSpPr>
            <p:cNvPr id="23" name="组合 22"/>
            <p:cNvGrpSpPr/>
            <p:nvPr/>
          </p:nvGrpSpPr>
          <p:grpSpPr>
            <a:xfrm>
              <a:off x="1383" y="1607"/>
              <a:ext cx="13350" cy="1394"/>
              <a:chOff x="1383" y="1607"/>
              <a:chExt cx="13350" cy="1394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383" y="1607"/>
                <a:ext cx="7679" cy="1394"/>
                <a:chOff x="1399" y="1579"/>
                <a:chExt cx="7679" cy="1394"/>
              </a:xfrm>
            </p:grpSpPr>
            <p:pic>
              <p:nvPicPr>
                <p:cNvPr id="9" name="图片 8" descr="B1DV@25[]LWKU7PO3$4$I]M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399" y="1879"/>
                  <a:ext cx="2685" cy="795"/>
                </a:xfrm>
                <a:prstGeom prst="rect">
                  <a:avLst/>
                </a:prstGeom>
              </p:spPr>
            </p:pic>
            <p:pic>
              <p:nvPicPr>
                <p:cNvPr id="10" name="图片 9" descr="47TG0Z{4_95UI8C~KZ4QN2Y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84" y="1579"/>
                  <a:ext cx="4995" cy="1395"/>
                </a:xfrm>
                <a:prstGeom prst="rect">
                  <a:avLst/>
                </a:prstGeom>
              </p:spPr>
            </p:pic>
          </p:grpSp>
          <p:sp>
            <p:nvSpPr>
              <p:cNvPr id="19" name="矩形 18"/>
              <p:cNvSpPr/>
              <p:nvPr/>
            </p:nvSpPr>
            <p:spPr>
              <a:xfrm>
                <a:off x="5805" y="1707"/>
                <a:ext cx="3293" cy="125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9285" y="1741"/>
                <a:ext cx="5449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这一部分就是</a:t>
                </a:r>
                <a:endParaRPr lang="en-US" altLang="zh-CN"/>
              </a:p>
            </p:txBody>
          </p:sp>
        </p:grpSp>
        <p:graphicFrame>
          <p:nvGraphicFramePr>
            <p:cNvPr id="21" name="对象 2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11562" y="1794"/>
            <a:ext cx="473" cy="4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" name="" r:id="rId6" imgW="203200" imgH="203200" progId="Equation.KSEE3">
                    <p:embed/>
                  </p:oleObj>
                </mc:Choice>
                <mc:Fallback>
                  <p:oleObj name="" r:id="rId6" imgW="203200" imgH="203200" progId="Equation.KSEE3">
                    <p:embed/>
                    <p:pic>
                      <p:nvPicPr>
                        <p:cNvPr id="0" name="图片 4096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1562" y="1794"/>
                          <a:ext cx="473" cy="47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文本框 21"/>
          <p:cNvSpPr txBox="1"/>
          <p:nvPr/>
        </p:nvSpPr>
        <p:spPr>
          <a:xfrm>
            <a:off x="829310" y="844550"/>
            <a:ext cx="8547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画个简单的图例来说明一下更高维公式的物理意义，有助于理解</a:t>
            </a:r>
            <a:r>
              <a:rPr lang="en-US" altLang="zh-CN"/>
              <a:t>: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745" y="758825"/>
            <a:ext cx="9418320" cy="3363595"/>
          </a:xfrm>
        </p:spPr>
        <p:txBody>
          <a:bodyPr/>
          <a:lstStyle/>
          <a:p>
            <a:r>
              <a:rPr lang="zh-CN" altLang="en-US" smtClean="0"/>
              <a:t>晶格热容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1745" y="4122420"/>
            <a:ext cx="9418320" cy="2643505"/>
          </a:xfrm>
        </p:spPr>
        <p:txBody>
          <a:bodyPr/>
          <a:lstStyle/>
          <a:p>
            <a:r>
              <a:rPr lang="en-US" altLang="zh-CN" smtClean="0"/>
              <a:t>1.</a:t>
            </a:r>
            <a:r>
              <a:rPr lang="zh-CN" altLang="en-US" smtClean="0"/>
              <a:t>经典理论</a:t>
            </a:r>
            <a:endParaRPr lang="zh-CN" altLang="en-US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热容的量子理论</a:t>
            </a:r>
            <a:endParaRPr lang="zh-CN" altLang="en-US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爱因斯坦近似</a:t>
            </a:r>
            <a:endParaRPr lang="zh-CN" altLang="en-US" dirty="0" smtClean="0"/>
          </a:p>
          <a:p>
            <a:r>
              <a:rPr lang="en-US" altLang="zh-CN" b="1" dirty="0" smtClean="0"/>
              <a:t>4.</a:t>
            </a:r>
            <a:r>
              <a:rPr lang="zh-CN" altLang="en-US" b="1" dirty="0" smtClean="0"/>
              <a:t>德拜</a:t>
            </a:r>
            <a:r>
              <a:rPr lang="zh-CN" altLang="en-US" b="1" dirty="0" smtClean="0"/>
              <a:t>近似</a:t>
            </a:r>
            <a:endParaRPr lang="zh-CN" altLang="en-US" b="1" dirty="0" smtClean="0"/>
          </a:p>
          <a:p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原子振动</a:t>
            </a:r>
            <a:r>
              <a:rPr lang="en-US" altLang="zh-CN" dirty="0" smtClean="0"/>
              <a:t>plus</a:t>
            </a:r>
            <a:endParaRPr lang="en-US" altLang="zh-CN" dirty="0" smtClean="0"/>
          </a:p>
          <a:p>
            <a:r>
              <a:rPr lang="zh-CN" altLang="en-US" dirty="0" smtClean="0"/>
              <a:t>晶格振动量子化</a:t>
            </a:r>
            <a:endParaRPr lang="en-US" altLang="zh-CN" dirty="0" smtClean="0"/>
          </a:p>
          <a:p>
            <a:r>
              <a:rPr lang="zh-CN" altLang="en-US" dirty="0" smtClean="0"/>
              <a:t>晶格热容</a:t>
            </a:r>
            <a:endParaRPr lang="en-US" altLang="zh-CN" dirty="0" smtClean="0"/>
          </a:p>
          <a:p>
            <a:r>
              <a:rPr lang="zh-CN" altLang="en-US" dirty="0"/>
              <a:t>作业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经典理论</a:t>
            </a:r>
            <a:r>
              <a:rPr lang="en-US" altLang="zh-CN" smtClean="0">
                <a:solidFill>
                  <a:schemeClr val="tx1"/>
                </a:solidFill>
                <a:sym typeface="+mn-ea"/>
              </a:rPr>
              <a:t>——Dulong-Petit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定律</a:t>
            </a:r>
            <a:endParaRPr lang="zh-CN" altLang="en-US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~`)WRH~@25XLWZUS[ZB][W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15" y="1419860"/>
            <a:ext cx="10058400" cy="2747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zh-CN" sz="1800" smtClean="0">
                <a:solidFill>
                  <a:schemeClr val="tx1"/>
                </a:solidFill>
                <a:sym typeface="+mn-ea"/>
              </a:rPr>
              <a:t>2.热容的量子理论</a:t>
            </a:r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图片 2" descr="$JENR`AAFTL6_H(1IKMXGKU"/>
          <p:cNvPicPr>
            <a:picLocks noChangeAspect="1"/>
          </p:cNvPicPr>
          <p:nvPr/>
        </p:nvPicPr>
        <p:blipFill>
          <a:blip r:embed="rId3"/>
          <a:srcRect l="3370" t="9048" b="13155"/>
          <a:stretch>
            <a:fillRect/>
          </a:stretch>
        </p:blipFill>
        <p:spPr>
          <a:xfrm>
            <a:off x="3459480" y="1127125"/>
            <a:ext cx="5025390" cy="829945"/>
          </a:xfrm>
          <a:prstGeom prst="rect">
            <a:avLst/>
          </a:prstGeom>
        </p:spPr>
      </p:pic>
      <p:pic>
        <p:nvPicPr>
          <p:cNvPr id="4" name="图片 3" descr="V7YEH0KYT5}[M}_R[N55F]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855" y="1957070"/>
            <a:ext cx="5000625" cy="923925"/>
          </a:xfrm>
          <a:prstGeom prst="rect">
            <a:avLst/>
          </a:prstGeom>
        </p:spPr>
      </p:pic>
      <p:pic>
        <p:nvPicPr>
          <p:cNvPr id="7" name="图片 6" descr="K{W%3$O_`U)JZD(5S`]9RVW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7490" y="2880995"/>
            <a:ext cx="8134350" cy="800100"/>
          </a:xfrm>
          <a:prstGeom prst="rect">
            <a:avLst/>
          </a:prstGeom>
        </p:spPr>
      </p:pic>
      <p:pic>
        <p:nvPicPr>
          <p:cNvPr id="10" name="图片 9" descr="OB}%2ZNBFYINMZZR~HZ3K)X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9785" y="5946775"/>
            <a:ext cx="6248400" cy="81915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4050" y="1358265"/>
            <a:ext cx="2123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①晶体总能量：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54050" y="2235200"/>
            <a:ext cx="2123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②晶体总热容：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92760" y="4656455"/>
            <a:ext cx="24790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③体积元包含的波矢数：</a:t>
            </a:r>
            <a:endParaRPr lang="zh-CN" altLang="en-US"/>
          </a:p>
        </p:txBody>
      </p:sp>
      <p:pic>
        <p:nvPicPr>
          <p:cNvPr id="14" name="图片 13" descr="Y7M`@~NFOWSI@IRK7%9$@Z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395" y="3896995"/>
            <a:ext cx="3076575" cy="600075"/>
          </a:xfrm>
          <a:prstGeom prst="rect">
            <a:avLst/>
          </a:prstGeom>
        </p:spPr>
      </p:pic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110480" y="4497070"/>
          <a:ext cx="1970405" cy="60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8" imgW="1409700" imgH="431800" progId="Equation.KSEE3">
                  <p:embed/>
                </p:oleObj>
              </mc:Choice>
              <mc:Fallback>
                <p:oleObj name="" r:id="rId8" imgW="1409700" imgH="4318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10480" y="4497070"/>
                        <a:ext cx="1970405" cy="603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79440" y="5100638"/>
          <a:ext cx="586105" cy="551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0" imgW="419100" imgH="393700" progId="Equation.KSEE3">
                  <p:embed/>
                </p:oleObj>
              </mc:Choice>
              <mc:Fallback>
                <p:oleObj name="" r:id="rId10" imgW="419100" imgH="3937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79440" y="5100638"/>
                        <a:ext cx="586105" cy="551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大括号 16"/>
          <p:cNvSpPr/>
          <p:nvPr/>
        </p:nvSpPr>
        <p:spPr>
          <a:xfrm>
            <a:off x="4138930" y="4177665"/>
            <a:ext cx="334010" cy="1325880"/>
          </a:xfrm>
          <a:prstGeom prst="leftBrace">
            <a:avLst>
              <a:gd name="adj1" fmla="val 4068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654050" y="6172200"/>
            <a:ext cx="2447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④完整的积分表达式：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1ZLA4JA7YW{}CLOD9[34Z%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2684780"/>
            <a:ext cx="7989570" cy="2297430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altLang="zh-CN" sz="1800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爱因斯坦近似</a:t>
            </a:r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2" imgW="914400" imgH="215900" progId="Equation.KSEE3">
                  <p:embed/>
                </p:oleObj>
              </mc:Choice>
              <mc:Fallback>
                <p:oleObj name="" r:id="rId2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22325" y="824865"/>
            <a:ext cx="103485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要点：</a:t>
            </a:r>
            <a:endParaRPr lang="zh-CN" altLang="en-US"/>
          </a:p>
          <a:p>
            <a:r>
              <a:rPr lang="zh-CN" altLang="en-US"/>
              <a:t>认为晶格中所有的振动频率都是</a:t>
            </a:r>
            <a:r>
              <a:rPr lang="en-US" altLang="zh-CN"/>
              <a:t>w</a:t>
            </a:r>
            <a:r>
              <a:rPr lang="en-US" altLang="zh-CN" baseline="-25000"/>
              <a:t>E</a:t>
            </a:r>
            <a:endParaRPr lang="en-US" altLang="zh-CN" baseline="-25000"/>
          </a:p>
        </p:txBody>
      </p:sp>
      <p:sp>
        <p:nvSpPr>
          <p:cNvPr id="19" name="文本框 18"/>
          <p:cNvSpPr txBox="1"/>
          <p:nvPr/>
        </p:nvSpPr>
        <p:spPr>
          <a:xfrm>
            <a:off x="754380" y="1680845"/>
            <a:ext cx="9432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则晶格振动的总能量为：</a:t>
            </a:r>
            <a:endParaRPr lang="zh-CN" altLang="en-US"/>
          </a:p>
        </p:txBody>
      </p:sp>
      <p:pic>
        <p:nvPicPr>
          <p:cNvPr id="20" name="图片 19" descr="8)@{[K1P[65W0RH@DTXTB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195" y="2049145"/>
            <a:ext cx="8667750" cy="8001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153160" y="5314950"/>
            <a:ext cx="482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高温极限：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1153160" y="6172200"/>
            <a:ext cx="4829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低温极限：</a:t>
            </a:r>
            <a:endParaRPr lang="zh-CN" altLang="en-US"/>
          </a:p>
        </p:txBody>
      </p:sp>
      <p:pic>
        <p:nvPicPr>
          <p:cNvPr id="24" name="图片 23" descr="C(GV%NBP7{BR[W%R0WQ@2%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7965" y="5089525"/>
            <a:ext cx="3314700" cy="819150"/>
          </a:xfrm>
          <a:prstGeom prst="rect">
            <a:avLst/>
          </a:prstGeom>
        </p:spPr>
      </p:pic>
      <p:pic>
        <p:nvPicPr>
          <p:cNvPr id="25" name="图片 24" descr="DQ94}DN{YEI80U2X1NSQ$J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8125" y="5989955"/>
            <a:ext cx="3896995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800" b="1" smtClean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1800" b="1" smtClean="0">
                <a:solidFill>
                  <a:schemeClr val="tx1"/>
                </a:solidFill>
                <a:sym typeface="+mn-ea"/>
              </a:rPr>
              <a:t>德拜近似</a:t>
            </a:r>
            <a:endParaRPr lang="zh-CN" altLang="en-US" sz="1800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991235" y="1062355"/>
            <a:ext cx="92163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要点：</a:t>
            </a:r>
            <a:endParaRPr lang="zh-CN" altLang="en-US"/>
          </a:p>
          <a:p>
            <a:r>
              <a:rPr lang="zh-CN" altLang="en-US"/>
              <a:t>认为色散关系为线性</a:t>
            </a:r>
            <a:r>
              <a:rPr lang="en-US" altLang="zh-CN"/>
              <a:t>w=cq</a:t>
            </a:r>
            <a:endParaRPr lang="en-US" altLang="zh-CN"/>
          </a:p>
          <a:p>
            <a:r>
              <a:rPr lang="zh-CN" altLang="en-US"/>
              <a:t>认为晶格振动频率的范围是</a:t>
            </a:r>
            <a:r>
              <a:rPr lang="en-US" altLang="zh-CN"/>
              <a:t>(0,w</a:t>
            </a:r>
            <a:r>
              <a:rPr lang="en-US" altLang="zh-CN" baseline="-25000"/>
              <a:t>D</a:t>
            </a:r>
            <a:r>
              <a:rPr lang="en-US" altLang="zh-CN"/>
              <a:t>)</a:t>
            </a:r>
            <a:r>
              <a:rPr lang="zh-CN" altLang="en-US"/>
              <a:t>，</a:t>
            </a:r>
            <a:r>
              <a:rPr lang="en-US" altLang="zh-CN"/>
              <a:t>w</a:t>
            </a:r>
            <a:r>
              <a:rPr lang="en-US" altLang="zh-CN" baseline="-25000"/>
              <a:t>D</a:t>
            </a:r>
            <a:r>
              <a:rPr lang="zh-CN" altLang="en-US"/>
              <a:t>为截止频率，</a:t>
            </a:r>
            <a:r>
              <a:rPr lang="en-US" altLang="zh-CN"/>
              <a:t>q</a:t>
            </a:r>
            <a:r>
              <a:rPr lang="en-US" altLang="zh-CN" baseline="-25000"/>
              <a:t>D</a:t>
            </a:r>
            <a:r>
              <a:rPr lang="en-US" altLang="zh-CN"/>
              <a:t>=w</a:t>
            </a:r>
            <a:r>
              <a:rPr lang="en-US" altLang="zh-CN" baseline="-25000"/>
              <a:t>D</a:t>
            </a:r>
            <a:r>
              <a:rPr lang="en-US" altLang="zh-CN"/>
              <a:t>/c</a:t>
            </a:r>
            <a:r>
              <a:rPr lang="zh-CN" altLang="en-US"/>
              <a:t>，</a:t>
            </a:r>
            <a:r>
              <a:rPr lang="en-US" altLang="zh-CN"/>
              <a:t>q</a:t>
            </a:r>
            <a:r>
              <a:rPr lang="en-US" altLang="zh-CN" baseline="-25000"/>
              <a:t>D</a:t>
            </a:r>
            <a:r>
              <a:rPr lang="zh-CN" altLang="en-US"/>
              <a:t>为截止波矢</a:t>
            </a:r>
            <a:endParaRPr lang="zh-CN" altLang="en-US"/>
          </a:p>
          <a:p>
            <a:r>
              <a:rPr lang="zh-CN" altLang="en-US"/>
              <a:t>认为第一布里渊区的形状是以</a:t>
            </a:r>
            <a:r>
              <a:rPr lang="en-US" altLang="zh-CN"/>
              <a:t>q</a:t>
            </a:r>
            <a:r>
              <a:rPr lang="en-US" altLang="zh-CN" baseline="-25000"/>
              <a:t>D</a:t>
            </a:r>
            <a:r>
              <a:rPr lang="zh-CN" altLang="en-US"/>
              <a:t>为半径的球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91235" y="2453005"/>
            <a:ext cx="9831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德拜频率可以求出来，求解的思路为</a:t>
            </a:r>
            <a:r>
              <a:rPr lang="en-US" altLang="zh-CN"/>
              <a:t>q</a:t>
            </a:r>
            <a:r>
              <a:rPr lang="en-US" altLang="zh-CN" baseline="-25000"/>
              <a:t>D</a:t>
            </a:r>
            <a:r>
              <a:rPr lang="zh-CN" altLang="en-US"/>
              <a:t>包裹的球体中应包含所有</a:t>
            </a:r>
            <a:r>
              <a:rPr lang="en-US" altLang="zh-CN"/>
              <a:t>N</a:t>
            </a:r>
            <a:r>
              <a:rPr lang="zh-CN" altLang="en-US"/>
              <a:t>个波矢数：</a:t>
            </a:r>
            <a:endParaRPr lang="zh-CN" altLang="en-US"/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01795" y="2821305"/>
          <a:ext cx="1640840" cy="64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3" imgW="1091565" imgH="431800" progId="Equation.KSEE3">
                  <p:embed/>
                </p:oleObj>
              </mc:Choice>
              <mc:Fallback>
                <p:oleObj name="" r:id="rId3" imgW="1091565" imgH="4318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01795" y="2821305"/>
                        <a:ext cx="1640840" cy="648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6025515" y="2916555"/>
            <a:ext cx="47967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（二维和一维情况表达式有所不同）</a:t>
            </a:r>
            <a:endParaRPr lang="zh-CN" altLang="en-US"/>
          </a:p>
        </p:txBody>
      </p:sp>
      <p:pic>
        <p:nvPicPr>
          <p:cNvPr id="24" name="图片 23" descr="B]HK{_[Y12_XNIZJ[DP{S`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855" y="3470275"/>
            <a:ext cx="2533650" cy="73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800" b="1" smtClean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1800" b="1" smtClean="0">
                <a:solidFill>
                  <a:schemeClr val="tx1"/>
                </a:solidFill>
                <a:sym typeface="+mn-ea"/>
              </a:rPr>
              <a:t>德拜近似</a:t>
            </a:r>
            <a:endParaRPr lang="zh-CN" altLang="en-US" sz="1800" b="1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 descr="K9UQ53%38}I2Q(U2(M}F6_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276350"/>
            <a:ext cx="6200775" cy="15525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15670" y="908050"/>
            <a:ext cx="89795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将</a:t>
            </a:r>
            <a:r>
              <a:rPr lang="en-US" altLang="zh-CN"/>
              <a:t>wD=cqD</a:t>
            </a:r>
            <a:r>
              <a:rPr lang="zh-CN" altLang="en-US"/>
              <a:t>代入一般的积分表达式：</a:t>
            </a:r>
            <a:endParaRPr lang="zh-CN" altLang="en-US"/>
          </a:p>
        </p:txBody>
      </p:sp>
      <p:pic>
        <p:nvPicPr>
          <p:cNvPr id="3" name="图片 2" descr="ERM@3(8J@5$BOJO}]4)W%V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835" y="3082290"/>
            <a:ext cx="2600325" cy="542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5670" y="2828925"/>
            <a:ext cx="5142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并定义德拜温度：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15670" y="4069715"/>
            <a:ext cx="6080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最终的积分结果：</a:t>
            </a:r>
            <a:endParaRPr lang="zh-CN" altLang="en-US"/>
          </a:p>
        </p:txBody>
      </p:sp>
      <p:pic>
        <p:nvPicPr>
          <p:cNvPr id="11" name="图片 10" descr="_@%@$187W(VL_VS5PPBW40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1055" y="4069715"/>
            <a:ext cx="4667250" cy="67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745" y="758825"/>
            <a:ext cx="9418320" cy="3363595"/>
          </a:xfrm>
        </p:spPr>
        <p:txBody>
          <a:bodyPr/>
          <a:lstStyle/>
          <a:p>
            <a:r>
              <a:rPr lang="zh-CN" altLang="en-US" smtClean="0"/>
              <a:t>一堆杂七杂八的内容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1745" y="4122420"/>
            <a:ext cx="9418320" cy="2643505"/>
          </a:xfrm>
        </p:spPr>
        <p:txBody>
          <a:bodyPr/>
          <a:lstStyle/>
          <a:p>
            <a:r>
              <a:rPr lang="en-US" altLang="zh-CN" smtClean="0"/>
              <a:t>1.</a:t>
            </a:r>
            <a:r>
              <a:rPr lang="zh-CN" altLang="en-US" smtClean="0"/>
              <a:t>中子散射试验方法</a:t>
            </a:r>
            <a:endParaRPr lang="zh-CN" altLang="en-US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拉曼光谱</a:t>
            </a:r>
            <a:endParaRPr lang="zh-CN" altLang="en-US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热传导</a:t>
            </a:r>
            <a:endParaRPr lang="zh-CN" altLang="en-US" dirty="0" smtClean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热膨胀</a:t>
            </a:r>
            <a:endParaRPr lang="zh-CN" altLang="en-US" dirty="0" smtClean="0"/>
          </a:p>
          <a:p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800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中子散射试验方法</a:t>
            </a:r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M2EEHA$QB)[YS[CX)_Q]1Y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380" y="1344295"/>
            <a:ext cx="3276600" cy="12096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91235" y="975995"/>
            <a:ext cx="10186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用到的公式是能量守恒和准动量守恒，</a:t>
            </a:r>
            <a:r>
              <a:rPr lang="en-US" altLang="zh-CN"/>
              <a:t>p'</a:t>
            </a:r>
            <a:r>
              <a:rPr lang="zh-CN" altLang="en-US"/>
              <a:t>和</a:t>
            </a:r>
            <a:r>
              <a:rPr lang="en-US" altLang="zh-CN"/>
              <a:t>p</a:t>
            </a:r>
            <a:r>
              <a:rPr lang="zh-CN" altLang="en-US"/>
              <a:t>分别是出射和入射中子的动量</a:t>
            </a:r>
            <a:endParaRPr lang="zh-CN" altLang="en-US"/>
          </a:p>
        </p:txBody>
      </p:sp>
      <p:sp>
        <p:nvSpPr>
          <p:cNvPr id="12" name="文本占位符 5"/>
          <p:cNvSpPr>
            <a:spLocks noGrp="1"/>
          </p:cNvSpPr>
          <p:nvPr/>
        </p:nvSpPr>
        <p:spPr>
          <a:xfrm>
            <a:off x="821692" y="3724508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800" kern="1200" spc="11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64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拉曼光谱</a:t>
            </a:r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/>
            <a:r>
              <a:rPr lang="en-US" sz="1800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热传导</a:t>
            </a:r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占位符 5"/>
          <p:cNvSpPr>
            <a:spLocks noGrp="1"/>
          </p:cNvSpPr>
          <p:nvPr/>
        </p:nvSpPr>
        <p:spPr>
          <a:xfrm>
            <a:off x="822327" y="908283"/>
            <a:ext cx="9745413" cy="404813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anose="020B0604020202020204" pitchFamily="34" charset="0"/>
              <a:buNone/>
              <a:defRPr sz="1800" kern="1200" spc="11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2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89992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964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99995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anose="05020102010507070707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smtClean="0">
                <a:solidFill>
                  <a:schemeClr val="tx1"/>
                </a:solidFill>
                <a:sym typeface="+mn-ea"/>
              </a:rPr>
              <a:t>4.</a:t>
            </a:r>
            <a:r>
              <a:rPr lang="zh-CN" altLang="en-US" sz="1800" smtClean="0">
                <a:solidFill>
                  <a:schemeClr val="tx1"/>
                </a:solidFill>
                <a:sym typeface="+mn-ea"/>
              </a:rPr>
              <a:t>热膨胀</a:t>
            </a:r>
            <a:endParaRPr lang="zh-CN" altLang="en-US" sz="180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22325" y="1593850"/>
            <a:ext cx="96373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二者的成因都是非简谐近似，每一个能级不再是相互独立的，而是声子之间会有相互作用</a:t>
            </a:r>
            <a:endParaRPr lang="zh-CN" altLang="en-US"/>
          </a:p>
        </p:txBody>
      </p:sp>
      <p:pic>
        <p:nvPicPr>
          <p:cNvPr id="3" name="图片 2" descr="3A][F]$]@6NV5P7R`$N2VO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490" y="2422525"/>
            <a:ext cx="4489450" cy="27851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3285" y="2054225"/>
            <a:ext cx="90227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大概需要记忆的有两点，分别是</a:t>
            </a:r>
            <a:r>
              <a:rPr lang="en-US" altLang="zh-CN"/>
              <a:t>N</a:t>
            </a:r>
            <a:r>
              <a:rPr lang="zh-CN" altLang="en-US"/>
              <a:t>、</a:t>
            </a:r>
            <a:r>
              <a:rPr lang="en-US" altLang="zh-CN"/>
              <a:t>U</a:t>
            </a:r>
            <a:r>
              <a:rPr lang="zh-CN" altLang="en-US"/>
              <a:t>两种声子碰撞的过程，还有格林艾森关系式</a:t>
            </a:r>
            <a:endParaRPr lang="zh-CN" altLang="en-US"/>
          </a:p>
        </p:txBody>
      </p:sp>
      <p:pic>
        <p:nvPicPr>
          <p:cNvPr id="10" name="图片 9" descr="GWV@B9ZPI3OIP~`2]ILPF_Q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860" y="5207635"/>
            <a:ext cx="1362075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745" y="758825"/>
            <a:ext cx="9418320" cy="3363595"/>
          </a:xfrm>
        </p:spPr>
        <p:txBody>
          <a:bodyPr/>
          <a:lstStyle/>
          <a:p>
            <a:r>
              <a:rPr lang="zh-CN" altLang="en-US" smtClean="0"/>
              <a:t>作业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1745" y="4122420"/>
            <a:ext cx="9418320" cy="2643505"/>
          </a:xfrm>
        </p:spPr>
        <p:txBody>
          <a:bodyPr/>
          <a:lstStyle/>
          <a:p>
            <a:r>
              <a:rPr lang="en-US" altLang="zh-CN" smtClean="0"/>
              <a:t>5.2</a:t>
            </a:r>
            <a:r>
              <a:rPr lang="zh-CN" altLang="en-US" smtClean="0"/>
              <a:t>中平移</a:t>
            </a:r>
            <a:r>
              <a:rPr lang="en-US" altLang="zh-CN" smtClean="0"/>
              <a:t>q</a:t>
            </a:r>
            <a:r>
              <a:rPr lang="zh-CN" altLang="en-US" smtClean="0"/>
              <a:t>能使声学支和光学支的表达式统一</a:t>
            </a:r>
            <a:endParaRPr lang="zh-CN" altLang="en-US" smtClean="0"/>
          </a:p>
          <a:p>
            <a:r>
              <a:rPr lang="en-US" dirty="0" smtClean="0"/>
              <a:t>5.4</a:t>
            </a:r>
            <a:r>
              <a:rPr lang="zh-CN" altLang="en-US" dirty="0" smtClean="0"/>
              <a:t>的积分过程</a:t>
            </a:r>
            <a:endParaRPr lang="zh-CN" altLang="en-US" dirty="0" smtClean="0"/>
          </a:p>
          <a:p>
            <a:r>
              <a:rPr lang="en-US" dirty="0" smtClean="0"/>
              <a:t>5.7</a:t>
            </a:r>
            <a:r>
              <a:rPr lang="zh-CN" altLang="en-US" dirty="0" smtClean="0"/>
              <a:t>鞍点、极值点的求法以及一个思考问题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 descr="UTVN@5B%FD[9CKM{8N[464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65" y="644525"/>
            <a:ext cx="5019675" cy="2676525"/>
          </a:xfrm>
          <a:prstGeom prst="rect">
            <a:avLst/>
          </a:prstGeom>
        </p:spPr>
      </p:pic>
      <p:pic>
        <p:nvPicPr>
          <p:cNvPr id="10" name="图片 9" descr="4]`@V{7KGL73G$Y0WS45F7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9540" y="644525"/>
            <a:ext cx="44577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1745" y="758825"/>
            <a:ext cx="9418320" cy="3363595"/>
          </a:xfrm>
        </p:spPr>
        <p:txBody>
          <a:bodyPr/>
          <a:lstStyle/>
          <a:p>
            <a:r>
              <a:rPr lang="zh-CN" altLang="en-US" dirty="0"/>
              <a:t>原子振动</a:t>
            </a:r>
            <a:r>
              <a:rPr lang="en-US" altLang="zh-CN" dirty="0"/>
              <a:t>plus</a:t>
            </a:r>
            <a:endParaRPr lang="en-US" altLang="zh-CN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1745" y="4122420"/>
            <a:ext cx="9418320" cy="2643505"/>
          </a:xfrm>
        </p:spPr>
        <p:txBody>
          <a:bodyPr/>
          <a:lstStyle/>
          <a:p>
            <a:r>
              <a:rPr lang="en-US" b="1" smtClean="0"/>
              <a:t>1.</a:t>
            </a:r>
            <a:r>
              <a:rPr lang="zh-CN" altLang="en-US" b="1" smtClean="0"/>
              <a:t>非单原子链</a:t>
            </a:r>
            <a:r>
              <a:rPr lang="zh-CN" altLang="en-US" b="1" smtClean="0"/>
              <a:t>振动的处理过程（考点）</a:t>
            </a:r>
            <a:endParaRPr lang="en-US" b="1" smtClean="0"/>
          </a:p>
          <a:p>
            <a:r>
              <a:rPr lang="en-US" altLang="zh-CN" smtClean="0"/>
              <a:t>2.</a:t>
            </a:r>
            <a:r>
              <a:rPr lang="zh-CN" altLang="en-US" smtClean="0"/>
              <a:t>双原子链的振动谱规律</a:t>
            </a:r>
            <a:endParaRPr lang="zh-CN" altLang="en-US" smtClean="0"/>
          </a:p>
          <a:p>
            <a:r>
              <a:rPr lang="en-US" altLang="zh-CN" smtClean="0">
                <a:sym typeface="+mn-ea"/>
              </a:rPr>
              <a:t>3.</a:t>
            </a:r>
            <a:r>
              <a:rPr lang="zh-CN" altLang="en-US" smtClean="0">
                <a:sym typeface="+mn-ea"/>
              </a:rPr>
              <a:t>多维晶体的振动谱规律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 descr="[%}}TG9ADTF6XN`6%A@(M7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605" y="285750"/>
            <a:ext cx="5295900" cy="6286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456680" y="447675"/>
            <a:ext cx="40855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d</a:t>
            </a:r>
            <a:r>
              <a:rPr lang="zh-CN" altLang="en-US"/>
              <a:t>维度晶体在德拜近似下的热容，在低温区间以</a:t>
            </a:r>
            <a:r>
              <a:rPr lang="en-US" altLang="zh-CN"/>
              <a:t>T</a:t>
            </a:r>
            <a:r>
              <a:rPr lang="en-US" altLang="zh-CN" baseline="30000"/>
              <a:t>d</a:t>
            </a:r>
            <a:r>
              <a:rPr lang="zh-CN" altLang="en-US"/>
              <a:t>逼近</a:t>
            </a:r>
            <a:r>
              <a:rPr lang="en-US" altLang="zh-CN"/>
              <a:t>0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图片 1" descr="BTZHB~V%9N6J`]L$]X7@AZ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34645"/>
            <a:ext cx="5391150" cy="3267075"/>
          </a:xfrm>
          <a:prstGeom prst="rect">
            <a:avLst/>
          </a:prstGeom>
        </p:spPr>
      </p:pic>
      <p:pic>
        <p:nvPicPr>
          <p:cNvPr id="3" name="图片 2" descr="F%_`IKZFSLH3@1FG5G2F_(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34645"/>
            <a:ext cx="5010150" cy="4695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mtClean="0"/>
              <a:t>谢谢</a:t>
            </a:r>
            <a:r>
              <a:rPr lang="en-US" altLang="zh-CN" smtClean="0"/>
              <a:t>	</a:t>
            </a:r>
            <a:r>
              <a:rPr lang="zh-CN" altLang="en-US" smtClean="0"/>
              <a:t>！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smtClean="0"/>
              <a:t>请提宝贵意见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非单原子链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振动的处理过程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49910" y="1029970"/>
            <a:ext cx="96901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①取点阵中的某个原子，分奇偶讨论（若一个晶胞中含有多个原子，例如三个的话，就分</a:t>
            </a:r>
            <a:r>
              <a:rPr lang="en-US" altLang="zh-CN"/>
              <a:t>3n</a:t>
            </a:r>
            <a:r>
              <a:rPr lang="zh-CN" altLang="en-US"/>
              <a:t>，</a:t>
            </a:r>
            <a:r>
              <a:rPr lang="en-US" altLang="zh-CN"/>
              <a:t>3n+1</a:t>
            </a:r>
            <a:r>
              <a:rPr lang="zh-CN" altLang="en-US"/>
              <a:t>，</a:t>
            </a:r>
            <a:r>
              <a:rPr lang="en-US" altLang="zh-CN"/>
              <a:t>3n+2</a:t>
            </a:r>
            <a:r>
              <a:rPr lang="zh-CN" altLang="en-US"/>
              <a:t>讨论</a:t>
            </a:r>
            <a:r>
              <a:rPr lang="zh-CN" altLang="en-US"/>
              <a:t>）</a:t>
            </a:r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>
          <a:xfrm>
            <a:off x="549910" y="2204720"/>
            <a:ext cx="9949815" cy="3440430"/>
            <a:chOff x="866" y="2607"/>
            <a:chExt cx="15669" cy="5418"/>
          </a:xfrm>
        </p:grpSpPr>
        <p:sp>
          <p:nvSpPr>
            <p:cNvPr id="2" name="文本框 1"/>
            <p:cNvSpPr txBox="1"/>
            <p:nvPr/>
          </p:nvSpPr>
          <p:spPr>
            <a:xfrm>
              <a:off x="866" y="2607"/>
              <a:ext cx="156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ym typeface="+mn-ea"/>
                </a:rPr>
                <a:t>②只考虑近邻原子对它的力（注意相邻的力方向是相反的），列出运动方程</a:t>
              </a:r>
              <a:endParaRPr lang="zh-CN" altLang="en-US"/>
            </a:p>
          </p:txBody>
        </p:sp>
        <p:graphicFrame>
          <p:nvGraphicFramePr>
            <p:cNvPr id="3" name="对象 2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881" y="3187"/>
            <a:ext cx="6263" cy="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" name="" r:id="rId1" imgW="1828800" imgH="228600" progId="Equation.KSEE3">
                    <p:embed/>
                  </p:oleObj>
                </mc:Choice>
                <mc:Fallback>
                  <p:oleObj name="" r:id="rId1" imgW="1828800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4881" y="3187"/>
                          <a:ext cx="6263" cy="7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729" y="3970"/>
            <a:ext cx="6567" cy="7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" name="" r:id="rId3" imgW="1917065" imgH="228600" progId="Equation.KSEE3">
                    <p:embed/>
                  </p:oleObj>
                </mc:Choice>
                <mc:Fallback>
                  <p:oleObj name="" r:id="rId3" imgW="1917065" imgH="228600" progId="Equation.KSEE3">
                    <p:embed/>
                    <p:pic>
                      <p:nvPicPr>
                        <p:cNvPr id="0" name="图片 102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29" y="3970"/>
                          <a:ext cx="6567" cy="78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866" y="4949"/>
              <a:ext cx="148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③写出格波解的形式</a:t>
              </a:r>
              <a:endParaRPr lang="zh-CN" altLang="en-US"/>
            </a:p>
          </p:txBody>
        </p:sp>
        <p:graphicFrame>
          <p:nvGraphicFramePr>
            <p:cNvPr id="10" name="对象 9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4126" y="6777"/>
            <a:ext cx="8741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" r:id="rId5" imgW="2400300" imgH="342900" progId="Equation.KSEE3">
                    <p:embed/>
                  </p:oleObj>
                </mc:Choice>
                <mc:Fallback>
                  <p:oleObj name="" r:id="rId5" imgW="2400300" imgH="3429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126" y="6777"/>
                          <a:ext cx="8741" cy="12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对象 10">
              <a:hlinkClick r:id="" action="ppaction://ole?verb="/>
            </p:cNvPr>
            <p:cNvGraphicFramePr>
              <a:graphicFrameLocks noChangeAspect="1"/>
            </p:cNvGraphicFramePr>
            <p:nvPr/>
          </p:nvGraphicFramePr>
          <p:xfrm>
            <a:off x="5119" y="5529"/>
            <a:ext cx="6754" cy="1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" name="" r:id="rId7" imgW="1854200" imgH="342900" progId="Equation.KSEE3">
                    <p:embed/>
                  </p:oleObj>
                </mc:Choice>
                <mc:Fallback>
                  <p:oleObj name="" r:id="rId7" imgW="1854200" imgH="342900" progId="Equation.KSEE3">
                    <p:embed/>
                    <p:pic>
                      <p:nvPicPr>
                        <p:cNvPr id="0" name="图片 102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119" y="5529"/>
                          <a:ext cx="6754" cy="124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非单原子链振动的处理过程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86130" y="1181100"/>
            <a:ext cx="98634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④</a:t>
            </a:r>
            <a:r>
              <a:rPr lang="zh-CN"/>
              <a:t>和一维原子链一样，用</a:t>
            </a:r>
            <a:r>
              <a:rPr lang="en-US" altLang="zh-CN"/>
              <a:t>Born-Karmen</a:t>
            </a:r>
            <a:r>
              <a:rPr lang="zh-CN" altLang="en-US"/>
              <a:t>边界条件确定</a:t>
            </a:r>
            <a:r>
              <a:rPr lang="en-US" altLang="zh-CN"/>
              <a:t>q</a:t>
            </a:r>
            <a:r>
              <a:rPr lang="zh-CN" altLang="en-US"/>
              <a:t>的（准）分离取值：</a:t>
            </a:r>
            <a:endParaRPr lang="zh-CN" altLang="en-US"/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409700" y="1549400"/>
          <a:ext cx="3248025" cy="508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" r:id="rId1" imgW="1459865" imgH="228600" progId="Equation.KSEE3">
                  <p:embed/>
                </p:oleObj>
              </mc:Choice>
              <mc:Fallback>
                <p:oleObj name="" r:id="rId1" imgW="1459865" imgH="228600" progId="Equation.KSEE3">
                  <p:embed/>
                  <p:pic>
                    <p:nvPicPr>
                      <p:cNvPr id="0" name="图片 204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09700" y="1549400"/>
                        <a:ext cx="3248025" cy="508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左箭头 15"/>
          <p:cNvSpPr/>
          <p:nvPr/>
        </p:nvSpPr>
        <p:spPr>
          <a:xfrm rot="10800000">
            <a:off x="4744085" y="1572895"/>
            <a:ext cx="980440" cy="485140"/>
          </a:xfrm>
          <a:prstGeom prst="lef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aphicFrame>
        <p:nvGraphicFramePr>
          <p:cNvPr id="18" name="对象 1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94705" y="1462405"/>
          <a:ext cx="1069975" cy="706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" r:id="rId3" imgW="596900" imgH="393700" progId="Equation.KSEE3">
                  <p:embed/>
                </p:oleObj>
              </mc:Choice>
              <mc:Fallback>
                <p:oleObj name="" r:id="rId3" imgW="596900" imgH="393700" progId="Equation.KSEE3">
                  <p:embed/>
                  <p:pic>
                    <p:nvPicPr>
                      <p:cNvPr id="0" name="图片 20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94705" y="1462405"/>
                        <a:ext cx="1069975" cy="706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7189470" y="1631315"/>
            <a:ext cx="2835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</a:t>
            </a:r>
            <a:r>
              <a:rPr lang="zh-CN" altLang="en-US"/>
              <a:t>为正整数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786130" y="2345055"/>
            <a:ext cx="9098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⑤这个时候未知数是</a:t>
            </a:r>
            <a:r>
              <a:rPr lang="en-US" altLang="zh-CN"/>
              <a:t>A</a:t>
            </a:r>
            <a:r>
              <a:rPr lang="zh-CN" altLang="en-US"/>
              <a:t>和</a:t>
            </a:r>
            <a:r>
              <a:rPr lang="en-US" altLang="zh-CN"/>
              <a:t>B</a:t>
            </a:r>
            <a:r>
              <a:rPr lang="zh-CN" altLang="en-US"/>
              <a:t>，所以将格波解代入运动方程得到与</a:t>
            </a:r>
            <a:r>
              <a:rPr lang="en-US" altLang="zh-CN"/>
              <a:t>A</a:t>
            </a:r>
            <a:r>
              <a:rPr lang="zh-CN" altLang="en-US"/>
              <a:t>、</a:t>
            </a:r>
            <a:r>
              <a:rPr lang="en-US" altLang="zh-CN"/>
              <a:t>B</a:t>
            </a:r>
            <a:r>
              <a:rPr lang="zh-CN" altLang="en-US"/>
              <a:t>相关的线性方程组</a:t>
            </a:r>
            <a:endParaRPr lang="zh-CN" altLang="en-US"/>
          </a:p>
        </p:txBody>
      </p:sp>
      <p:graphicFrame>
        <p:nvGraphicFramePr>
          <p:cNvPr id="21" name="对象 2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98140" y="2713355"/>
          <a:ext cx="4355465" cy="654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" r:id="rId5" imgW="2197100" imgH="330200" progId="Equation.KSEE3">
                  <p:embed/>
                </p:oleObj>
              </mc:Choice>
              <mc:Fallback>
                <p:oleObj name="" r:id="rId5" imgW="2197100" imgH="330200" progId="Equation.KSEE3">
                  <p:embed/>
                  <p:pic>
                    <p:nvPicPr>
                      <p:cNvPr id="0" name="图片 205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8140" y="2713355"/>
                        <a:ext cx="4355465" cy="654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898140" y="3368040"/>
          <a:ext cx="4570730" cy="703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" r:id="rId7" imgW="2145665" imgH="330200" progId="Equation.KSEE3">
                  <p:embed/>
                </p:oleObj>
              </mc:Choice>
              <mc:Fallback>
                <p:oleObj name="" r:id="rId7" imgW="2145665" imgH="330200" progId="Equation.KSEE3">
                  <p:embed/>
                  <p:pic>
                    <p:nvPicPr>
                      <p:cNvPr id="0" name="图片 205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98140" y="3368040"/>
                        <a:ext cx="4570730" cy="703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左大括号 22"/>
          <p:cNvSpPr/>
          <p:nvPr/>
        </p:nvSpPr>
        <p:spPr>
          <a:xfrm>
            <a:off x="2683510" y="3122295"/>
            <a:ext cx="107950" cy="786765"/>
          </a:xfrm>
          <a:prstGeom prst="leftBrace">
            <a:avLst>
              <a:gd name="adj1" fmla="val 3764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807720" y="4210050"/>
            <a:ext cx="9561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⑥行列式必须有解，求得</a:t>
            </a:r>
            <a:r>
              <a:rPr lang="en-US" altLang="zh-CN"/>
              <a:t>w</a:t>
            </a:r>
            <a:r>
              <a:rPr lang="zh-CN" altLang="en-US"/>
              <a:t>与</a:t>
            </a:r>
            <a:r>
              <a:rPr lang="en-US" altLang="zh-CN"/>
              <a:t>q</a:t>
            </a:r>
            <a:r>
              <a:rPr lang="zh-CN" altLang="en-US"/>
              <a:t>的色散关系：</a:t>
            </a:r>
            <a:endParaRPr lang="zh-CN" altLang="en-US"/>
          </a:p>
        </p:txBody>
      </p:sp>
      <p:pic>
        <p:nvPicPr>
          <p:cNvPr id="25" name="图片 24" descr="JFG%%7GETQHADM~%LNE7B7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7310" y="4578350"/>
            <a:ext cx="59626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tx1"/>
                </a:solidFill>
                <a:sym typeface="+mn-ea"/>
              </a:rPr>
              <a:t>1.</a:t>
            </a:r>
            <a:r>
              <a:rPr lang="zh-CN" altLang="en-US" b="1" smtClean="0">
                <a:solidFill>
                  <a:schemeClr val="tx1"/>
                </a:solidFill>
                <a:sym typeface="+mn-ea"/>
              </a:rPr>
              <a:t>非单原子链振动的处理过程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980440" y="1029970"/>
            <a:ext cx="6230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注意事项：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78535" y="1398270"/>
            <a:ext cx="9432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在区分不同原子的振动时，有些教材的处理方式是额外添加下标：</a:t>
            </a:r>
            <a:endParaRPr lang="zh-CN" altLang="en-US"/>
          </a:p>
        </p:txBody>
      </p:sp>
      <p:pic>
        <p:nvPicPr>
          <p:cNvPr id="4" name="图片 3" descr="%_$~AX(5B(2NIQKAI1%{}Z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7515" y="2785745"/>
            <a:ext cx="3430905" cy="714375"/>
          </a:xfrm>
          <a:prstGeom prst="rect">
            <a:avLst/>
          </a:prstGeom>
        </p:spPr>
      </p:pic>
      <p:pic>
        <p:nvPicPr>
          <p:cNvPr id="7" name="图片 6" descr="P)GRV{VDFHEW$S9{7DQWOA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855" y="1766570"/>
            <a:ext cx="4914900" cy="1019175"/>
          </a:xfrm>
          <a:prstGeom prst="rect">
            <a:avLst/>
          </a:prstGeom>
        </p:spPr>
      </p:pic>
      <p:pic>
        <p:nvPicPr>
          <p:cNvPr id="8" name="图片 7" descr="O75CY]AM%)7T5G~SSPT0Y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15" y="2739390"/>
            <a:ext cx="2219960" cy="8070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78535" y="4037330"/>
            <a:ext cx="89039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分奇偶（</a:t>
            </a:r>
            <a:r>
              <a:rPr lang="en-US" altLang="zh-CN"/>
              <a:t>2n</a:t>
            </a:r>
            <a:r>
              <a:rPr lang="zh-CN" altLang="en-US"/>
              <a:t>和</a:t>
            </a:r>
            <a:r>
              <a:rPr lang="en-US" altLang="zh-CN"/>
              <a:t>2n+1</a:t>
            </a:r>
            <a:r>
              <a:rPr lang="zh-CN" altLang="en-US"/>
              <a:t>）所得到的结果一致，个人建议使用分奇偶讨论的方式，较为清晰不易出错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双原子链、多维晶体的振动规律</a:t>
            </a:r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2" name="图片 1" descr="D8QUC)TP]7%V)7SP0$9ZBW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0400" y="908050"/>
            <a:ext cx="3257550" cy="29527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28135" y="1762760"/>
            <a:ext cx="66294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①有声学支和光学支两条色散关系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128135" y="2517775"/>
            <a:ext cx="67373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②光学支的振动频率较高，随</a:t>
            </a:r>
            <a:r>
              <a:rPr lang="en-US" altLang="zh-CN"/>
              <a:t>q</a:t>
            </a:r>
            <a:r>
              <a:rPr lang="zh-CN" altLang="en-US"/>
              <a:t>递减，而声学支的振动频率较低，随</a:t>
            </a:r>
            <a:r>
              <a:rPr lang="en-US" altLang="zh-CN"/>
              <a:t>q</a:t>
            </a:r>
            <a:r>
              <a:rPr lang="zh-CN" altLang="en-US"/>
              <a:t>递增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  <a:sym typeface="+mn-ea"/>
              </a:rPr>
              <a:t>2.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双原子链的振动规律</a:t>
            </a:r>
            <a:endParaRPr lang="zh-CN" altLang="en-US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pic>
        <p:nvPicPr>
          <p:cNvPr id="7" name="图片 6" descr="61)1~4PVB7CDT$L7E1{~5Q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2325" y="1336675"/>
            <a:ext cx="2171700" cy="800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2325" y="968375"/>
            <a:ext cx="82251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振幅比例的一般表达式（</a:t>
            </a:r>
            <a:r>
              <a:rPr lang="en-US" altLang="zh-CN"/>
              <a:t>A</a:t>
            </a:r>
            <a:r>
              <a:rPr lang="zh-CN" altLang="en-US"/>
              <a:t>是重原子的振幅，</a:t>
            </a:r>
            <a:r>
              <a:rPr lang="en-US" altLang="zh-CN"/>
              <a:t>B</a:t>
            </a:r>
            <a:r>
              <a:rPr lang="zh-CN" altLang="en-US"/>
              <a:t>是轻原子的振幅</a:t>
            </a:r>
            <a:r>
              <a:rPr lang="zh-CN" altLang="en-US"/>
              <a:t>）：</a:t>
            </a:r>
            <a:endParaRPr lang="en-US" altLang="zh-CN"/>
          </a:p>
        </p:txBody>
      </p:sp>
      <p:sp>
        <p:nvSpPr>
          <p:cNvPr id="10" name="文本框 9"/>
          <p:cNvSpPr txBox="1"/>
          <p:nvPr/>
        </p:nvSpPr>
        <p:spPr>
          <a:xfrm>
            <a:off x="796925" y="2269490"/>
            <a:ext cx="9680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③声学支的频率较小，分母为正值；而光学支的频率较大，分母为负值</a:t>
            </a:r>
            <a:endParaRPr lang="zh-CN" altLang="en-US"/>
          </a:p>
          <a:p>
            <a:r>
              <a:rPr lang="zh-CN" altLang="en-US"/>
              <a:t>即声学支振动模式下，两种原子振动反向；而光学支振动模式下，两种原子振动同向</a:t>
            </a:r>
            <a:endParaRPr lang="zh-CN" altLang="en-US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203325" y="3018155"/>
          <a:ext cx="3260725" cy="82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1765300" imgH="444500" progId="Equation.KSEE3">
                  <p:embed/>
                </p:oleObj>
              </mc:Choice>
              <mc:Fallback>
                <p:oleObj name="" r:id="rId2" imgW="1765300" imgH="444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03325" y="3018155"/>
                        <a:ext cx="3260725" cy="821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786755" y="3018155"/>
          <a:ext cx="3260725" cy="821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4" imgW="1765300" imgH="444500" progId="Equation.KSEE3">
                  <p:embed/>
                </p:oleObj>
              </mc:Choice>
              <mc:Fallback>
                <p:oleObj name="" r:id="rId4" imgW="1765300" imgH="4445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86755" y="3018155"/>
                        <a:ext cx="3260725" cy="821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796925" y="4037330"/>
            <a:ext cx="94107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④长波近似下，振幅的比例为：</a:t>
            </a:r>
            <a:endParaRPr lang="zh-CN" altLang="en-US"/>
          </a:p>
        </p:txBody>
      </p:sp>
      <p:graphicFrame>
        <p:nvGraphicFramePr>
          <p:cNvPr id="15" name="对象 1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80135" y="4405630"/>
          <a:ext cx="1592580" cy="857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6" imgW="825500" imgH="444500" progId="Equation.KSEE3">
                  <p:embed/>
                </p:oleObj>
              </mc:Choice>
              <mc:Fallback>
                <p:oleObj name="" r:id="rId6" imgW="825500" imgH="444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80135" y="4405630"/>
                        <a:ext cx="1592580" cy="8578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080135" y="5263515"/>
          <a:ext cx="1266825" cy="94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8" imgW="596900" imgH="444500" progId="Equation.KSEE3">
                  <p:embed/>
                </p:oleObj>
              </mc:Choice>
              <mc:Fallback>
                <p:oleObj name="" r:id="rId8" imgW="596900" imgH="4445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0135" y="5263515"/>
                        <a:ext cx="1266825" cy="94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左大括号 16"/>
          <p:cNvSpPr/>
          <p:nvPr/>
        </p:nvSpPr>
        <p:spPr>
          <a:xfrm>
            <a:off x="937260" y="4652010"/>
            <a:ext cx="75565" cy="1304290"/>
          </a:xfrm>
          <a:prstGeom prst="leftBrace">
            <a:avLst>
              <a:gd name="adj1" fmla="val 136974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3535045" y="4981575"/>
            <a:ext cx="6176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说明在长波极限下，光学支表示的是晶格质心不变的运动，而声学支则是晶格的质心发生整体移动的过程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tx1"/>
                </a:solidFill>
                <a:sym typeface="+mn-ea"/>
              </a:rPr>
              <a:t>3.</a:t>
            </a:r>
            <a:r>
              <a:rPr lang="zh-CN" altLang="en-US" smtClean="0">
                <a:solidFill>
                  <a:schemeClr val="tx1"/>
                </a:solidFill>
                <a:sym typeface="+mn-ea"/>
              </a:rPr>
              <a:t>多维晶体的振动规律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FAB73BC-B049-4115-A692-8D63A059BFB8}" type="slidenum">
              <a:rPr lang="en-US" smtClean="0"/>
            </a:fld>
            <a:endParaRPr 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18515" y="1083945"/>
            <a:ext cx="91522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①多维晶体振动的波矢</a:t>
            </a:r>
            <a:r>
              <a:rPr lang="en-US" altLang="zh-CN"/>
              <a:t>q</a:t>
            </a:r>
            <a:r>
              <a:rPr lang="zh-CN" altLang="en-US"/>
              <a:t>取值：</a:t>
            </a:r>
            <a:endParaRPr lang="zh-CN" altLang="en-US"/>
          </a:p>
        </p:txBody>
      </p:sp>
      <p:pic>
        <p:nvPicPr>
          <p:cNvPr id="8" name="图片 7" descr="_{A9955J5RN[)CN~V7CL@$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515" y="1452245"/>
            <a:ext cx="3565525" cy="1411605"/>
          </a:xfrm>
          <a:prstGeom prst="rect">
            <a:avLst/>
          </a:prstGeom>
        </p:spPr>
      </p:pic>
      <p:sp>
        <p:nvSpPr>
          <p:cNvPr id="9" name="右箭头 8"/>
          <p:cNvSpPr/>
          <p:nvPr/>
        </p:nvSpPr>
        <p:spPr>
          <a:xfrm>
            <a:off x="4886325" y="1861185"/>
            <a:ext cx="1616710" cy="593090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1R9L8~THL{`TAGDL4$[)M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385" y="1142365"/>
            <a:ext cx="3820795" cy="203009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3745" y="3326130"/>
            <a:ext cx="1012253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②设晶体的维度是</a:t>
            </a:r>
            <a:r>
              <a:rPr lang="en-US" altLang="zh-CN"/>
              <a:t>m</a:t>
            </a:r>
            <a:r>
              <a:rPr lang="zh-CN" altLang="en-US"/>
              <a:t>，每个原胞中含有原子数目为</a:t>
            </a:r>
            <a:r>
              <a:rPr lang="en-US" altLang="zh-CN"/>
              <a:t>p</a:t>
            </a:r>
            <a:r>
              <a:rPr lang="zh-CN" altLang="en-US"/>
              <a:t>，整块晶体的晶格数目为</a:t>
            </a:r>
            <a:r>
              <a:rPr lang="en-US" altLang="zh-CN"/>
              <a:t>N</a:t>
            </a:r>
            <a:endParaRPr lang="zh-CN" altLang="en-US"/>
          </a:p>
          <a:p>
            <a:r>
              <a:rPr lang="zh-CN" altLang="en-US"/>
              <a:t>   则：</a:t>
            </a:r>
            <a:endParaRPr lang="zh-CN" altLang="en-US"/>
          </a:p>
          <a:p>
            <a:r>
              <a:rPr lang="zh-CN" altLang="en-US">
                <a:sym typeface="+mn-ea"/>
              </a:rPr>
              <a:t>   共有波矢数目为</a:t>
            </a:r>
            <a:r>
              <a:rPr lang="en-US" altLang="zh-CN">
                <a:sym typeface="+mn-ea"/>
              </a:rPr>
              <a:t>N</a:t>
            </a:r>
            <a:endParaRPr lang="zh-CN" altLang="en-US"/>
          </a:p>
          <a:p>
            <a:r>
              <a:rPr lang="zh-CN" altLang="en-US"/>
              <a:t>   共有</a:t>
            </a:r>
            <a:r>
              <a:rPr lang="en-US" altLang="zh-CN"/>
              <a:t>mp</a:t>
            </a:r>
            <a:r>
              <a:rPr lang="zh-CN" altLang="en-US"/>
              <a:t>个色散关系（即</a:t>
            </a:r>
            <a:r>
              <a:rPr lang="zh-CN"/>
              <a:t>每个波矢可以对应</a:t>
            </a:r>
            <a:r>
              <a:rPr lang="en-US" altLang="zh-CN"/>
              <a:t>mp</a:t>
            </a:r>
            <a:r>
              <a:rPr lang="zh-CN" altLang="en-US"/>
              <a:t>个</a:t>
            </a:r>
            <a:r>
              <a:rPr lang="en-US" altLang="zh-CN"/>
              <a:t>w</a:t>
            </a:r>
            <a:r>
              <a:rPr lang="zh-CN" altLang="en-US"/>
              <a:t>的取值</a:t>
            </a:r>
            <a:r>
              <a:rPr lang="zh-CN" altLang="en-US"/>
              <a:t>）</a:t>
            </a:r>
            <a:endParaRPr lang="en-US" altLang="zh-CN"/>
          </a:p>
          <a:p>
            <a:r>
              <a:rPr lang="en-US" altLang="zh-CN"/>
              <a:t>   </a:t>
            </a:r>
            <a:r>
              <a:rPr lang="zh-CN" altLang="en-US"/>
              <a:t>这</a:t>
            </a:r>
            <a:r>
              <a:rPr lang="en-US" altLang="zh-CN"/>
              <a:t>mp</a:t>
            </a:r>
            <a:r>
              <a:rPr lang="zh-CN" altLang="en-US"/>
              <a:t>个色散关系中，其中共有</a:t>
            </a:r>
            <a:r>
              <a:rPr lang="en-US" altLang="zh-CN"/>
              <a:t>m</a:t>
            </a:r>
            <a:r>
              <a:rPr lang="zh-CN" altLang="en-US"/>
              <a:t>个声学支，</a:t>
            </a:r>
            <a:r>
              <a:rPr lang="en-US" altLang="zh-CN"/>
              <a:t>m(p-1)</a:t>
            </a:r>
            <a:r>
              <a:rPr lang="zh-CN" altLang="en-US"/>
              <a:t>个光学支</a:t>
            </a:r>
            <a:endParaRPr lang="zh-CN" altLang="en-US"/>
          </a:p>
          <a:p>
            <a:r>
              <a:rPr lang="zh-CN" altLang="en-US"/>
              <a:t>   共有振动模式数为</a:t>
            </a:r>
            <a:r>
              <a:rPr lang="en-US" altLang="zh-CN"/>
              <a:t>Nmp</a:t>
            </a:r>
            <a:endParaRPr lang="zh-CN" altLang="en-US"/>
          </a:p>
          <a:p>
            <a:r>
              <a:rPr lang="zh-CN" altLang="en-US"/>
              <a:t>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4650,&quot;width&quot;:5130}"/>
</p:tagLst>
</file>

<file path=ppt/theme/theme1.xml><?xml version="1.0" encoding="utf-8"?>
<a:theme xmlns:a="http://schemas.openxmlformats.org/drawingml/2006/main" name="View">
  <a:themeElements>
    <a:clrScheme name="自定义 1">
      <a:dk1>
        <a:srgbClr val="3F3F3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">
      <a:majorFont>
        <a:latin typeface="微软雅黑 bold"/>
        <a:ea typeface="微软雅黑 bold"/>
        <a:cs typeface=""/>
      </a:majorFont>
      <a:minorFont>
        <a:latin typeface="微软雅黑"/>
        <a:ea typeface="微软雅黑"/>
        <a:cs typeface="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0</TotalTime>
  <Words>2176</Words>
  <Application>WPS 演示</Application>
  <PresentationFormat>宽屏</PresentationFormat>
  <Paragraphs>300</Paragraphs>
  <Slides>32</Slides>
  <Notes>5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38</vt:i4>
      </vt:variant>
      <vt:variant>
        <vt:lpstr>幻灯片标题</vt:lpstr>
      </vt:variant>
      <vt:variant>
        <vt:i4>32</vt:i4>
      </vt:variant>
    </vt:vector>
  </HeadingPairs>
  <TitlesOfParts>
    <vt:vector size="82" baseType="lpstr">
      <vt:lpstr>Arial</vt:lpstr>
      <vt:lpstr>宋体</vt:lpstr>
      <vt:lpstr>Wingdings</vt:lpstr>
      <vt:lpstr>Wingdings 2</vt:lpstr>
      <vt:lpstr>微软雅黑</vt:lpstr>
      <vt:lpstr>微软雅黑 bold</vt:lpstr>
      <vt:lpstr>黑体</vt:lpstr>
      <vt:lpstr>Arial Unicode MS</vt:lpstr>
      <vt:lpstr>等线</vt:lpstr>
      <vt:lpstr>Times New Roman</vt:lpstr>
      <vt:lpstr>Calibri</vt:lpstr>
      <vt:lpstr>View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固体物理习题课2</vt:lpstr>
      <vt:lpstr>目录</vt:lpstr>
      <vt:lpstr>原子振动plus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晶格振动量子化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晶格热容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一堆杂七杂八的内容</vt:lpstr>
      <vt:lpstr>PowerPoint 演示文稿</vt:lpstr>
      <vt:lpstr>PowerPoint 演示文稿</vt:lpstr>
      <vt:lpstr>作业</vt:lpstr>
      <vt:lpstr>PowerPoint 演示文稿</vt:lpstr>
      <vt:lpstr>PowerPoint 演示文稿</vt:lpstr>
      <vt:lpstr>PowerPoint 演示文稿</vt:lpstr>
      <vt:lpstr>谢谢	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教务处PPT模板002</dc:title>
  <dc:creator>现代教育技术中心</dc:creator>
  <cp:lastModifiedBy>机智的安东泥煤</cp:lastModifiedBy>
  <cp:revision>31</cp:revision>
  <dcterms:created xsi:type="dcterms:W3CDTF">2022-03-30T03:25:00Z</dcterms:created>
  <dcterms:modified xsi:type="dcterms:W3CDTF">2022-06-01T14:17:28Z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