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notesSlides/notesSlide27.xml" ContentType="application/vnd.openxmlformats-officedocument.presentationml.notesSlide+xml"/>
  <Override PartName="/ppt/tags/tag23.xml" ContentType="application/vnd.openxmlformats-officedocument.presentationml.tags+xml"/>
  <Override PartName="/ppt/notesSlides/notesSlide28.xml" ContentType="application/vnd.openxmlformats-officedocument.presentationml.notesSlide+xml"/>
  <Override PartName="/ppt/tags/tag24.xml" ContentType="application/vnd.openxmlformats-officedocument.presentationml.tags+xml"/>
  <Override PartName="/ppt/notesSlides/notesSlide29.xml" ContentType="application/vnd.openxmlformats-officedocument.presentationml.notesSlide+xml"/>
  <Override PartName="/ppt/tags/tag25.xml" ContentType="application/vnd.openxmlformats-officedocument.presentationml.tags+xml"/>
  <Override PartName="/ppt/notesSlides/notesSlide30.xml" ContentType="application/vnd.openxmlformats-officedocument.presentationml.notesSlide+xml"/>
  <Override PartName="/ppt/tags/tag26.xml" ContentType="application/vnd.openxmlformats-officedocument.presentationml.tags+xml"/>
  <Override PartName="/ppt/notesSlides/notesSlide31.xml" ContentType="application/vnd.openxmlformats-officedocument.presentationml.notesSlide+xml"/>
  <Override PartName="/ppt/tags/tag27.xml" ContentType="application/vnd.openxmlformats-officedocument.presentationml.tags+xml"/>
  <Override PartName="/ppt/notesSlides/notesSlide32.xml" ContentType="application/vnd.openxmlformats-officedocument.presentationml.notesSlide+xml"/>
  <Override PartName="/ppt/tags/tag28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9.xml" ContentType="application/vnd.openxmlformats-officedocument.presentationml.tags+xml"/>
  <Override PartName="/ppt/notesSlides/notesSlide35.xml" ContentType="application/vnd.openxmlformats-officedocument.presentationml.notesSlide+xml"/>
  <Override PartName="/ppt/tags/tag30.xml" ContentType="application/vnd.openxmlformats-officedocument.presentationml.tags+xml"/>
  <Override PartName="/ppt/notesSlides/notesSlide36.xml" ContentType="application/vnd.openxmlformats-officedocument.presentationml.notesSlide+xml"/>
  <Override PartName="/ppt/tags/tag31.xml" ContentType="application/vnd.openxmlformats-officedocument.presentationml.tags+xml"/>
  <Override PartName="/ppt/notesSlides/notesSlide37.xml" ContentType="application/vnd.openxmlformats-officedocument.presentationml.notesSlide+xml"/>
  <Override PartName="/ppt/tags/tag32.xml" ContentType="application/vnd.openxmlformats-officedocument.presentationml.tags+xml"/>
  <Override PartName="/ppt/notesSlides/notesSlide38.xml" ContentType="application/vnd.openxmlformats-officedocument.presentationml.notesSlide+xml"/>
  <Override PartName="/ppt/tags/tag33.xml" ContentType="application/vnd.openxmlformats-officedocument.presentationml.tags+xml"/>
  <Override PartName="/ppt/notesSlides/notesSlide39.xml" ContentType="application/vnd.openxmlformats-officedocument.presentationml.notesSlide+xml"/>
  <Override PartName="/ppt/tags/tag34.xml" ContentType="application/vnd.openxmlformats-officedocument.presentationml.tags+xml"/>
  <Override PartName="/ppt/notesSlides/notesSlide40.xml" ContentType="application/vnd.openxmlformats-officedocument.presentationml.notesSlide+xml"/>
  <Override PartName="/ppt/tags/tag35.xml" ContentType="application/vnd.openxmlformats-officedocument.presentationml.tags+xml"/>
  <Override PartName="/ppt/notesSlides/notesSlide41.xml" ContentType="application/vnd.openxmlformats-officedocument.presentationml.notesSlide+xml"/>
  <Override PartName="/ppt/tags/tag36.xml" ContentType="application/vnd.openxmlformats-officedocument.presentationml.tags+xml"/>
  <Override PartName="/ppt/notesSlides/notesSlide42.xml" ContentType="application/vnd.openxmlformats-officedocument.presentationml.notesSlide+xml"/>
  <Override PartName="/ppt/tags/tag37.xml" ContentType="application/vnd.openxmlformats-officedocument.presentationml.tags+xml"/>
  <Override PartName="/ppt/notesSlides/notesSlide43.xml" ContentType="application/vnd.openxmlformats-officedocument.presentationml.notesSlide+xml"/>
  <Override PartName="/ppt/tags/tag38.xml" ContentType="application/vnd.openxmlformats-officedocument.presentationml.tags+xml"/>
  <Override PartName="/ppt/notesSlides/notesSlide44.xml" ContentType="application/vnd.openxmlformats-officedocument.presentationml.notesSlide+xml"/>
  <Override PartName="/ppt/tags/tag39.xml" ContentType="application/vnd.openxmlformats-officedocument.presentationml.tags+xml"/>
  <Override PartName="/ppt/notesSlides/notesSlide45.xml" ContentType="application/vnd.openxmlformats-officedocument.presentationml.notesSlide+xml"/>
  <Override PartName="/ppt/tags/tag40.xml" ContentType="application/vnd.openxmlformats-officedocument.presentationml.tags+xml"/>
  <Override PartName="/ppt/notesSlides/notesSlide46.xml" ContentType="application/vnd.openxmlformats-officedocument.presentationml.notesSlide+xml"/>
  <Override PartName="/ppt/tags/tag41.xml" ContentType="application/vnd.openxmlformats-officedocument.presentationml.tags+xml"/>
  <Override PartName="/ppt/notesSlides/notesSlide47.xml" ContentType="application/vnd.openxmlformats-officedocument.presentationml.notesSlide+xml"/>
  <Override PartName="/ppt/tags/tag42.xml" ContentType="application/vnd.openxmlformats-officedocument.presentationml.tags+xml"/>
  <Override PartName="/ppt/notesSlides/notesSlide48.xml" ContentType="application/vnd.openxmlformats-officedocument.presentationml.notesSlide+xml"/>
  <Override PartName="/ppt/tags/tag43.xml" ContentType="application/vnd.openxmlformats-officedocument.presentationml.tags+xml"/>
  <Override PartName="/ppt/notesSlides/notesSlide49.xml" ContentType="application/vnd.openxmlformats-officedocument.presentationml.notesSlide+xml"/>
  <Override PartName="/ppt/tags/tag44.xml" ContentType="application/vnd.openxmlformats-officedocument.presentationml.tags+xml"/>
  <Override PartName="/ppt/notesSlides/notesSlide50.xml" ContentType="application/vnd.openxmlformats-officedocument.presentationml.notesSlide+xml"/>
  <Override PartName="/ppt/tags/tag45.xml" ContentType="application/vnd.openxmlformats-officedocument.presentationml.tags+xml"/>
  <Override PartName="/ppt/notesSlides/notesSlide51.xml" ContentType="application/vnd.openxmlformats-officedocument.presentationml.notesSlide+xml"/>
  <Override PartName="/ppt/tags/tag46.xml" ContentType="application/vnd.openxmlformats-officedocument.presentationml.tags+xml"/>
  <Override PartName="/ppt/notesSlides/notesSlide52.xml" ContentType="application/vnd.openxmlformats-officedocument.presentationml.notesSlide+xml"/>
  <Override PartName="/ppt/tags/tag47.xml" ContentType="application/vnd.openxmlformats-officedocument.presentationml.tags+xml"/>
  <Override PartName="/ppt/notesSlides/notesSlide53.xml" ContentType="application/vnd.openxmlformats-officedocument.presentationml.notesSlide+xml"/>
  <Override PartName="/ppt/tags/tag48.xml" ContentType="application/vnd.openxmlformats-officedocument.presentationml.tags+xml"/>
  <Override PartName="/ppt/notesSlides/notesSlide54.xml" ContentType="application/vnd.openxmlformats-officedocument.presentationml.notesSlide+xml"/>
  <Override PartName="/ppt/tags/tag49.xml" ContentType="application/vnd.openxmlformats-officedocument.presentationml.tags+xml"/>
  <Override PartName="/ppt/notesSlides/notesSlide55.xml" ContentType="application/vnd.openxmlformats-officedocument.presentationml.notesSlide+xml"/>
  <Override PartName="/ppt/tags/tag50.xml" ContentType="application/vnd.openxmlformats-officedocument.presentationml.tags+xml"/>
  <Override PartName="/ppt/notesSlides/notesSlide56.xml" ContentType="application/vnd.openxmlformats-officedocument.presentationml.notesSlide+xml"/>
  <Override PartName="/ppt/tags/tag51.xml" ContentType="application/vnd.openxmlformats-officedocument.presentationml.tags+xml"/>
  <Override PartName="/ppt/notesSlides/notesSlide57.xml" ContentType="application/vnd.openxmlformats-officedocument.presentationml.notesSlide+xml"/>
  <Override PartName="/ppt/tags/tag52.xml" ContentType="application/vnd.openxmlformats-officedocument.presentationml.tags+xml"/>
  <Override PartName="/ppt/notesSlides/notesSlide58.xml" ContentType="application/vnd.openxmlformats-officedocument.presentationml.notesSlide+xml"/>
  <Override PartName="/ppt/tags/tag53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54.xml" ContentType="application/vnd.openxmlformats-officedocument.presentationml.tags+xml"/>
  <Override PartName="/ppt/notesSlides/notesSlide61.xml" ContentType="application/vnd.openxmlformats-officedocument.presentationml.notesSlide+xml"/>
  <Override PartName="/ppt/tags/tag55.xml" ContentType="application/vnd.openxmlformats-officedocument.presentationml.tags+xml"/>
  <Override PartName="/ppt/notesSlides/notesSlide62.xml" ContentType="application/vnd.openxmlformats-officedocument.presentationml.notesSlide+xml"/>
  <Override PartName="/ppt/tags/tag56.xml" ContentType="application/vnd.openxmlformats-officedocument.presentationml.tags+xml"/>
  <Override PartName="/ppt/notesSlides/notesSlide63.xml" ContentType="application/vnd.openxmlformats-officedocument.presentationml.notesSlide+xml"/>
  <Override PartName="/ppt/tags/tag57.xml" ContentType="application/vnd.openxmlformats-officedocument.presentationml.tags+xml"/>
  <Override PartName="/ppt/notesSlides/notesSlide64.xml" ContentType="application/vnd.openxmlformats-officedocument.presentationml.notesSlide+xml"/>
  <Override PartName="/ppt/tags/tag58.xml" ContentType="application/vnd.openxmlformats-officedocument.presentationml.tags+xml"/>
  <Override PartName="/ppt/notesSlides/notesSlide65.xml" ContentType="application/vnd.openxmlformats-officedocument.presentationml.notesSlide+xml"/>
  <Override PartName="/ppt/tags/tag59.xml" ContentType="application/vnd.openxmlformats-officedocument.presentationml.tags+xml"/>
  <Override PartName="/ppt/notesSlides/notesSlide66.xml" ContentType="application/vnd.openxmlformats-officedocument.presentationml.notesSlide+xml"/>
  <Override PartName="/ppt/tags/tag60.xml" ContentType="application/vnd.openxmlformats-officedocument.presentationml.tags+xml"/>
  <Override PartName="/ppt/notesSlides/notesSlide67.xml" ContentType="application/vnd.openxmlformats-officedocument.presentationml.notesSlide+xml"/>
  <Override PartName="/ppt/tags/tag61.xml" ContentType="application/vnd.openxmlformats-officedocument.presentationml.tags+xml"/>
  <Override PartName="/ppt/notesSlides/notesSlide68.xml" ContentType="application/vnd.openxmlformats-officedocument.presentationml.notesSlide+xml"/>
  <Override PartName="/ppt/tags/tag62.xml" ContentType="application/vnd.openxmlformats-officedocument.presentationml.tags+xml"/>
  <Override PartName="/ppt/notesSlides/notesSlide69.xml" ContentType="application/vnd.openxmlformats-officedocument.presentationml.notesSlide+xml"/>
  <Override PartName="/ppt/tags/tag63.xml" ContentType="application/vnd.openxmlformats-officedocument.presentationml.tag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64.xml" ContentType="application/vnd.openxmlformats-officedocument.presentationml.tags+xml"/>
  <Override PartName="/ppt/notesSlides/notesSlide72.xml" ContentType="application/vnd.openxmlformats-officedocument.presentationml.notesSlide+xml"/>
  <Override PartName="/ppt/tags/tag65.xml" ContentType="application/vnd.openxmlformats-officedocument.presentationml.tags+xml"/>
  <Override PartName="/ppt/notesSlides/notesSlide73.xml" ContentType="application/vnd.openxmlformats-officedocument.presentationml.notesSlide+xml"/>
  <Override PartName="/ppt/tags/tag66.xml" ContentType="application/vnd.openxmlformats-officedocument.presentationml.tags+xml"/>
  <Override PartName="/ppt/notesSlides/notesSlide74.xml" ContentType="application/vnd.openxmlformats-officedocument.presentationml.notesSlide+xml"/>
  <Override PartName="/ppt/tags/tag67.xml" ContentType="application/vnd.openxmlformats-officedocument.presentationml.tags+xml"/>
  <Override PartName="/ppt/notesSlides/notesSlide75.xml" ContentType="application/vnd.openxmlformats-officedocument.presentationml.notesSlide+xml"/>
  <Override PartName="/ppt/tags/tag68.xml" ContentType="application/vnd.openxmlformats-officedocument.presentationml.tags+xml"/>
  <Override PartName="/ppt/notesSlides/notesSlide76.xml" ContentType="application/vnd.openxmlformats-officedocument.presentationml.notesSlide+xml"/>
  <Override PartName="/ppt/tags/tag69.xml" ContentType="application/vnd.openxmlformats-officedocument.presentationml.tags+xml"/>
  <Override PartName="/ppt/notesSlides/notesSlide77.xml" ContentType="application/vnd.openxmlformats-officedocument.presentationml.notesSlide+xml"/>
  <Override PartName="/ppt/tags/tag70.xml" ContentType="application/vnd.openxmlformats-officedocument.presentationml.tags+xml"/>
  <Override PartName="/ppt/notesSlides/notesSlide78.xml" ContentType="application/vnd.openxmlformats-officedocument.presentationml.notesSlide+xml"/>
  <Override PartName="/ppt/tags/tag71.xml" ContentType="application/vnd.openxmlformats-officedocument.presentationml.tags+xml"/>
  <Override PartName="/ppt/notesSlides/notesSlide79.xml" ContentType="application/vnd.openxmlformats-officedocument.presentationml.notesSlide+xml"/>
  <Override PartName="/ppt/tags/tag72.xml" ContentType="application/vnd.openxmlformats-officedocument.presentationml.tags+xml"/>
  <Override PartName="/ppt/notesSlides/notesSlide80.xml" ContentType="application/vnd.openxmlformats-officedocument.presentationml.notesSlide+xml"/>
  <Override PartName="/ppt/tags/tag73.xml" ContentType="application/vnd.openxmlformats-officedocument.presentationml.tags+xml"/>
  <Override PartName="/ppt/notesSlides/notesSlide81.xml" ContentType="application/vnd.openxmlformats-officedocument.presentationml.notesSlide+xml"/>
  <Override PartName="/ppt/tags/tag74.xml" ContentType="application/vnd.openxmlformats-officedocument.presentationml.tags+xml"/>
  <Override PartName="/ppt/notesSlides/notesSlide82.xml" ContentType="application/vnd.openxmlformats-officedocument.presentationml.notesSlide+xml"/>
  <Override PartName="/ppt/tags/tag75.xml" ContentType="application/vnd.openxmlformats-officedocument.presentationml.tags+xml"/>
  <Override PartName="/ppt/notesSlides/notesSlide83.xml" ContentType="application/vnd.openxmlformats-officedocument.presentationml.notesSlide+xml"/>
  <Override PartName="/ppt/tags/tag76.xml" ContentType="application/vnd.openxmlformats-officedocument.presentationml.tags+xml"/>
  <Override PartName="/ppt/notesSlides/notesSlide84.xml" ContentType="application/vnd.openxmlformats-officedocument.presentationml.notesSlide+xml"/>
  <Override PartName="/ppt/tags/tag77.xml" ContentType="application/vnd.openxmlformats-officedocument.presentationml.tags+xml"/>
  <Override PartName="/ppt/notesSlides/notesSlide85.xml" ContentType="application/vnd.openxmlformats-officedocument.presentationml.notesSlide+xml"/>
  <Override PartName="/ppt/tags/tag78.xml" ContentType="application/vnd.openxmlformats-officedocument.presentationml.tags+xml"/>
  <Override PartName="/ppt/notesSlides/notesSlide86.xml" ContentType="application/vnd.openxmlformats-officedocument.presentationml.notesSlide+xml"/>
  <Override PartName="/ppt/tags/tag79.xml" ContentType="application/vnd.openxmlformats-officedocument.presentationml.tags+xml"/>
  <Override PartName="/ppt/notesSlides/notesSlide87.xml" ContentType="application/vnd.openxmlformats-officedocument.presentationml.notesSlide+xml"/>
  <Override PartName="/ppt/tags/tag80.xml" ContentType="application/vnd.openxmlformats-officedocument.presentationml.tags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tags/tag81.xml" ContentType="application/vnd.openxmlformats-officedocument.presentationml.tags+xml"/>
  <Override PartName="/ppt/notesSlides/notesSlide90.xml" ContentType="application/vnd.openxmlformats-officedocument.presentationml.notesSlide+xml"/>
  <Override PartName="/ppt/tags/tag82.xml" ContentType="application/vnd.openxmlformats-officedocument.presentationml.tags+xml"/>
  <Override PartName="/ppt/notesSlides/notesSlide91.xml" ContentType="application/vnd.openxmlformats-officedocument.presentationml.notesSlide+xml"/>
  <Override PartName="/ppt/tags/tag83.xml" ContentType="application/vnd.openxmlformats-officedocument.presentationml.tags+xml"/>
  <Override PartName="/ppt/notesSlides/notesSlide92.xml" ContentType="application/vnd.openxmlformats-officedocument.presentationml.notesSlide+xml"/>
  <Override PartName="/ppt/tags/tag84.xml" ContentType="application/vnd.openxmlformats-officedocument.presentationml.tags+xml"/>
  <Override PartName="/ppt/notesSlides/notesSlide93.xml" ContentType="application/vnd.openxmlformats-officedocument.presentationml.notesSlide+xml"/>
  <Override PartName="/ppt/tags/tag85.xml" ContentType="application/vnd.openxmlformats-officedocument.presentationml.tags+xml"/>
  <Override PartName="/ppt/notesSlides/notesSlide94.xml" ContentType="application/vnd.openxmlformats-officedocument.presentationml.notesSlide+xml"/>
  <Override PartName="/ppt/tags/tag86.xml" ContentType="application/vnd.openxmlformats-officedocument.presentationml.tags+xml"/>
  <Override PartName="/ppt/notesSlides/notesSlide95.xml" ContentType="application/vnd.openxmlformats-officedocument.presentationml.notesSlide+xml"/>
  <Override PartName="/ppt/tags/tag87.xml" ContentType="application/vnd.openxmlformats-officedocument.presentationml.tags+xml"/>
  <Override PartName="/ppt/notesSlides/notesSlide96.xml" ContentType="application/vnd.openxmlformats-officedocument.presentationml.notesSlide+xml"/>
  <Override PartName="/ppt/tags/tag88.xml" ContentType="application/vnd.openxmlformats-officedocument.presentationml.tags+xml"/>
  <Override PartName="/ppt/notesSlides/notesSlide97.xml" ContentType="application/vnd.openxmlformats-officedocument.presentationml.notesSlide+xml"/>
  <Override PartName="/ppt/tags/tag89.xml" ContentType="application/vnd.openxmlformats-officedocument.presentationml.tags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tags/tag90.xml" ContentType="application/vnd.openxmlformats-officedocument.presentationml.tags+xml"/>
  <Override PartName="/ppt/notesSlides/notesSlide100.xml" ContentType="application/vnd.openxmlformats-officedocument.presentationml.notesSlide+xml"/>
  <Override PartName="/ppt/tags/tag91.xml" ContentType="application/vnd.openxmlformats-officedocument.presentationml.tags+xml"/>
  <Override PartName="/ppt/notesSlides/notesSlide101.xml" ContentType="application/vnd.openxmlformats-officedocument.presentationml.notesSlide+xml"/>
  <Override PartName="/ppt/tags/tag92.xml" ContentType="application/vnd.openxmlformats-officedocument.presentationml.tags+xml"/>
  <Override PartName="/ppt/notesSlides/notesSlide102.xml" ContentType="application/vnd.openxmlformats-officedocument.presentationml.notesSlide+xml"/>
  <Override PartName="/ppt/tags/tag93.xml" ContentType="application/vnd.openxmlformats-officedocument.presentationml.tags+xml"/>
  <Override PartName="/ppt/notesSlides/notesSlide103.xml" ContentType="application/vnd.openxmlformats-officedocument.presentationml.notesSlide+xml"/>
  <Override PartName="/ppt/tags/tag94.xml" ContentType="application/vnd.openxmlformats-officedocument.presentationml.tags+xml"/>
  <Override PartName="/ppt/notesSlides/notesSlide104.xml" ContentType="application/vnd.openxmlformats-officedocument.presentationml.notesSlide+xml"/>
  <Override PartName="/ppt/tags/tag95.xml" ContentType="application/vnd.openxmlformats-officedocument.presentationml.tags+xml"/>
  <Override PartName="/ppt/notesSlides/notesSlide105.xml" ContentType="application/vnd.openxmlformats-officedocument.presentationml.notesSlide+xml"/>
  <Override PartName="/ppt/tags/tag96.xml" ContentType="application/vnd.openxmlformats-officedocument.presentationml.tags+xml"/>
  <Override PartName="/ppt/notesSlides/notesSlide106.xml" ContentType="application/vnd.openxmlformats-officedocument.presentationml.notesSlide+xml"/>
  <Override PartName="/ppt/tags/tag97.xml" ContentType="application/vnd.openxmlformats-officedocument.presentationml.tags+xml"/>
  <Override PartName="/ppt/notesSlides/notesSlide107.xml" ContentType="application/vnd.openxmlformats-officedocument.presentationml.notesSlide+xml"/>
  <Override PartName="/ppt/tags/tag98.xml" ContentType="application/vnd.openxmlformats-officedocument.presentationml.tags+xml"/>
  <Override PartName="/ppt/notesSlides/notesSlide10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256" r:id="rId2"/>
    <p:sldId id="493" r:id="rId3"/>
    <p:sldId id="626" r:id="rId4"/>
    <p:sldId id="629" r:id="rId5"/>
    <p:sldId id="632" r:id="rId6"/>
    <p:sldId id="633" r:id="rId7"/>
    <p:sldId id="634" r:id="rId8"/>
    <p:sldId id="627" r:id="rId9"/>
    <p:sldId id="635" r:id="rId10"/>
    <p:sldId id="636" r:id="rId11"/>
    <p:sldId id="637" r:id="rId12"/>
    <p:sldId id="638" r:id="rId13"/>
    <p:sldId id="639" r:id="rId14"/>
    <p:sldId id="640" r:id="rId15"/>
    <p:sldId id="641" r:id="rId16"/>
    <p:sldId id="642" r:id="rId17"/>
    <p:sldId id="628" r:id="rId18"/>
    <p:sldId id="611" r:id="rId19"/>
    <p:sldId id="631" r:id="rId20"/>
    <p:sldId id="643" r:id="rId21"/>
    <p:sldId id="644" r:id="rId22"/>
    <p:sldId id="645" r:id="rId23"/>
    <p:sldId id="646" r:id="rId24"/>
    <p:sldId id="655" r:id="rId25"/>
    <p:sldId id="647" r:id="rId26"/>
    <p:sldId id="648" r:id="rId27"/>
    <p:sldId id="649" r:id="rId28"/>
    <p:sldId id="650" r:id="rId29"/>
    <p:sldId id="651" r:id="rId30"/>
    <p:sldId id="652" r:id="rId31"/>
    <p:sldId id="653" r:id="rId32"/>
    <p:sldId id="654" r:id="rId33"/>
    <p:sldId id="565" r:id="rId34"/>
    <p:sldId id="621" r:id="rId35"/>
    <p:sldId id="566" r:id="rId36"/>
    <p:sldId id="656" r:id="rId37"/>
    <p:sldId id="657" r:id="rId38"/>
    <p:sldId id="658" r:id="rId39"/>
    <p:sldId id="659" r:id="rId40"/>
    <p:sldId id="660" r:id="rId41"/>
    <p:sldId id="509" r:id="rId42"/>
    <p:sldId id="535" r:id="rId43"/>
    <p:sldId id="536" r:id="rId44"/>
    <p:sldId id="537" r:id="rId45"/>
    <p:sldId id="661" r:id="rId46"/>
    <p:sldId id="538" r:id="rId47"/>
    <p:sldId id="539" r:id="rId48"/>
    <p:sldId id="540" r:id="rId49"/>
    <p:sldId id="541" r:id="rId50"/>
    <p:sldId id="542" r:id="rId51"/>
    <p:sldId id="583" r:id="rId52"/>
    <p:sldId id="562" r:id="rId53"/>
    <p:sldId id="543" r:id="rId54"/>
    <p:sldId id="544" r:id="rId55"/>
    <p:sldId id="545" r:id="rId56"/>
    <p:sldId id="546" r:id="rId57"/>
    <p:sldId id="547" r:id="rId58"/>
    <p:sldId id="606" r:id="rId59"/>
    <p:sldId id="605" r:id="rId60"/>
    <p:sldId id="622" r:id="rId61"/>
    <p:sldId id="549" r:id="rId62"/>
    <p:sldId id="550" r:id="rId63"/>
    <p:sldId id="554" r:id="rId64"/>
    <p:sldId id="600" r:id="rId65"/>
    <p:sldId id="601" r:id="rId66"/>
    <p:sldId id="551" r:id="rId67"/>
    <p:sldId id="599" r:id="rId68"/>
    <p:sldId id="552" r:id="rId69"/>
    <p:sldId id="553" r:id="rId70"/>
    <p:sldId id="602" r:id="rId71"/>
    <p:sldId id="623" r:id="rId72"/>
    <p:sldId id="556" r:id="rId73"/>
    <p:sldId id="557" r:id="rId74"/>
    <p:sldId id="558" r:id="rId75"/>
    <p:sldId id="587" r:id="rId76"/>
    <p:sldId id="559" r:id="rId77"/>
    <p:sldId id="560" r:id="rId78"/>
    <p:sldId id="604" r:id="rId79"/>
    <p:sldId id="616" r:id="rId80"/>
    <p:sldId id="561" r:id="rId81"/>
    <p:sldId id="586" r:id="rId82"/>
    <p:sldId id="563" r:id="rId83"/>
    <p:sldId id="567" r:id="rId84"/>
    <p:sldId id="612" r:id="rId85"/>
    <p:sldId id="613" r:id="rId86"/>
    <p:sldId id="614" r:id="rId87"/>
    <p:sldId id="615" r:id="rId88"/>
    <p:sldId id="620" r:id="rId89"/>
    <p:sldId id="624" r:id="rId90"/>
    <p:sldId id="574" r:id="rId91"/>
    <p:sldId id="575" r:id="rId92"/>
    <p:sldId id="576" r:id="rId93"/>
    <p:sldId id="609" r:id="rId94"/>
    <p:sldId id="578" r:id="rId95"/>
    <p:sldId id="608" r:id="rId96"/>
    <p:sldId id="577" r:id="rId97"/>
    <p:sldId id="579" r:id="rId98"/>
    <p:sldId id="603" r:id="rId99"/>
    <p:sldId id="625" r:id="rId100"/>
    <p:sldId id="580" r:id="rId101"/>
    <p:sldId id="581" r:id="rId102"/>
    <p:sldId id="610" r:id="rId103"/>
    <p:sldId id="584" r:id="rId104"/>
    <p:sldId id="607" r:id="rId105"/>
    <p:sldId id="617" r:id="rId106"/>
    <p:sldId id="585" r:id="rId107"/>
    <p:sldId id="588" r:id="rId108"/>
    <p:sldId id="594" r:id="rId10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F86"/>
    <a:srgbClr val="C00000"/>
    <a:srgbClr val="E6F5FF"/>
    <a:srgbClr val="F6F8D2"/>
    <a:srgbClr val="0000FF"/>
    <a:srgbClr val="DAE3F3"/>
    <a:srgbClr val="8A9CAA"/>
    <a:srgbClr val="D5DDDD"/>
    <a:srgbClr val="2E75B6"/>
    <a:srgbClr val="247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4" autoAdjust="0"/>
    <p:restoredTop sz="82818" autoAdjust="0"/>
  </p:normalViewPr>
  <p:slideViewPr>
    <p:cSldViewPr snapToGrid="0">
      <p:cViewPr varScale="1">
        <p:scale>
          <a:sx n="53" d="100"/>
          <a:sy n="53" d="100"/>
        </p:scale>
        <p:origin x="1176" y="2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4AADE-9005-40DB-B07D-A680FDF5DA91}" type="datetimeFigureOut">
              <a:rPr lang="zh-CN" altLang="en-US" smtClean="0"/>
              <a:t>2023/12/30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8A717-BF22-4300-B84F-17E2F95D6D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676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904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70302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100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99853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101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40788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102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53130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103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58369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104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54993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105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05119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106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96506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107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03225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108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642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170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194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377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993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784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053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336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507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95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699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937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170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27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420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714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459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496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289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341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54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79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0192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8777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0486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1003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9347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2917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5287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5091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5426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749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0928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6499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1289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5021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9227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572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1761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4871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3642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8519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675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0957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2635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0811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3399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7429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3115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7839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1695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9008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8033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510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203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1677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3956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8865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7941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062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222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3460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6828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2575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076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1672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都可以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存储容量和存取速度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动态和静态 动态存储器结构简单，因此集成度高 静态存储器存取速度快（按照最重要的指标比较）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存储矩阵、地址译码器、读写控制电路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存储矩阵、地址译码器、输出缓冲器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并行输出的一组数据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掩模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、可编程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、用电信号擦除的可编程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1318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35796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299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5934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1612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4941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07563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77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77613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78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78142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02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43486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80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97889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1138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21656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178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10750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8285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62745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87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51063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88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86176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89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21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03145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90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14623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91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71995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92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67974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93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89657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94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77248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95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90172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96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32480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97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12273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脉冲周期（相邻脉冲时间间隔）、脉冲幅度（脉冲电压变化最大幅度）、脉冲宽度（脉冲前沿到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0.5Vmax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开始到脉冲后沿到达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0.5Vmax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为止）、上升时间（上升沿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0.1Vmax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0.9Vmax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的时间）、下降时间（下降沿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0.9Vmax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0.1Vmax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的时间）、占空比（脉冲宽度与周期比值）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低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高的转换电平和高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低的转换电平不同；状态转换时由于内部正反馈使得边沿很陡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波形变换、脉冲整形、脉冲鉴幅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有稳态和暂稳态两个不同的工作状态；外界触发脉冲作用下能从稳态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暂稳态维持一段自动返回稳态；暂稳态维持时间和电路本身参数有关，和触发脉冲的宽度和幅度无关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定时、延时、噪声消除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分立元件构成的振荡电路可以实现更高的频率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98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04301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8A717-BF22-4300-B84F-17E2F95D6DC0}" type="slidenum">
              <a:rPr lang="zh-CN" altLang="en-US" smtClean="0"/>
              <a:t>99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41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4FD2-63E2-496A-9424-C498E8335D99}" type="datetimeFigureOut">
              <a:rPr lang="zh-CN" altLang="en-US" smtClean="0"/>
              <a:t>2023/12/30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D90BE-674B-4941-8A47-F365428031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542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4FD2-63E2-496A-9424-C498E8335D99}" type="datetimeFigureOut">
              <a:rPr lang="zh-CN" altLang="en-US" smtClean="0"/>
              <a:t>2023/12/30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D90BE-674B-4941-8A47-F365428031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93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4FD2-63E2-496A-9424-C498E8335D99}" type="datetimeFigureOut">
              <a:rPr lang="zh-CN" altLang="en-US" smtClean="0"/>
              <a:t>2023/12/30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D90BE-674B-4941-8A47-F365428031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13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4FD2-63E2-496A-9424-C498E8335D99}" type="datetimeFigureOut">
              <a:rPr lang="zh-CN" altLang="en-US" smtClean="0"/>
              <a:t>2023/12/30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D90BE-674B-4941-8A47-F365428031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05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4FD2-63E2-496A-9424-C498E8335D99}" type="datetimeFigureOut">
              <a:rPr lang="zh-CN" altLang="en-US" smtClean="0"/>
              <a:t>2023/12/30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D90BE-674B-4941-8A47-F365428031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469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4FD2-63E2-496A-9424-C498E8335D99}" type="datetimeFigureOut">
              <a:rPr lang="zh-CN" altLang="en-US" smtClean="0"/>
              <a:t>2023/12/30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D90BE-674B-4941-8A47-F365428031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23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4FD2-63E2-496A-9424-C498E8335D99}" type="datetimeFigureOut">
              <a:rPr lang="zh-CN" altLang="en-US" smtClean="0"/>
              <a:t>2023/12/30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D90BE-674B-4941-8A47-F365428031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596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4FD2-63E2-496A-9424-C498E8335D99}" type="datetimeFigureOut">
              <a:rPr lang="zh-CN" altLang="en-US" smtClean="0"/>
              <a:t>2023/12/30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D90BE-674B-4941-8A47-F365428031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4FD2-63E2-496A-9424-C498E8335D99}" type="datetimeFigureOut">
              <a:rPr lang="zh-CN" altLang="en-US" smtClean="0"/>
              <a:t>2023/12/30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D90BE-674B-4941-8A47-F365428031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74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4FD2-63E2-496A-9424-C498E8335D99}" type="datetimeFigureOut">
              <a:rPr lang="zh-CN" altLang="en-US" smtClean="0"/>
              <a:t>2023/12/30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D90BE-674B-4941-8A47-F365428031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910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C4FD2-63E2-496A-9424-C498E8335D99}" type="datetimeFigureOut">
              <a:rPr lang="zh-CN" altLang="en-US" smtClean="0"/>
              <a:t>2023/12/30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D90BE-674B-4941-8A47-F365428031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009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C4FD2-63E2-496A-9424-C498E8335D99}" type="datetimeFigureOut">
              <a:rPr lang="zh-CN" altLang="en-US" smtClean="0"/>
              <a:t>2023/12/30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D90BE-674B-4941-8A47-F36542803188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8860340" y="202605"/>
            <a:ext cx="3157485" cy="640002"/>
            <a:chOff x="6980602" y="171840"/>
            <a:chExt cx="4954098" cy="100416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385"/>
            <a:stretch/>
          </p:blipFill>
          <p:spPr>
            <a:xfrm>
              <a:off x="8193973" y="252515"/>
              <a:ext cx="3740727" cy="785657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5" r="37971" b="52431"/>
            <a:stretch/>
          </p:blipFill>
          <p:spPr>
            <a:xfrm>
              <a:off x="6980602" y="171840"/>
              <a:ext cx="1087568" cy="1004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9194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Relationship Id="rId4" Type="http://schemas.openxmlformats.org/officeDocument/2006/relationships/image" Target="../media/image18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4" Type="http://schemas.openxmlformats.org/officeDocument/2006/relationships/image" Target="../media/image18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4" Type="http://schemas.openxmlformats.org/officeDocument/2006/relationships/image" Target="../media/image18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9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06.xml"/><Relationship Id="rId4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tags" Target="../tags/tag9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07.xml"/><Relationship Id="rId4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9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08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4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4" Type="http://schemas.openxmlformats.org/officeDocument/2006/relationships/image" Target="../media/image11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image" Target="../media/image14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image" Target="../media/image14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4" Type="http://schemas.openxmlformats.org/officeDocument/2006/relationships/image" Target="../media/image14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14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4" Type="http://schemas.openxmlformats.org/officeDocument/2006/relationships/image" Target="../media/image15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154.png"/><Relationship Id="rId4" Type="http://schemas.openxmlformats.org/officeDocument/2006/relationships/image" Target="../media/image15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7" Type="http://schemas.openxmlformats.org/officeDocument/2006/relationships/image" Target="../media/image1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notesSlide" Target="../notesSlides/notesSlide90.xml"/><Relationship Id="rId7" Type="http://schemas.openxmlformats.org/officeDocument/2006/relationships/image" Target="../media/image1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notesSlide" Target="../notesSlides/notesSlide91.xml"/><Relationship Id="rId7" Type="http://schemas.openxmlformats.org/officeDocument/2006/relationships/image" Target="../media/image1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6" Type="http://schemas.openxmlformats.org/officeDocument/2006/relationships/image" Target="../media/image169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6" Type="http://schemas.openxmlformats.org/officeDocument/2006/relationships/image" Target="../media/image176.png"/><Relationship Id="rId5" Type="http://schemas.openxmlformats.org/officeDocument/2006/relationships/image" Target="../media/image990.png"/><Relationship Id="rId4" Type="http://schemas.openxmlformats.org/officeDocument/2006/relationships/image" Target="../media/image17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4" Type="http://schemas.openxmlformats.org/officeDocument/2006/relationships/image" Target="../media/image18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10457" y="1871008"/>
            <a:ext cx="109521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2023</a:t>
            </a:r>
            <a:r>
              <a:rPr lang="zh-CN" altLang="en-US" dirty="0"/>
              <a:t>秋数电习题课完整版</a:t>
            </a:r>
            <a:endParaRPr lang="en-US" altLang="zh-CN" dirty="0"/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398196" y="3405051"/>
            <a:ext cx="1157666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06070" y="3599396"/>
            <a:ext cx="11179861" cy="160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主讲：高源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500"/>
              </a:lnSpc>
            </a:pP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3500"/>
              </a:lnSpc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愿谁记得谁 最好的年岁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明月相照">
            <a:hlinkClick r:id="" action="ppaction://media"/>
            <a:extLst>
              <a:ext uri="{FF2B5EF4-FFF2-40B4-BE49-F238E27FC236}">
                <a16:creationId xmlns:a16="http://schemas.microsoft.com/office/drawing/2014/main" id="{556C9575-E96D-6902-2A8A-7AF4ECD77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796" y="646486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基础考点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CD15FAC-42A9-3F57-A866-4AFBE95B3A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9" y="1344037"/>
            <a:ext cx="5958244" cy="28130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84F1E7E-D5A9-AD58-B22A-69F1C918DF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4157087"/>
            <a:ext cx="5958243" cy="255159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4D99EB7-4E23-7061-DF9B-E32BF2CAD447}"/>
              </a:ext>
            </a:extLst>
          </p:cNvPr>
          <p:cNvSpPr txBox="1"/>
          <p:nvPr/>
        </p:nvSpPr>
        <p:spPr>
          <a:xfrm>
            <a:off x="5822949" y="6457890"/>
            <a:ext cx="6369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计算对偶式方法：</a:t>
            </a:r>
            <a:r>
              <a:rPr lang="en-US" altLang="zh-CN" sz="2000" b="1" dirty="0">
                <a:solidFill>
                  <a:srgbClr val="355F86"/>
                </a:solidFill>
                <a:latin typeface="+mn-ea"/>
              </a:rPr>
              <a:t>1.</a:t>
            </a:r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利用对偶定理 </a:t>
            </a:r>
            <a:r>
              <a:rPr lang="en-US" altLang="zh-CN" sz="2000" b="1" dirty="0">
                <a:solidFill>
                  <a:srgbClr val="355F86"/>
                </a:solidFill>
                <a:latin typeface="+mn-ea"/>
              </a:rPr>
              <a:t>2.</a:t>
            </a:r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利用正负逻辑转换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72629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DAC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90A5956-C79C-EC7A-E692-4EA437662D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235852"/>
            <a:ext cx="6588002" cy="556145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D242F40-619B-46F0-4FFE-566D2D955A05}"/>
              </a:ext>
            </a:extLst>
          </p:cNvPr>
          <p:cNvSpPr txBox="1"/>
          <p:nvPr/>
        </p:nvSpPr>
        <p:spPr>
          <a:xfrm>
            <a:off x="8140620" y="2018609"/>
            <a:ext cx="2839239" cy="499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355F86"/>
                </a:solidFill>
              </a:rPr>
              <a:t>比较不同的</a:t>
            </a:r>
            <a:r>
              <a:rPr lang="en-US" altLang="zh-CN" sz="2000" b="1" dirty="0">
                <a:solidFill>
                  <a:srgbClr val="355F86"/>
                </a:solidFill>
              </a:rPr>
              <a:t>DAC</a:t>
            </a:r>
            <a:r>
              <a:rPr lang="zh-CN" altLang="en-US" sz="2000" b="1" dirty="0">
                <a:solidFill>
                  <a:srgbClr val="355F86"/>
                </a:solidFill>
              </a:rPr>
              <a:t>和</a:t>
            </a:r>
            <a:r>
              <a:rPr lang="en-US" altLang="zh-CN" sz="2000" b="1" dirty="0">
                <a:solidFill>
                  <a:srgbClr val="355F86"/>
                </a:solidFill>
              </a:rPr>
              <a:t>ADC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42BA2E6-377E-4081-DC7D-27D0CF895E4E}"/>
              </a:ext>
            </a:extLst>
          </p:cNvPr>
          <p:cNvSpPr txBox="1"/>
          <p:nvPr/>
        </p:nvSpPr>
        <p:spPr>
          <a:xfrm>
            <a:off x="6910811" y="2612863"/>
            <a:ext cx="5681363" cy="2807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权电阻：结构简单；阻值差异大，精度问题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倒</a:t>
            </a:r>
            <a:r>
              <a:rPr lang="en-US" altLang="zh-CN" sz="2000" b="1" dirty="0">
                <a:solidFill>
                  <a:srgbClr val="355F86"/>
                </a:solidFill>
              </a:rPr>
              <a:t>T</a:t>
            </a:r>
            <a:r>
              <a:rPr lang="zh-CN" altLang="en-US" sz="2000" b="1" dirty="0">
                <a:solidFill>
                  <a:srgbClr val="355F86"/>
                </a:solidFill>
              </a:rPr>
              <a:t>：阻值差异小；没有考虑模拟开关</a:t>
            </a:r>
            <a:r>
              <a:rPr lang="en-US" altLang="zh-CN" sz="2000" b="1" dirty="0">
                <a:solidFill>
                  <a:srgbClr val="355F86"/>
                </a:solidFill>
              </a:rPr>
              <a:t>R</a:t>
            </a:r>
            <a:r>
              <a:rPr lang="zh-CN" altLang="en-US" sz="2000" b="1" dirty="0">
                <a:solidFill>
                  <a:srgbClr val="355F86"/>
                </a:solidFill>
              </a:rPr>
              <a:t>、</a:t>
            </a:r>
            <a:r>
              <a:rPr lang="en-US" altLang="zh-CN" sz="2000" b="1" dirty="0">
                <a:solidFill>
                  <a:srgbClr val="355F86"/>
                </a:solidFill>
              </a:rPr>
              <a:t>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权电流：解决上述问题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并联比较：速度快；规模大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逐次逼近：电路结构简单；速度稍慢（</a:t>
            </a:r>
            <a:r>
              <a:rPr lang="en-US" altLang="zh-CN" sz="2000" b="1" dirty="0">
                <a:solidFill>
                  <a:srgbClr val="355F86"/>
                </a:solidFill>
              </a:rPr>
              <a:t>n+2</a:t>
            </a:r>
            <a:r>
              <a:rPr lang="zh-CN" altLang="en-US" sz="2000" b="1" dirty="0">
                <a:solidFill>
                  <a:srgbClr val="355F86"/>
                </a:solidFill>
              </a:rPr>
              <a:t>）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双积分：性能稳定，抗干扰强；速度最慢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5ADD991-E987-7676-3C24-F6BC6B7E40FD}"/>
              </a:ext>
            </a:extLst>
          </p:cNvPr>
          <p:cNvSpPr txBox="1"/>
          <p:nvPr/>
        </p:nvSpPr>
        <p:spPr>
          <a:xfrm>
            <a:off x="2806620" y="4226146"/>
            <a:ext cx="3005951" cy="499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355F86"/>
                </a:solidFill>
              </a:rPr>
              <a:t>用建立时间描述转换速度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A9A92CF-819C-234F-7CCE-863B08FD169A}"/>
              </a:ext>
            </a:extLst>
          </p:cNvPr>
          <p:cNvSpPr txBox="1"/>
          <p:nvPr/>
        </p:nvSpPr>
        <p:spPr>
          <a:xfrm>
            <a:off x="7544302" y="5931676"/>
            <a:ext cx="4031873" cy="499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355F86"/>
                </a:solidFill>
              </a:rPr>
              <a:t>理论精度和实际精度分别是什么？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40112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DAC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E1A9D8D-8574-F712-52E4-C535B460ED51}"/>
              </a:ext>
            </a:extLst>
          </p:cNvPr>
          <p:cNvSpPr txBox="1"/>
          <p:nvPr/>
        </p:nvSpPr>
        <p:spPr>
          <a:xfrm>
            <a:off x="322809" y="1258907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2020-2021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3656341-2E0B-95E2-5A36-7F103CA7D2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782127"/>
            <a:ext cx="6915981" cy="48938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60049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DAC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E1A9D8D-8574-F712-52E4-C535B460ED51}"/>
              </a:ext>
            </a:extLst>
          </p:cNvPr>
          <p:cNvSpPr txBox="1"/>
          <p:nvPr/>
        </p:nvSpPr>
        <p:spPr>
          <a:xfrm>
            <a:off x="322809" y="1258907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2020-2021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7DDC4DF-853E-5D45-D948-CAD741F2EFA8}"/>
              </a:ext>
            </a:extLst>
          </p:cNvPr>
          <p:cNvSpPr txBox="1"/>
          <p:nvPr/>
        </p:nvSpPr>
        <p:spPr>
          <a:xfrm>
            <a:off x="7747191" y="2929889"/>
            <a:ext cx="1095172" cy="499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355F86"/>
                </a:solidFill>
              </a:rPr>
              <a:t>注意</a:t>
            </a:r>
            <a:r>
              <a:rPr lang="en-US" altLang="zh-CN" sz="2000" b="1" dirty="0">
                <a:solidFill>
                  <a:srgbClr val="355F86"/>
                </a:solidFill>
              </a:rPr>
              <a:t>Δ/2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2BF9BEE-A0C5-F1E3-42A8-29DF185574F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924" y="1782126"/>
            <a:ext cx="7188152" cy="5075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780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DAC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E1A9D8D-8574-F712-52E4-C535B460ED51}"/>
              </a:ext>
            </a:extLst>
          </p:cNvPr>
          <p:cNvSpPr txBox="1"/>
          <p:nvPr/>
        </p:nvSpPr>
        <p:spPr>
          <a:xfrm>
            <a:off x="233797" y="1100948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2021-2022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BDA776-AD64-60C4-14A6-908A5FF30E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797" y="1553591"/>
            <a:ext cx="6021346" cy="53286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9F84567-8F12-B5CD-4429-0C65EA0556B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9756" y="2157910"/>
            <a:ext cx="5902244" cy="43839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21804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DAC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CFD2E7E-E237-5712-AEEE-8327178AD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78" y="1344037"/>
            <a:ext cx="10749365" cy="11728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AE8BAE9-E779-6C40-48F4-1C9F697B4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546" y="2863562"/>
            <a:ext cx="4920908" cy="27777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773780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参考电压稳定度分析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7686352-D191-E462-62F5-97F7C1FA4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9" y="1330546"/>
            <a:ext cx="8229660" cy="3095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2AB21C9-ACDA-82C1-E4CE-95C186EF6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09" y="1683124"/>
            <a:ext cx="8288619" cy="41775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D232EBA-4DC2-89FD-9C82-6B4665CF2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0133" y="1330544"/>
            <a:ext cx="3256836" cy="324144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3FB4607-B5F2-91DF-BFBC-75FF17DA16DF}"/>
              </a:ext>
            </a:extLst>
          </p:cNvPr>
          <p:cNvSpPr txBox="1"/>
          <p:nvPr/>
        </p:nvSpPr>
        <p:spPr>
          <a:xfrm>
            <a:off x="3571110" y="6295756"/>
            <a:ext cx="5049780" cy="499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355F86"/>
                </a:solidFill>
              </a:rPr>
              <a:t>DAC</a:t>
            </a:r>
            <a:r>
              <a:rPr lang="zh-CN" altLang="en-US" sz="2000" b="1" dirty="0">
                <a:solidFill>
                  <a:srgbClr val="355F86"/>
                </a:solidFill>
              </a:rPr>
              <a:t>参考电压稳定度分析见</a:t>
            </a:r>
            <a:r>
              <a:rPr lang="en-US" altLang="zh-CN" sz="2000" b="1" dirty="0">
                <a:solidFill>
                  <a:srgbClr val="355F86"/>
                </a:solidFill>
              </a:rPr>
              <a:t>2020-2021</a:t>
            </a:r>
            <a:r>
              <a:rPr lang="zh-CN" altLang="en-US" sz="2000" b="1" dirty="0">
                <a:solidFill>
                  <a:srgbClr val="355F86"/>
                </a:solidFill>
              </a:rPr>
              <a:t>期末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3E2B07F-AC2B-771E-6D64-D32EEF7E4D28}"/>
              </a:ext>
            </a:extLst>
          </p:cNvPr>
          <p:cNvSpPr txBox="1"/>
          <p:nvPr/>
        </p:nvSpPr>
        <p:spPr>
          <a:xfrm>
            <a:off x="2422559" y="5836456"/>
            <a:ext cx="7346883" cy="499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355F86"/>
                </a:solidFill>
              </a:rPr>
              <a:t>无论</a:t>
            </a:r>
            <a:r>
              <a:rPr lang="en-US" altLang="zh-CN" sz="2000" b="1" dirty="0">
                <a:solidFill>
                  <a:srgbClr val="355F86"/>
                </a:solidFill>
              </a:rPr>
              <a:t>DAC</a:t>
            </a:r>
            <a:r>
              <a:rPr lang="zh-CN" altLang="en-US" sz="2000" b="1" dirty="0">
                <a:solidFill>
                  <a:srgbClr val="355F86"/>
                </a:solidFill>
              </a:rPr>
              <a:t>还是</a:t>
            </a:r>
            <a:r>
              <a:rPr lang="en-US" altLang="zh-CN" sz="2000" b="1" dirty="0">
                <a:solidFill>
                  <a:srgbClr val="355F86"/>
                </a:solidFill>
              </a:rPr>
              <a:t>ADC</a:t>
            </a:r>
            <a:r>
              <a:rPr lang="zh-CN" altLang="en-US" sz="2000" b="1" dirty="0">
                <a:solidFill>
                  <a:srgbClr val="355F86"/>
                </a:solidFill>
              </a:rPr>
              <a:t>，算参考电压稳定度，都是在模拟量上运算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7734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得分技巧</a:t>
            </a:r>
          </a:p>
        </p:txBody>
      </p:sp>
      <p:pic>
        <p:nvPicPr>
          <p:cNvPr id="2" name="海底">
            <a:hlinkClick r:id="" action="ppaction://media"/>
            <a:extLst>
              <a:ext uri="{FF2B5EF4-FFF2-40B4-BE49-F238E27FC236}">
                <a16:creationId xmlns:a16="http://schemas.microsoft.com/office/drawing/2014/main" id="{8A32BBC6-D10C-BA32-24A5-8D0CD17CD4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878" y="6389447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34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关于改卷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银临 _ Aki阿杰 - 牵丝戏 (V0)">
            <a:hlinkClick r:id="" action="ppaction://media"/>
            <a:extLst>
              <a:ext uri="{FF2B5EF4-FFF2-40B4-BE49-F238E27FC236}">
                <a16:creationId xmlns:a16="http://schemas.microsoft.com/office/drawing/2014/main" id="{332AB44C-772A-E491-38B3-35A487E8CE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878" y="646342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96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写在最后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15C23A5-9429-B6C4-A19D-498A659EF731}"/>
              </a:ext>
            </a:extLst>
          </p:cNvPr>
          <p:cNvSpPr txBox="1"/>
          <p:nvPr/>
        </p:nvSpPr>
        <p:spPr>
          <a:xfrm>
            <a:off x="1771740" y="1830474"/>
            <a:ext cx="864852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>
                <a:solidFill>
                  <a:srgbClr val="355F86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很幸运能够</a:t>
            </a:r>
            <a:r>
              <a:rPr lang="zh-CN" altLang="en-US" sz="4400">
                <a:solidFill>
                  <a:srgbClr val="355F86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遇见你们</a:t>
            </a:r>
            <a:endParaRPr lang="en-US" altLang="zh-CN" sz="4400" dirty="0">
              <a:solidFill>
                <a:srgbClr val="355F86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r>
              <a:rPr lang="zh-CN" altLang="en-US" sz="4400" dirty="0">
                <a:solidFill>
                  <a:srgbClr val="355F86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祝愿大家能取得满意的收获</a:t>
            </a:r>
            <a:endParaRPr lang="en-US" altLang="zh-CN" sz="4400" dirty="0">
              <a:solidFill>
                <a:srgbClr val="355F86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r>
              <a:rPr lang="zh-CN" altLang="en-US" sz="4400" dirty="0">
                <a:solidFill>
                  <a:srgbClr val="355F86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时光不会辜负每一个平静努力的人</a:t>
            </a:r>
            <a:endParaRPr lang="en-US" altLang="zh-CN" sz="4400" dirty="0">
              <a:solidFill>
                <a:srgbClr val="355F86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r>
              <a:rPr lang="zh-CN" altLang="en-US" sz="4400" dirty="0">
                <a:solidFill>
                  <a:srgbClr val="355F86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如果有机会相信我们会再见</a:t>
            </a:r>
            <a:endParaRPr lang="en-US" altLang="zh-CN" sz="4400" dirty="0">
              <a:solidFill>
                <a:srgbClr val="355F86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r>
              <a:rPr lang="zh-CN" altLang="en-US" sz="4400" dirty="0">
                <a:solidFill>
                  <a:srgbClr val="355F86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那时候 希望有机会说</a:t>
            </a:r>
            <a:endParaRPr lang="en-US" altLang="zh-CN" sz="4400" dirty="0">
              <a:solidFill>
                <a:srgbClr val="355F86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  <a:p>
            <a:r>
              <a:rPr lang="zh-CN" altLang="en-US" sz="4400" dirty="0">
                <a:solidFill>
                  <a:srgbClr val="355F86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愿谁记得谁 最好的年岁</a:t>
            </a:r>
            <a:r>
              <a:rPr lang="en-US" altLang="zh-CN" sz="4400" dirty="0">
                <a:solidFill>
                  <a:srgbClr val="355F86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~</a:t>
            </a:r>
          </a:p>
        </p:txBody>
      </p:sp>
      <p:pic>
        <p:nvPicPr>
          <p:cNvPr id="4" name="千千阙歌">
            <a:hlinkClick r:id="" action="ppaction://media"/>
            <a:extLst>
              <a:ext uri="{FF2B5EF4-FFF2-40B4-BE49-F238E27FC236}">
                <a16:creationId xmlns:a16="http://schemas.microsoft.com/office/drawing/2014/main" id="{8512FD68-745D-6678-5D1A-3591B69ADD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809" y="6389447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2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基础考点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5B7CE1B-4C6E-3589-0544-38DA8882FFE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344037"/>
            <a:ext cx="6158516" cy="5260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4064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基础考点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5B7CE1B-4C6E-3589-0544-38DA8882FFE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344037"/>
            <a:ext cx="6158516" cy="5260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643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卡诺图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6A812B-7C0E-DD61-8D29-1ACFBAD55E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312087"/>
            <a:ext cx="5425713" cy="353502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0C1892-D839-C3ED-CB09-CDF218CD0E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4847115"/>
            <a:ext cx="5425713" cy="20108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E7B40B1-4104-F138-BE6F-B78BDD10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0616" y="1862825"/>
            <a:ext cx="6226556" cy="183919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7198F82-DFEA-B6BC-1717-5534DC404316}"/>
              </a:ext>
            </a:extLst>
          </p:cNvPr>
          <p:cNvSpPr txBox="1"/>
          <p:nvPr/>
        </p:nvSpPr>
        <p:spPr>
          <a:xfrm>
            <a:off x="5790591" y="1186080"/>
            <a:ext cx="296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2021-2022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8328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多输出逻辑函数化简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2197789-61FA-1ECF-30CC-5DCF5F5202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0869" y="1235424"/>
            <a:ext cx="5563991" cy="16248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1600FC-8259-BC88-FF88-D4904EE1687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235425"/>
            <a:ext cx="5789559" cy="162488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F56BB55-D237-E67D-65C8-B9213F0FC37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841" y="3071608"/>
            <a:ext cx="5963494" cy="36807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FBABC08-A84C-1842-7298-9DEA7DC0A962}"/>
              </a:ext>
            </a:extLst>
          </p:cNvPr>
          <p:cNvSpPr txBox="1"/>
          <p:nvPr/>
        </p:nvSpPr>
        <p:spPr>
          <a:xfrm>
            <a:off x="6550869" y="2969613"/>
            <a:ext cx="296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2020-2021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810CE18-DDB1-23A2-F2A3-7AFD0F7FCA0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9993" y="3492833"/>
            <a:ext cx="5587449" cy="16248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883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无关项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79A04A3-FFB5-3A33-611C-9012D36594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344037"/>
            <a:ext cx="7444576" cy="32098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D41431-44ED-9AC2-2A7F-44F21A6F55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5513963"/>
            <a:ext cx="6713810" cy="43815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24F9DDF-F15B-A499-7D17-005FF976834D}"/>
              </a:ext>
            </a:extLst>
          </p:cNvPr>
          <p:cNvSpPr txBox="1"/>
          <p:nvPr/>
        </p:nvSpPr>
        <p:spPr>
          <a:xfrm>
            <a:off x="322809" y="4990743"/>
            <a:ext cx="2964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2015-2016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099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无关项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381242C-C633-03C0-39FA-6D071CD2B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9" y="1344037"/>
            <a:ext cx="11546889" cy="83688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1F3415E-A506-B926-71BB-B6462487D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47" y="2155168"/>
            <a:ext cx="3071075" cy="20128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8E67E8-16CF-7674-CA0B-47E70EA25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848" y="4151317"/>
            <a:ext cx="3162036" cy="26976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A138EC5-C13C-CFF5-655F-E76151332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3883" y="2136610"/>
            <a:ext cx="8463170" cy="3485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469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2686" y="119446"/>
            <a:ext cx="28073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提纲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62686" y="864925"/>
            <a:ext cx="9000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768241" y="958409"/>
            <a:ext cx="10681784" cy="644387"/>
            <a:chOff x="1053607" y="3204925"/>
            <a:chExt cx="10195388" cy="604704"/>
          </a:xfrm>
        </p:grpSpPr>
        <p:sp>
          <p:nvSpPr>
            <p:cNvPr id="20" name="circle_87868"/>
            <p:cNvSpPr>
              <a:spLocks noChangeAspect="1"/>
            </p:cNvSpPr>
            <p:nvPr/>
          </p:nvSpPr>
          <p:spPr bwMode="auto">
            <a:xfrm>
              <a:off x="1053607" y="3204925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rgbClr val="355F86"/>
            </a:solidFill>
            <a:ln>
              <a:solidFill>
                <a:srgbClr val="355F86"/>
              </a:solidFill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070804" y="3249412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第一章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数制和码制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65462" y="1725659"/>
            <a:ext cx="10681787" cy="644388"/>
            <a:chOff x="1053605" y="4440525"/>
            <a:chExt cx="10195390" cy="604705"/>
          </a:xfrm>
        </p:grpSpPr>
        <p:sp>
          <p:nvSpPr>
            <p:cNvPr id="18" name="circle_87868"/>
            <p:cNvSpPr>
              <a:spLocks noChangeAspect="1"/>
            </p:cNvSpPr>
            <p:nvPr/>
          </p:nvSpPr>
          <p:spPr bwMode="auto">
            <a:xfrm>
              <a:off x="1053605" y="4440525"/>
              <a:ext cx="609685" cy="604705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73454" y="4483179"/>
              <a:ext cx="917554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第二章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逻辑代数基础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65462" y="2488551"/>
            <a:ext cx="10684563" cy="644387"/>
            <a:chOff x="1050955" y="5318936"/>
            <a:chExt cx="10198040" cy="604704"/>
          </a:xfrm>
        </p:grpSpPr>
        <p:sp>
          <p:nvSpPr>
            <p:cNvPr id="38" name="circle_87868"/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第三章</a:t>
              </a: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门电路</a:t>
              </a:r>
              <a:endPara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E0C7F05-BB75-FEF3-DC92-8118A5A8CA17}"/>
              </a:ext>
            </a:extLst>
          </p:cNvPr>
          <p:cNvGrpSpPr/>
          <p:nvPr/>
        </p:nvGrpSpPr>
        <p:grpSpPr>
          <a:xfrm>
            <a:off x="762686" y="3251442"/>
            <a:ext cx="10684563" cy="644387"/>
            <a:chOff x="1050955" y="5318936"/>
            <a:chExt cx="10198040" cy="604704"/>
          </a:xfrm>
        </p:grpSpPr>
        <p:sp>
          <p:nvSpPr>
            <p:cNvPr id="7" name="circle_87868">
              <a:extLst>
                <a:ext uri="{FF2B5EF4-FFF2-40B4-BE49-F238E27FC236}">
                  <a16:creationId xmlns:a16="http://schemas.microsoft.com/office/drawing/2014/main" id="{3CC7EDA7-04B0-3F56-2C1D-6410F0A930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B91510C-DAA9-A12D-2554-A592C9FC22B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第四章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组合逻辑电路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4691AAB-A70C-0E1C-F88C-36D93CC8D6BA}"/>
              </a:ext>
            </a:extLst>
          </p:cNvPr>
          <p:cNvGrpSpPr/>
          <p:nvPr/>
        </p:nvGrpSpPr>
        <p:grpSpPr>
          <a:xfrm>
            <a:off x="762686" y="4014333"/>
            <a:ext cx="10684563" cy="644387"/>
            <a:chOff x="1050955" y="5318936"/>
            <a:chExt cx="10198040" cy="604704"/>
          </a:xfrm>
        </p:grpSpPr>
        <p:sp>
          <p:nvSpPr>
            <p:cNvPr id="11" name="circle_87868">
              <a:extLst>
                <a:ext uri="{FF2B5EF4-FFF2-40B4-BE49-F238E27FC236}">
                  <a16:creationId xmlns:a16="http://schemas.microsoft.com/office/drawing/2014/main" id="{23FE5AFA-11F2-B2DA-9544-CEDE7CCD66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B6472DB-53E1-FFAF-EEF2-09F1EEBFFDD3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第五章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半导体存储电路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A9B5663-1BE3-7F0A-4C0B-BFF4602F7A35}"/>
              </a:ext>
            </a:extLst>
          </p:cNvPr>
          <p:cNvGrpSpPr/>
          <p:nvPr/>
        </p:nvGrpSpPr>
        <p:grpSpPr>
          <a:xfrm>
            <a:off x="762686" y="4767425"/>
            <a:ext cx="10684563" cy="644387"/>
            <a:chOff x="1050955" y="5318936"/>
            <a:chExt cx="10198040" cy="604704"/>
          </a:xfrm>
        </p:grpSpPr>
        <p:sp>
          <p:nvSpPr>
            <p:cNvPr id="16" name="circle_87868">
              <a:extLst>
                <a:ext uri="{FF2B5EF4-FFF2-40B4-BE49-F238E27FC236}">
                  <a16:creationId xmlns:a16="http://schemas.microsoft.com/office/drawing/2014/main" id="{8361D21B-EB77-4683-2242-3F08ECAA61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F808011-54BA-B0D6-F338-CEE4FC165900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第六章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时序逻辑电路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AD0DFAD-1D56-D4A5-E2C0-D4C0D352E1A0}"/>
              </a:ext>
            </a:extLst>
          </p:cNvPr>
          <p:cNvGrpSpPr/>
          <p:nvPr/>
        </p:nvGrpSpPr>
        <p:grpSpPr>
          <a:xfrm>
            <a:off x="762686" y="5518481"/>
            <a:ext cx="10684563" cy="644387"/>
            <a:chOff x="1050955" y="5318936"/>
            <a:chExt cx="10198040" cy="604704"/>
          </a:xfrm>
        </p:grpSpPr>
        <p:sp>
          <p:nvSpPr>
            <p:cNvPr id="19" name="circle_87868">
              <a:extLst>
                <a:ext uri="{FF2B5EF4-FFF2-40B4-BE49-F238E27FC236}">
                  <a16:creationId xmlns:a16="http://schemas.microsoft.com/office/drawing/2014/main" id="{DA06ADC9-C7DB-8406-5396-1DEE0EAE25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269216B-0A80-8EAA-1BF8-EF13E456E96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第七章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脉冲波形的产生和整形电路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3732841-0C82-CC5E-F2BC-1DE930982E53}"/>
              </a:ext>
            </a:extLst>
          </p:cNvPr>
          <p:cNvGrpSpPr/>
          <p:nvPr/>
        </p:nvGrpSpPr>
        <p:grpSpPr>
          <a:xfrm>
            <a:off x="762686" y="6269537"/>
            <a:ext cx="10684563" cy="644387"/>
            <a:chOff x="1050955" y="5318936"/>
            <a:chExt cx="10198040" cy="604704"/>
          </a:xfrm>
        </p:grpSpPr>
        <p:sp>
          <p:nvSpPr>
            <p:cNvPr id="23" name="circle_87868">
              <a:extLst>
                <a:ext uri="{FF2B5EF4-FFF2-40B4-BE49-F238E27FC236}">
                  <a16:creationId xmlns:a16="http://schemas.microsoft.com/office/drawing/2014/main" id="{BB24530D-1781-24FE-99AC-B4C6833E72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D8FB186-E2EF-25B3-369A-CAE4E51092AE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第八章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模和模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数转换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954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正逻辑与负逻辑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25099C-326C-069C-00C6-F1C4C61EDE0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255683"/>
            <a:ext cx="5367377" cy="367667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ABDAC2-8D3D-80D8-70DC-68777631CB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4932360"/>
            <a:ext cx="3295674" cy="166688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47E51B2-38E1-1111-A6EC-2D253C86E2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6626406"/>
            <a:ext cx="3090885" cy="20002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D7DF481-33E3-56ED-5A0C-038CADC90EA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6094" y="4617311"/>
            <a:ext cx="6244925" cy="114849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CF87C3E-073D-B3C3-50D8-9A822A73E4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0969" y="1255683"/>
            <a:ext cx="5605503" cy="109062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092DDA-8D7E-DAAA-FECC-0937326C75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75731" y="2551584"/>
            <a:ext cx="5600741" cy="143352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6DA644C-DE1D-4056-E567-986F3B09BB6D}"/>
              </a:ext>
            </a:extLst>
          </p:cNvPr>
          <p:cNvSpPr txBox="1"/>
          <p:nvPr/>
        </p:nvSpPr>
        <p:spPr>
          <a:xfrm>
            <a:off x="6009895" y="5765643"/>
            <a:ext cx="5859296" cy="960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结论：一个逻辑函数在正</a:t>
            </a:r>
            <a:r>
              <a:rPr lang="en-US" altLang="zh-CN" sz="2000" b="1" dirty="0">
                <a:solidFill>
                  <a:srgbClr val="355F86"/>
                </a:solidFill>
              </a:rPr>
              <a:t>/</a:t>
            </a:r>
            <a:r>
              <a:rPr lang="zh-CN" altLang="en-US" sz="2000" b="1" dirty="0">
                <a:solidFill>
                  <a:srgbClr val="355F86"/>
                </a:solidFill>
              </a:rPr>
              <a:t>负逻辑下互为对偶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解题：可以利用对偶定理，也可以直接列真值表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5616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输入保护电路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FF2F4B0-B96D-17E3-0E32-A3E3B4C81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898" y="2144353"/>
            <a:ext cx="6335501" cy="19177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A8E25AA-B1E6-74B3-E975-7B14CDBF44C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166" y="4239853"/>
            <a:ext cx="6690233" cy="9557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42696E9-4ABF-FC4E-5237-EF000A3ABA5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292237"/>
            <a:ext cx="9369946" cy="762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9477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2686" y="119446"/>
            <a:ext cx="28073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提纲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62686" y="864925"/>
            <a:ext cx="9000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768241" y="958409"/>
            <a:ext cx="10681784" cy="644387"/>
            <a:chOff x="1053607" y="3204925"/>
            <a:chExt cx="10195388" cy="604704"/>
          </a:xfrm>
        </p:grpSpPr>
        <p:sp>
          <p:nvSpPr>
            <p:cNvPr id="20" name="circle_87868"/>
            <p:cNvSpPr>
              <a:spLocks noChangeAspect="1"/>
            </p:cNvSpPr>
            <p:nvPr/>
          </p:nvSpPr>
          <p:spPr bwMode="auto">
            <a:xfrm>
              <a:off x="1053607" y="3204925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rgbClr val="355F86"/>
            </a:solidFill>
            <a:ln>
              <a:solidFill>
                <a:srgbClr val="355F86"/>
              </a:solidFill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070804" y="3249412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第一章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数制和码制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65462" y="1725659"/>
            <a:ext cx="10681787" cy="644388"/>
            <a:chOff x="1053605" y="4440525"/>
            <a:chExt cx="10195390" cy="604705"/>
          </a:xfrm>
        </p:grpSpPr>
        <p:sp>
          <p:nvSpPr>
            <p:cNvPr id="18" name="circle_87868"/>
            <p:cNvSpPr>
              <a:spLocks noChangeAspect="1"/>
            </p:cNvSpPr>
            <p:nvPr/>
          </p:nvSpPr>
          <p:spPr bwMode="auto">
            <a:xfrm>
              <a:off x="1053605" y="4440525"/>
              <a:ext cx="609685" cy="604705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73454" y="4483179"/>
              <a:ext cx="917554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第二章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逻辑代数基础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65462" y="2488551"/>
            <a:ext cx="10684563" cy="644387"/>
            <a:chOff x="1050955" y="5318936"/>
            <a:chExt cx="10198040" cy="604704"/>
          </a:xfrm>
        </p:grpSpPr>
        <p:sp>
          <p:nvSpPr>
            <p:cNvPr id="38" name="circle_87868"/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第三章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门电路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E0C7F05-BB75-FEF3-DC92-8118A5A8CA17}"/>
              </a:ext>
            </a:extLst>
          </p:cNvPr>
          <p:cNvGrpSpPr/>
          <p:nvPr/>
        </p:nvGrpSpPr>
        <p:grpSpPr>
          <a:xfrm>
            <a:off x="762686" y="3251442"/>
            <a:ext cx="10684563" cy="644387"/>
            <a:chOff x="1050955" y="5318936"/>
            <a:chExt cx="10198040" cy="604704"/>
          </a:xfrm>
        </p:grpSpPr>
        <p:sp>
          <p:nvSpPr>
            <p:cNvPr id="7" name="circle_87868">
              <a:extLst>
                <a:ext uri="{FF2B5EF4-FFF2-40B4-BE49-F238E27FC236}">
                  <a16:creationId xmlns:a16="http://schemas.microsoft.com/office/drawing/2014/main" id="{3CC7EDA7-04B0-3F56-2C1D-6410F0A930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B91510C-DAA9-A12D-2554-A592C9FC22B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第四章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组合逻辑电路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4691AAB-A70C-0E1C-F88C-36D93CC8D6BA}"/>
              </a:ext>
            </a:extLst>
          </p:cNvPr>
          <p:cNvGrpSpPr/>
          <p:nvPr/>
        </p:nvGrpSpPr>
        <p:grpSpPr>
          <a:xfrm>
            <a:off x="762686" y="4014333"/>
            <a:ext cx="10684563" cy="644387"/>
            <a:chOff x="1050955" y="5318936"/>
            <a:chExt cx="10198040" cy="604704"/>
          </a:xfrm>
        </p:grpSpPr>
        <p:sp>
          <p:nvSpPr>
            <p:cNvPr id="11" name="circle_87868">
              <a:extLst>
                <a:ext uri="{FF2B5EF4-FFF2-40B4-BE49-F238E27FC236}">
                  <a16:creationId xmlns:a16="http://schemas.microsoft.com/office/drawing/2014/main" id="{23FE5AFA-11F2-B2DA-9544-CEDE7CCD66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B6472DB-53E1-FFAF-EEF2-09F1EEBFFDD3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第五章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半导体存储电路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A9B5663-1BE3-7F0A-4C0B-BFF4602F7A35}"/>
              </a:ext>
            </a:extLst>
          </p:cNvPr>
          <p:cNvGrpSpPr/>
          <p:nvPr/>
        </p:nvGrpSpPr>
        <p:grpSpPr>
          <a:xfrm>
            <a:off x="762686" y="4767425"/>
            <a:ext cx="10684563" cy="644387"/>
            <a:chOff x="1050955" y="5318936"/>
            <a:chExt cx="10198040" cy="604704"/>
          </a:xfrm>
        </p:grpSpPr>
        <p:sp>
          <p:nvSpPr>
            <p:cNvPr id="16" name="circle_87868">
              <a:extLst>
                <a:ext uri="{FF2B5EF4-FFF2-40B4-BE49-F238E27FC236}">
                  <a16:creationId xmlns:a16="http://schemas.microsoft.com/office/drawing/2014/main" id="{8361D21B-EB77-4683-2242-3F08ECAA61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F808011-54BA-B0D6-F338-CEE4FC165900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第六章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时序逻辑电路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AD0DFAD-1D56-D4A5-E2C0-D4C0D352E1A0}"/>
              </a:ext>
            </a:extLst>
          </p:cNvPr>
          <p:cNvGrpSpPr/>
          <p:nvPr/>
        </p:nvGrpSpPr>
        <p:grpSpPr>
          <a:xfrm>
            <a:off x="762686" y="5518481"/>
            <a:ext cx="10684563" cy="644387"/>
            <a:chOff x="1050955" y="5318936"/>
            <a:chExt cx="10198040" cy="604704"/>
          </a:xfrm>
        </p:grpSpPr>
        <p:sp>
          <p:nvSpPr>
            <p:cNvPr id="19" name="circle_87868">
              <a:extLst>
                <a:ext uri="{FF2B5EF4-FFF2-40B4-BE49-F238E27FC236}">
                  <a16:creationId xmlns:a16="http://schemas.microsoft.com/office/drawing/2014/main" id="{DA06ADC9-C7DB-8406-5396-1DEE0EAE25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269216B-0A80-8EAA-1BF8-EF13E456E96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第七章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脉冲波形的产生和整形电路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3732841-0C82-CC5E-F2BC-1DE930982E53}"/>
              </a:ext>
            </a:extLst>
          </p:cNvPr>
          <p:cNvGrpSpPr/>
          <p:nvPr/>
        </p:nvGrpSpPr>
        <p:grpSpPr>
          <a:xfrm>
            <a:off x="762686" y="6269537"/>
            <a:ext cx="10684563" cy="644387"/>
            <a:chOff x="1050955" y="5318936"/>
            <a:chExt cx="10198040" cy="604704"/>
          </a:xfrm>
        </p:grpSpPr>
        <p:sp>
          <p:nvSpPr>
            <p:cNvPr id="23" name="circle_87868">
              <a:extLst>
                <a:ext uri="{FF2B5EF4-FFF2-40B4-BE49-F238E27FC236}">
                  <a16:creationId xmlns:a16="http://schemas.microsoft.com/office/drawing/2014/main" id="{BB24530D-1781-24FE-99AC-B4C6833E72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D8FB186-E2EF-25B3-369A-CAE4E51092AE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第八章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模和模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数转换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351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功耗计算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973CF43-3F5B-6D01-E47D-286594ED46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262786"/>
            <a:ext cx="8319512" cy="20145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64C577-0B2D-7217-01B5-1B08F2339C2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212" y="3371350"/>
            <a:ext cx="6587811" cy="2489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160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扇出系数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68D893-B797-A22E-FB8C-88453C15C1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263415"/>
            <a:ext cx="7644241" cy="5575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310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OD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门上拉电阻分析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DBB00EF-7F3E-9A18-DC14-016CA4E5CA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262011"/>
            <a:ext cx="4922347" cy="24202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03E4D06-C06B-E5DE-DC2D-FD595F6760FC}"/>
              </a:ext>
            </a:extLst>
          </p:cNvPr>
          <p:cNvSpPr txBox="1"/>
          <p:nvPr/>
        </p:nvSpPr>
        <p:spPr>
          <a:xfrm>
            <a:off x="5503551" y="1158875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2022-2023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0D75BAE-E0FA-CD71-ECC0-5975A75F92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3550" y="1682095"/>
            <a:ext cx="6504969" cy="4935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87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三态门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传输门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47F91F-ECFD-737E-E615-EFDA1AF726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186079"/>
            <a:ext cx="9088471" cy="228540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2911213-776C-991A-2319-7A7E2472C4BD}"/>
              </a:ext>
            </a:extLst>
          </p:cNvPr>
          <p:cNvSpPr txBox="1"/>
          <p:nvPr/>
        </p:nvSpPr>
        <p:spPr>
          <a:xfrm>
            <a:off x="250382" y="3787403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2015-2016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7DCFE44-AC74-225F-ABAF-88EBD7F3DA7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4310623"/>
            <a:ext cx="8167747" cy="4476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1668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高阻态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3FBC768-EC51-950E-97B4-947E732E4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24" y="1626448"/>
            <a:ext cx="3563945" cy="2870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79E5D95-735F-7588-5A97-526405523B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5194" y="1344037"/>
            <a:ext cx="7305882" cy="486481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19DAB4C-39D5-CAF5-0D6C-916E6DD99BDA}"/>
              </a:ext>
            </a:extLst>
          </p:cNvPr>
          <p:cNvSpPr txBox="1"/>
          <p:nvPr/>
        </p:nvSpPr>
        <p:spPr>
          <a:xfrm>
            <a:off x="440924" y="5031497"/>
            <a:ext cx="2432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在波形图上用</a:t>
            </a:r>
            <a:r>
              <a:rPr lang="en-US" altLang="zh-CN" sz="2000" b="1" dirty="0">
                <a:solidFill>
                  <a:srgbClr val="355F86"/>
                </a:solidFill>
                <a:latin typeface="+mn-ea"/>
              </a:rPr>
              <a:t>×</a:t>
            </a:r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表示</a:t>
            </a:r>
            <a:endParaRPr lang="en-US" altLang="zh-CN" sz="2000" b="1" dirty="0">
              <a:solidFill>
                <a:srgbClr val="355F86"/>
              </a:solidFill>
              <a:latin typeface="+mn-ea"/>
            </a:endParaRPr>
          </a:p>
          <a:p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在逻辑式中用</a:t>
            </a:r>
            <a:r>
              <a:rPr lang="en-US" altLang="zh-CN" sz="2000" b="1" dirty="0">
                <a:solidFill>
                  <a:srgbClr val="355F86"/>
                </a:solidFill>
                <a:latin typeface="+mn-ea"/>
              </a:rPr>
              <a:t>Z</a:t>
            </a:r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表示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094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电路分析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19EC67B-8182-612E-0B0B-6D2C6B3847D6}"/>
              </a:ext>
            </a:extLst>
          </p:cNvPr>
          <p:cNvSpPr txBox="1"/>
          <p:nvPr/>
        </p:nvSpPr>
        <p:spPr>
          <a:xfrm>
            <a:off x="322809" y="1344037"/>
            <a:ext cx="5063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不知道你是否体验过被</a:t>
            </a:r>
            <a:r>
              <a:rPr lang="en-US" altLang="zh-CN" sz="2000" b="1" dirty="0">
                <a:solidFill>
                  <a:srgbClr val="355F86"/>
                </a:solidFill>
                <a:latin typeface="+mn-ea"/>
              </a:rPr>
              <a:t>MOSFET</a:t>
            </a:r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支配的恐惧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BE6B46E-D508-B559-822F-018195104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24" y="1859369"/>
            <a:ext cx="5210175" cy="385664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FC7E74-7BA0-5A51-49A0-4440BE2041D0}"/>
              </a:ext>
            </a:extLst>
          </p:cNvPr>
          <p:cNvSpPr txBox="1"/>
          <p:nvPr/>
        </p:nvSpPr>
        <p:spPr>
          <a:xfrm>
            <a:off x="364878" y="6012114"/>
            <a:ext cx="7109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</a:rPr>
              <a:t>不慌！今天我们详细介绍两种方法：</a:t>
            </a:r>
            <a:r>
              <a:rPr lang="zh-CN" altLang="en-US" sz="2000" b="1" dirty="0">
                <a:solidFill>
                  <a:srgbClr val="C00000"/>
                </a:solidFill>
              </a:rPr>
              <a:t>模块化方法和真值表法</a:t>
            </a:r>
            <a:r>
              <a:rPr lang="zh-CN" altLang="en-US" sz="2000" b="1" dirty="0">
                <a:solidFill>
                  <a:srgbClr val="355F86"/>
                </a:solidFill>
              </a:rPr>
              <a:t>。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60ACF51-6779-B468-B1C8-CBBC3BB91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628" y="3225983"/>
            <a:ext cx="4433465" cy="249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思想气泡: 云 13">
            <a:extLst>
              <a:ext uri="{FF2B5EF4-FFF2-40B4-BE49-F238E27FC236}">
                <a16:creationId xmlns:a16="http://schemas.microsoft.com/office/drawing/2014/main" id="{E3D7A390-FFF6-0BBC-EE40-3B7FFEA1513B}"/>
              </a:ext>
            </a:extLst>
          </p:cNvPr>
          <p:cNvSpPr/>
          <p:nvPr/>
        </p:nvSpPr>
        <p:spPr>
          <a:xfrm>
            <a:off x="7010115" y="1293440"/>
            <a:ext cx="4590978" cy="1633413"/>
          </a:xfrm>
          <a:prstGeom prst="cloudCallout">
            <a:avLst/>
          </a:prstGeom>
          <a:noFill/>
          <a:ln>
            <a:solidFill>
              <a:srgbClr val="355F8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6921AB5-1815-3AAA-DBDA-5295B734BE82}"/>
              </a:ext>
            </a:extLst>
          </p:cNvPr>
          <p:cNvSpPr txBox="1"/>
          <p:nvPr/>
        </p:nvSpPr>
        <p:spPr>
          <a:xfrm>
            <a:off x="7624904" y="1643340"/>
            <a:ext cx="3518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你是否和我一样</a:t>
            </a:r>
            <a:endParaRPr lang="en-US" altLang="zh-CN" sz="2000" b="1" dirty="0">
              <a:solidFill>
                <a:srgbClr val="355F86"/>
              </a:solidFill>
              <a:latin typeface="+mn-ea"/>
            </a:endParaRPr>
          </a:p>
          <a:p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小小的眼睛里充满大大的疑惑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204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电路分析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C19FA6-7D53-3C42-A442-697F918AEC4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307991"/>
            <a:ext cx="8395131" cy="21210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BCE4D3F-AFA6-852C-DA6C-47118E4130C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3429000"/>
            <a:ext cx="8376080" cy="7302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34673C4-5BFD-73C2-F806-01B72C8B2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731" y="4159288"/>
            <a:ext cx="3460928" cy="25210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2FC3D9F-2728-D174-D3C8-55F07FB3DA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5594" y="4159288"/>
            <a:ext cx="1530429" cy="252108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BF5561-22E2-7365-C65B-B293BA471C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9334" y="5388075"/>
            <a:ext cx="1098606" cy="32386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4436A34-2C0D-98F9-2B9D-30D8BA812019}"/>
              </a:ext>
            </a:extLst>
          </p:cNvPr>
          <p:cNvSpPr txBox="1"/>
          <p:nvPr/>
        </p:nvSpPr>
        <p:spPr>
          <a:xfrm>
            <a:off x="8416607" y="3794144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可以利用真值表分析得到该结论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277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电路分析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01F6FE7-D274-1617-1B30-2E0FF6FA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9" y="1356370"/>
            <a:ext cx="5534783" cy="5074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640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电路分析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A5F77B1-DE77-394D-703C-E76978B90B1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924" y="1186079"/>
            <a:ext cx="8407832" cy="255283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0E5997D-7ED6-F702-4585-DB681F6398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141" y="3738910"/>
            <a:ext cx="8077615" cy="249567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441E7D6-1DCC-5752-6CF8-5E3F43724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920" y="1186079"/>
            <a:ext cx="3098959" cy="2101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86704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电路分析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E431EAA-8180-68AD-2AF6-505CFD15A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9" y="1344037"/>
            <a:ext cx="4630368" cy="32607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ACDBFB-B18F-480C-1552-CDBE82241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09" y="4793891"/>
            <a:ext cx="1181161" cy="1949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3940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2686" y="119446"/>
            <a:ext cx="28073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提纲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62686" y="864925"/>
            <a:ext cx="9000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768241" y="958409"/>
            <a:ext cx="10681784" cy="644387"/>
            <a:chOff x="1053607" y="3204925"/>
            <a:chExt cx="10195388" cy="604704"/>
          </a:xfrm>
        </p:grpSpPr>
        <p:sp>
          <p:nvSpPr>
            <p:cNvPr id="20" name="circle_87868"/>
            <p:cNvSpPr>
              <a:spLocks noChangeAspect="1"/>
            </p:cNvSpPr>
            <p:nvPr/>
          </p:nvSpPr>
          <p:spPr bwMode="auto">
            <a:xfrm>
              <a:off x="1053607" y="3204925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rgbClr val="355F86"/>
            </a:solidFill>
            <a:ln>
              <a:solidFill>
                <a:srgbClr val="355F86"/>
              </a:solidFill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070804" y="3249412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第一章</a:t>
              </a: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数制和码制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65462" y="1725659"/>
            <a:ext cx="10681787" cy="644388"/>
            <a:chOff x="1053605" y="4440525"/>
            <a:chExt cx="10195390" cy="604705"/>
          </a:xfrm>
        </p:grpSpPr>
        <p:sp>
          <p:nvSpPr>
            <p:cNvPr id="18" name="circle_87868"/>
            <p:cNvSpPr>
              <a:spLocks noChangeAspect="1"/>
            </p:cNvSpPr>
            <p:nvPr/>
          </p:nvSpPr>
          <p:spPr bwMode="auto">
            <a:xfrm>
              <a:off x="1053605" y="4440525"/>
              <a:ext cx="609685" cy="604705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73454" y="4483179"/>
              <a:ext cx="917554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第二章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逻辑代数基础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65462" y="2488551"/>
            <a:ext cx="10684563" cy="644387"/>
            <a:chOff x="1050955" y="5318936"/>
            <a:chExt cx="10198040" cy="604704"/>
          </a:xfrm>
        </p:grpSpPr>
        <p:sp>
          <p:nvSpPr>
            <p:cNvPr id="38" name="circle_87868"/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第三章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门电路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E0C7F05-BB75-FEF3-DC92-8118A5A8CA17}"/>
              </a:ext>
            </a:extLst>
          </p:cNvPr>
          <p:cNvGrpSpPr/>
          <p:nvPr/>
        </p:nvGrpSpPr>
        <p:grpSpPr>
          <a:xfrm>
            <a:off x="762686" y="3251442"/>
            <a:ext cx="10684563" cy="644387"/>
            <a:chOff x="1050955" y="5318936"/>
            <a:chExt cx="10198040" cy="604704"/>
          </a:xfrm>
        </p:grpSpPr>
        <p:sp>
          <p:nvSpPr>
            <p:cNvPr id="7" name="circle_87868">
              <a:extLst>
                <a:ext uri="{FF2B5EF4-FFF2-40B4-BE49-F238E27FC236}">
                  <a16:creationId xmlns:a16="http://schemas.microsoft.com/office/drawing/2014/main" id="{3CC7EDA7-04B0-3F56-2C1D-6410F0A930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B91510C-DAA9-A12D-2554-A592C9FC22B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第四章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组合逻辑电路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4691AAB-A70C-0E1C-F88C-36D93CC8D6BA}"/>
              </a:ext>
            </a:extLst>
          </p:cNvPr>
          <p:cNvGrpSpPr/>
          <p:nvPr/>
        </p:nvGrpSpPr>
        <p:grpSpPr>
          <a:xfrm>
            <a:off x="762686" y="4014333"/>
            <a:ext cx="10684563" cy="644387"/>
            <a:chOff x="1050955" y="5318936"/>
            <a:chExt cx="10198040" cy="604704"/>
          </a:xfrm>
        </p:grpSpPr>
        <p:sp>
          <p:nvSpPr>
            <p:cNvPr id="11" name="circle_87868">
              <a:extLst>
                <a:ext uri="{FF2B5EF4-FFF2-40B4-BE49-F238E27FC236}">
                  <a16:creationId xmlns:a16="http://schemas.microsoft.com/office/drawing/2014/main" id="{23FE5AFA-11F2-B2DA-9544-CEDE7CCD66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B6472DB-53E1-FFAF-EEF2-09F1EEBFFDD3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第五章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半导体存储电路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A9B5663-1BE3-7F0A-4C0B-BFF4602F7A35}"/>
              </a:ext>
            </a:extLst>
          </p:cNvPr>
          <p:cNvGrpSpPr/>
          <p:nvPr/>
        </p:nvGrpSpPr>
        <p:grpSpPr>
          <a:xfrm>
            <a:off x="762686" y="4767425"/>
            <a:ext cx="10684563" cy="644387"/>
            <a:chOff x="1050955" y="5318936"/>
            <a:chExt cx="10198040" cy="604704"/>
          </a:xfrm>
        </p:grpSpPr>
        <p:sp>
          <p:nvSpPr>
            <p:cNvPr id="16" name="circle_87868">
              <a:extLst>
                <a:ext uri="{FF2B5EF4-FFF2-40B4-BE49-F238E27FC236}">
                  <a16:creationId xmlns:a16="http://schemas.microsoft.com/office/drawing/2014/main" id="{8361D21B-EB77-4683-2242-3F08ECAA61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F808011-54BA-B0D6-F338-CEE4FC165900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第六章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时序逻辑电路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AD0DFAD-1D56-D4A5-E2C0-D4C0D352E1A0}"/>
              </a:ext>
            </a:extLst>
          </p:cNvPr>
          <p:cNvGrpSpPr/>
          <p:nvPr/>
        </p:nvGrpSpPr>
        <p:grpSpPr>
          <a:xfrm>
            <a:off x="762686" y="5518481"/>
            <a:ext cx="10684563" cy="644387"/>
            <a:chOff x="1050955" y="5318936"/>
            <a:chExt cx="10198040" cy="604704"/>
          </a:xfrm>
        </p:grpSpPr>
        <p:sp>
          <p:nvSpPr>
            <p:cNvPr id="19" name="circle_87868">
              <a:extLst>
                <a:ext uri="{FF2B5EF4-FFF2-40B4-BE49-F238E27FC236}">
                  <a16:creationId xmlns:a16="http://schemas.microsoft.com/office/drawing/2014/main" id="{DA06ADC9-C7DB-8406-5396-1DEE0EAE25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269216B-0A80-8EAA-1BF8-EF13E456E96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第七章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脉冲波形的产生和整形电路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3732841-0C82-CC5E-F2BC-1DE930982E53}"/>
              </a:ext>
            </a:extLst>
          </p:cNvPr>
          <p:cNvGrpSpPr/>
          <p:nvPr/>
        </p:nvGrpSpPr>
        <p:grpSpPr>
          <a:xfrm>
            <a:off x="762686" y="6269537"/>
            <a:ext cx="10684563" cy="644387"/>
            <a:chOff x="1050955" y="5318936"/>
            <a:chExt cx="10198040" cy="604704"/>
          </a:xfrm>
        </p:grpSpPr>
        <p:sp>
          <p:nvSpPr>
            <p:cNvPr id="23" name="circle_87868">
              <a:extLst>
                <a:ext uri="{FF2B5EF4-FFF2-40B4-BE49-F238E27FC236}">
                  <a16:creationId xmlns:a16="http://schemas.microsoft.com/office/drawing/2014/main" id="{BB24530D-1781-24FE-99AC-B4C6833E72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D8FB186-E2EF-25B3-369A-CAE4E51092AE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第八章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模和模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数转换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105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电路分析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E431EAA-8180-68AD-2AF6-505CFD15A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9" y="1344037"/>
            <a:ext cx="4630368" cy="32607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ACDBFB-B18F-480C-1552-CDBE82241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09" y="4793891"/>
            <a:ext cx="1181161" cy="1949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511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电路分析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E431EAA-8180-68AD-2AF6-505CFD15A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9" y="1344037"/>
            <a:ext cx="4630368" cy="32607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ACDBFB-B18F-480C-1552-CDBE82241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09" y="4793891"/>
            <a:ext cx="1181161" cy="1949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711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电路分析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E431EAA-8180-68AD-2AF6-505CFD15A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9" y="1344037"/>
            <a:ext cx="4630368" cy="32607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ACDBFB-B18F-480C-1552-CDBE82241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09" y="4793891"/>
            <a:ext cx="1181161" cy="1949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629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电路分析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878F358-8D08-7826-40C4-12046487858A}"/>
              </a:ext>
            </a:extLst>
          </p:cNvPr>
          <p:cNvSpPr txBox="1"/>
          <p:nvPr/>
        </p:nvSpPr>
        <p:spPr>
          <a:xfrm>
            <a:off x="322809" y="1237301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2017-2018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2E0AFF-8F0E-C201-197F-227376870F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2040" y="1827316"/>
            <a:ext cx="5529896" cy="25334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C83938-839C-7C93-00C6-8183EF8CBF7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47" y="1842526"/>
            <a:ext cx="6337552" cy="252114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9700B0A-3EDE-3D21-6878-B4F5C859B719}"/>
              </a:ext>
            </a:extLst>
          </p:cNvPr>
          <p:cNvSpPr txBox="1"/>
          <p:nvPr/>
        </p:nvSpPr>
        <p:spPr>
          <a:xfrm>
            <a:off x="6544699" y="1262011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2021-2022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E13F643-25AA-A40D-12FB-034EDDEB2B8A}"/>
              </a:ext>
            </a:extLst>
          </p:cNvPr>
          <p:cNvSpPr txBox="1"/>
          <p:nvPr/>
        </p:nvSpPr>
        <p:spPr>
          <a:xfrm>
            <a:off x="1235535" y="4678646"/>
            <a:ext cx="9720931" cy="1884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355F86"/>
                </a:solidFill>
              </a:rPr>
              <a:t>CMOS</a:t>
            </a:r>
            <a:r>
              <a:rPr lang="zh-CN" altLang="en-US" sz="2000" b="1" dirty="0">
                <a:solidFill>
                  <a:srgbClr val="355F86"/>
                </a:solidFill>
              </a:rPr>
              <a:t>反向器动态特性参数及其含义：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传输延迟时间：输出电压变化滞后于输入电压变化的时间（根据</a:t>
            </a:r>
            <a:r>
              <a:rPr lang="en-US" altLang="zh-CN" sz="2000" b="1" dirty="0">
                <a:solidFill>
                  <a:srgbClr val="355F86"/>
                </a:solidFill>
              </a:rPr>
              <a:t>0.5Vmax</a:t>
            </a:r>
            <a:r>
              <a:rPr lang="zh-CN" altLang="en-US" sz="2000" b="1" dirty="0">
                <a:solidFill>
                  <a:srgbClr val="355F86"/>
                </a:solidFill>
              </a:rPr>
              <a:t>点计算）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交流噪声容限：保证输出变化不超过允许限度下，允许输入交流信号的波动范围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动态功耗：从一个稳态转变到另一个稳态过程中产生的附加功耗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506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2686" y="119446"/>
            <a:ext cx="28073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提纲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62686" y="864925"/>
            <a:ext cx="9000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768241" y="958409"/>
            <a:ext cx="10681784" cy="644387"/>
            <a:chOff x="1053607" y="3204925"/>
            <a:chExt cx="10195388" cy="604704"/>
          </a:xfrm>
        </p:grpSpPr>
        <p:sp>
          <p:nvSpPr>
            <p:cNvPr id="20" name="circle_87868"/>
            <p:cNvSpPr>
              <a:spLocks noChangeAspect="1"/>
            </p:cNvSpPr>
            <p:nvPr/>
          </p:nvSpPr>
          <p:spPr bwMode="auto">
            <a:xfrm>
              <a:off x="1053607" y="3204925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rgbClr val="355F86"/>
            </a:solidFill>
            <a:ln>
              <a:solidFill>
                <a:srgbClr val="355F86"/>
              </a:solidFill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070804" y="3249412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第一章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数制和码制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65462" y="1725659"/>
            <a:ext cx="10681787" cy="644388"/>
            <a:chOff x="1053605" y="4440525"/>
            <a:chExt cx="10195390" cy="604705"/>
          </a:xfrm>
        </p:grpSpPr>
        <p:sp>
          <p:nvSpPr>
            <p:cNvPr id="18" name="circle_87868"/>
            <p:cNvSpPr>
              <a:spLocks noChangeAspect="1"/>
            </p:cNvSpPr>
            <p:nvPr/>
          </p:nvSpPr>
          <p:spPr bwMode="auto">
            <a:xfrm>
              <a:off x="1053605" y="4440525"/>
              <a:ext cx="609685" cy="604705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73454" y="4483179"/>
              <a:ext cx="917554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第二章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逻辑代数基础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65462" y="2488551"/>
            <a:ext cx="10684563" cy="644387"/>
            <a:chOff x="1050955" y="5318936"/>
            <a:chExt cx="10198040" cy="604704"/>
          </a:xfrm>
        </p:grpSpPr>
        <p:sp>
          <p:nvSpPr>
            <p:cNvPr id="38" name="circle_87868"/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第三章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门电路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E0C7F05-BB75-FEF3-DC92-8118A5A8CA17}"/>
              </a:ext>
            </a:extLst>
          </p:cNvPr>
          <p:cNvGrpSpPr/>
          <p:nvPr/>
        </p:nvGrpSpPr>
        <p:grpSpPr>
          <a:xfrm>
            <a:off x="762686" y="3251442"/>
            <a:ext cx="10684563" cy="644387"/>
            <a:chOff x="1050955" y="5318936"/>
            <a:chExt cx="10198040" cy="604704"/>
          </a:xfrm>
        </p:grpSpPr>
        <p:sp>
          <p:nvSpPr>
            <p:cNvPr id="7" name="circle_87868">
              <a:extLst>
                <a:ext uri="{FF2B5EF4-FFF2-40B4-BE49-F238E27FC236}">
                  <a16:creationId xmlns:a16="http://schemas.microsoft.com/office/drawing/2014/main" id="{3CC7EDA7-04B0-3F56-2C1D-6410F0A930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B91510C-DAA9-A12D-2554-A592C9FC22B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第四章</a:t>
              </a: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组合逻辑电路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4691AAB-A70C-0E1C-F88C-36D93CC8D6BA}"/>
              </a:ext>
            </a:extLst>
          </p:cNvPr>
          <p:cNvGrpSpPr/>
          <p:nvPr/>
        </p:nvGrpSpPr>
        <p:grpSpPr>
          <a:xfrm>
            <a:off x="762686" y="4014333"/>
            <a:ext cx="10684563" cy="644387"/>
            <a:chOff x="1050955" y="5318936"/>
            <a:chExt cx="10198040" cy="604704"/>
          </a:xfrm>
        </p:grpSpPr>
        <p:sp>
          <p:nvSpPr>
            <p:cNvPr id="11" name="circle_87868">
              <a:extLst>
                <a:ext uri="{FF2B5EF4-FFF2-40B4-BE49-F238E27FC236}">
                  <a16:creationId xmlns:a16="http://schemas.microsoft.com/office/drawing/2014/main" id="{23FE5AFA-11F2-B2DA-9544-CEDE7CCD66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B6472DB-53E1-FFAF-EEF2-09F1EEBFFDD3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第五章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半导体存储电路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A9B5663-1BE3-7F0A-4C0B-BFF4602F7A35}"/>
              </a:ext>
            </a:extLst>
          </p:cNvPr>
          <p:cNvGrpSpPr/>
          <p:nvPr/>
        </p:nvGrpSpPr>
        <p:grpSpPr>
          <a:xfrm>
            <a:off x="762686" y="4767425"/>
            <a:ext cx="10684563" cy="644387"/>
            <a:chOff x="1050955" y="5318936"/>
            <a:chExt cx="10198040" cy="604704"/>
          </a:xfrm>
        </p:grpSpPr>
        <p:sp>
          <p:nvSpPr>
            <p:cNvPr id="16" name="circle_87868">
              <a:extLst>
                <a:ext uri="{FF2B5EF4-FFF2-40B4-BE49-F238E27FC236}">
                  <a16:creationId xmlns:a16="http://schemas.microsoft.com/office/drawing/2014/main" id="{8361D21B-EB77-4683-2242-3F08ECAA61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F808011-54BA-B0D6-F338-CEE4FC165900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第六章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时序逻辑电路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AD0DFAD-1D56-D4A5-E2C0-D4C0D352E1A0}"/>
              </a:ext>
            </a:extLst>
          </p:cNvPr>
          <p:cNvGrpSpPr/>
          <p:nvPr/>
        </p:nvGrpSpPr>
        <p:grpSpPr>
          <a:xfrm>
            <a:off x="762686" y="5518481"/>
            <a:ext cx="10684563" cy="644387"/>
            <a:chOff x="1050955" y="5318936"/>
            <a:chExt cx="10198040" cy="604704"/>
          </a:xfrm>
        </p:grpSpPr>
        <p:sp>
          <p:nvSpPr>
            <p:cNvPr id="19" name="circle_87868">
              <a:extLst>
                <a:ext uri="{FF2B5EF4-FFF2-40B4-BE49-F238E27FC236}">
                  <a16:creationId xmlns:a16="http://schemas.microsoft.com/office/drawing/2014/main" id="{DA06ADC9-C7DB-8406-5396-1DEE0EAE25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269216B-0A80-8EAA-1BF8-EF13E456E96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第七章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脉冲波形的产生和整形电路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3732841-0C82-CC5E-F2BC-1DE930982E53}"/>
              </a:ext>
            </a:extLst>
          </p:cNvPr>
          <p:cNvGrpSpPr/>
          <p:nvPr/>
        </p:nvGrpSpPr>
        <p:grpSpPr>
          <a:xfrm>
            <a:off x="762686" y="6269537"/>
            <a:ext cx="10684563" cy="644387"/>
            <a:chOff x="1050955" y="5318936"/>
            <a:chExt cx="10198040" cy="604704"/>
          </a:xfrm>
        </p:grpSpPr>
        <p:sp>
          <p:nvSpPr>
            <p:cNvPr id="23" name="circle_87868">
              <a:extLst>
                <a:ext uri="{FF2B5EF4-FFF2-40B4-BE49-F238E27FC236}">
                  <a16:creationId xmlns:a16="http://schemas.microsoft.com/office/drawing/2014/main" id="{BB24530D-1781-24FE-99AC-B4C6833E72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D8FB186-E2EF-25B3-369A-CAE4E51092AE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第八章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模和模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数转换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343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组合逻辑电路分析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9700B0A-3EDE-3D21-6878-B4F5C859B719}"/>
              </a:ext>
            </a:extLst>
          </p:cNvPr>
          <p:cNvSpPr txBox="1"/>
          <p:nvPr/>
        </p:nvSpPr>
        <p:spPr>
          <a:xfrm>
            <a:off x="322809" y="1186079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2021-2022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1806269-7E91-5B74-19C5-BA3DF6C033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709299"/>
            <a:ext cx="8272523" cy="3333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9208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组合逻辑电路分析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5406560-2BC9-F6B7-36DA-C914035DF5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330546"/>
            <a:ext cx="7446852" cy="5191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8102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组合逻辑电路分析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F67B98F-748C-7A4A-12FF-31B204744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549480"/>
            <a:ext cx="3435527" cy="17590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C94D53-2141-E1D5-287B-7A45761712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3403" y="1330546"/>
            <a:ext cx="6750397" cy="5162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947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组合逻辑电路分析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994E909-CD06-5FDC-C647-D5D219E5D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43" y="2602359"/>
            <a:ext cx="3321221" cy="26226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129B5E6-E351-2553-F131-32550B7552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4437" y="1344037"/>
            <a:ext cx="5048356" cy="515023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24EAD4-A3B0-071B-D0AE-C2CBECE9FA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4437" y="6541847"/>
            <a:ext cx="2371831" cy="198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4469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组合逻辑电路分析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908711-E289-2CE1-B08C-5E1793174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28" y="2749741"/>
            <a:ext cx="3420263" cy="2003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42F9D0-DDAC-6588-4367-F9BBA841399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7398" y="1330546"/>
            <a:ext cx="4565755" cy="52078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00F20B7-C224-1CD7-003B-F871188D600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7398" y="6538360"/>
            <a:ext cx="881168" cy="224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2830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基础考点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C6B7C33-6CE0-B8C9-6793-27E6BE3484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330546"/>
            <a:ext cx="6326297" cy="544804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1CBCC94-257D-E22E-8BFD-779B072FCF37}"/>
              </a:ext>
            </a:extLst>
          </p:cNvPr>
          <p:cNvSpPr txBox="1"/>
          <p:nvPr/>
        </p:nvSpPr>
        <p:spPr>
          <a:xfrm>
            <a:off x="7278735" y="1330546"/>
            <a:ext cx="14670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记忆脚注：</a:t>
            </a:r>
            <a:endParaRPr lang="en-US" altLang="zh-CN" sz="2000" b="1" dirty="0">
              <a:solidFill>
                <a:srgbClr val="355F86"/>
              </a:solidFill>
              <a:latin typeface="+mn-ea"/>
            </a:endParaRPr>
          </a:p>
          <a:p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二进制</a:t>
            </a:r>
            <a:r>
              <a:rPr lang="en-US" altLang="zh-CN" sz="2000" b="1" dirty="0">
                <a:solidFill>
                  <a:srgbClr val="355F86"/>
                </a:solidFill>
                <a:latin typeface="+mn-ea"/>
              </a:rPr>
              <a:t>B</a:t>
            </a:r>
          </a:p>
          <a:p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十进制</a:t>
            </a:r>
            <a:r>
              <a:rPr lang="en-US" altLang="zh-CN" sz="2000" b="1" dirty="0">
                <a:solidFill>
                  <a:srgbClr val="355F86"/>
                </a:solidFill>
                <a:latin typeface="+mn-ea"/>
              </a:rPr>
              <a:t>D</a:t>
            </a:r>
          </a:p>
          <a:p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八进制</a:t>
            </a:r>
            <a:r>
              <a:rPr lang="en-US" altLang="zh-CN" sz="2000" b="1" dirty="0">
                <a:solidFill>
                  <a:srgbClr val="355F86"/>
                </a:solidFill>
                <a:latin typeface="+mn-ea"/>
              </a:rPr>
              <a:t>O</a:t>
            </a:r>
          </a:p>
          <a:p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十六进制</a:t>
            </a:r>
            <a:r>
              <a:rPr lang="en-US" altLang="zh-CN" sz="2000" b="1" dirty="0">
                <a:solidFill>
                  <a:srgbClr val="355F86"/>
                </a:solidFill>
                <a:latin typeface="+mn-ea"/>
              </a:rPr>
              <a:t>H</a:t>
            </a:r>
            <a:endParaRPr lang="zh-CN" altLang="en-US" sz="2000" b="1" dirty="0">
              <a:solidFill>
                <a:srgbClr val="355F86"/>
              </a:solidFill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6676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组合逻辑电路分析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1C88ECF-8437-DA90-3A8A-5F3911C7D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24" y="2827105"/>
            <a:ext cx="3391074" cy="22289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08B97EC-187B-ECAA-E1FA-911304B135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9594" y="1266265"/>
            <a:ext cx="4889605" cy="5140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2ACAC7-7EFF-CC5D-E593-65EE4D0CE2E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0069" y="6381467"/>
            <a:ext cx="4089610" cy="3556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60170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组合逻辑电路设计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186F982-F68F-464C-371F-237CB739BE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768124"/>
            <a:ext cx="7170295" cy="34716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74C1C2D-2CB6-FF4B-B718-402714D13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496" y="1768124"/>
            <a:ext cx="2892248" cy="161230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8745C4E-BF7F-0077-30C5-9D64EC27AC34}"/>
              </a:ext>
            </a:extLst>
          </p:cNvPr>
          <p:cNvSpPr txBox="1"/>
          <p:nvPr/>
        </p:nvSpPr>
        <p:spPr>
          <a:xfrm>
            <a:off x="245616" y="1168787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2015-2016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686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组合逻辑电路设计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760FAA5-03AA-24E0-1583-F8AC81C7824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924" y="1433062"/>
            <a:ext cx="8655495" cy="4915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279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组合逻辑电路设计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0A80062-E93C-CF02-0045-80D93DC0FC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932" y="1725582"/>
            <a:ext cx="6426076" cy="52227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B7F1326-3B2B-231E-4171-9252EEEC1BF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2880" y="1282481"/>
            <a:ext cx="3038899" cy="254229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0B661E9-0601-5D9F-ACE8-D05C78E0DB35}"/>
              </a:ext>
            </a:extLst>
          </p:cNvPr>
          <p:cNvSpPr txBox="1"/>
          <p:nvPr/>
        </p:nvSpPr>
        <p:spPr>
          <a:xfrm>
            <a:off x="260664" y="1178829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2019-2020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478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组合逻辑电路设计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05452C7-BEFA-C27E-A3D3-0FAD3997FF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692007"/>
            <a:ext cx="8115946" cy="355015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590F086-7A0C-EBE9-F630-909D548203F0}"/>
              </a:ext>
            </a:extLst>
          </p:cNvPr>
          <p:cNvSpPr txBox="1"/>
          <p:nvPr/>
        </p:nvSpPr>
        <p:spPr>
          <a:xfrm>
            <a:off x="254493" y="1168787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2017-2018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0117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组合逻辑电路设计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0EA98-D2C6-B654-1C28-E4E3828928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282482"/>
            <a:ext cx="8426883" cy="10795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0277F45-C972-F17E-74C4-727F45888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209" y="2536551"/>
            <a:ext cx="3518081" cy="2184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7782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组合逻辑电路设计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2D6E687-C09D-3515-ABDC-05795ED889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365280"/>
            <a:ext cx="8696904" cy="396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4851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组合逻辑电路功能扩展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6615F64-D8DD-927E-EC51-D0880733A35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268991"/>
            <a:ext cx="7800259" cy="5331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3149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组合逻辑电路功能扩展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E3B50A4-214A-92C9-3CDC-8EE8E65B15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282482"/>
            <a:ext cx="8407832" cy="1365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08F5704-3085-7CEA-3710-E73AABA9D0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433" y="2807380"/>
            <a:ext cx="5861351" cy="40705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D4EE12-DBF6-2EB9-1EA8-958FBBDD2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528" y="2820587"/>
            <a:ext cx="4864350" cy="327676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00DB840-B52C-BE69-5FF2-D56D23B23958}"/>
              </a:ext>
            </a:extLst>
          </p:cNvPr>
          <p:cNvSpPr txBox="1"/>
          <p:nvPr/>
        </p:nvSpPr>
        <p:spPr>
          <a:xfrm>
            <a:off x="8878927" y="1565032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思考</a:t>
            </a:r>
            <a:r>
              <a:rPr lang="zh-CN" altLang="en-US" sz="2000" b="1" dirty="0">
                <a:solidFill>
                  <a:srgbClr val="355F86"/>
                </a:solidFill>
              </a:rPr>
              <a:t>：解唯一吗？反证法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0991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组合逻辑电路功能扩展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CF83CF-E61B-1C83-60E2-FCB38F783C8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282482"/>
            <a:ext cx="7797974" cy="41511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6BEF22-9C0C-8830-A032-82185F2B5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532" y="2571945"/>
            <a:ext cx="4978451" cy="2861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8875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基础考点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F289C20-378E-E050-B496-F59274A0273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303387"/>
            <a:ext cx="6705600" cy="165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F26B954-C2C1-B910-9FA8-EF53435B72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3017570"/>
            <a:ext cx="7027889" cy="384043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9E8567-8838-812B-0C3B-1CD533E8A0ED}"/>
              </a:ext>
            </a:extLst>
          </p:cNvPr>
          <p:cNvSpPr txBox="1"/>
          <p:nvPr/>
        </p:nvSpPr>
        <p:spPr>
          <a:xfrm>
            <a:off x="7350698" y="130338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  <a:latin typeface="+mn-ea"/>
              </a:rPr>
              <a:t>重要例题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021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组合逻辑电路功能扩展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461925C-43C1-3F3D-6273-17A7E186F8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282482"/>
            <a:ext cx="3346622" cy="3048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B47291D-9C6F-29BE-6C63-18BFDC21D87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192" y="1742988"/>
            <a:ext cx="5162815" cy="33720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9807C42-3155-6276-4F28-FB18658B9B3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192" y="5270701"/>
            <a:ext cx="6083613" cy="2603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8438324-8025-9F51-238A-6B23115B13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0316" y="1282482"/>
            <a:ext cx="4925492" cy="24701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2EA7EA0-9C0E-7B2E-BEE2-2751D612C6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316" y="3948876"/>
            <a:ext cx="4925492" cy="233227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E03BEC1-3C53-3AB6-21CE-86E35467D172}"/>
              </a:ext>
            </a:extLst>
          </p:cNvPr>
          <p:cNvSpPr txBox="1"/>
          <p:nvPr/>
        </p:nvSpPr>
        <p:spPr>
          <a:xfrm>
            <a:off x="2049344" y="5860661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思考</a:t>
            </a:r>
            <a:r>
              <a:rPr lang="zh-CN" altLang="en-US" sz="2000" b="1" dirty="0">
                <a:solidFill>
                  <a:srgbClr val="355F86"/>
                </a:solidFill>
              </a:rPr>
              <a:t>：解唯一吗？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94250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组合逻辑电路功能扩展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CD849F7-D0F6-FF6C-B903-82BB8D2E6B43}"/>
              </a:ext>
            </a:extLst>
          </p:cNvPr>
          <p:cNvSpPr txBox="1"/>
          <p:nvPr/>
        </p:nvSpPr>
        <p:spPr>
          <a:xfrm>
            <a:off x="322809" y="1209994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2020-2021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768C6D7-1A05-5358-0019-6DF9DE338D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704962"/>
            <a:ext cx="7057683" cy="45663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2355E8-E316-9B28-2C76-D86E6D0226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226" y="3064424"/>
            <a:ext cx="5231774" cy="1553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0094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组合逻辑电路功能扩展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CD849F7-D0F6-FF6C-B903-82BB8D2E6B43}"/>
              </a:ext>
            </a:extLst>
          </p:cNvPr>
          <p:cNvSpPr txBox="1"/>
          <p:nvPr/>
        </p:nvSpPr>
        <p:spPr>
          <a:xfrm>
            <a:off x="322809" y="1209994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2022-2023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251805F-7CBF-D806-5506-804807EBC6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787912"/>
            <a:ext cx="5573324" cy="4956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1204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组合逻辑电路功能扩展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312AA24-79F7-BCCF-8DA4-051C8B2DE5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310314"/>
            <a:ext cx="4084509" cy="2984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9E700F-7AD5-9291-DDFF-44428FBEF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16" y="1872006"/>
            <a:ext cx="5151160" cy="23400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55711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组合逻辑电路功能扩展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703D043-951B-62A9-D25F-D563CF70DA9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282482"/>
            <a:ext cx="7075319" cy="2717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F72E84-EE08-2074-A392-9E1F86C5C8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446" y="1282482"/>
            <a:ext cx="4266432" cy="3114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4572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组合逻辑电路功能扩展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A8F2446-39CE-2A5C-6784-4A0E830CAC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409709"/>
            <a:ext cx="7102938" cy="44644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3388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组合逻辑电路功能扩展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11ED677-1DE3-8E22-B544-FC10EC5658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412089"/>
            <a:ext cx="7481942" cy="42291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05225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组合逻辑电路功能扩展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AAE4EDF-A0A9-19E1-BF9A-0EB198072D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402473"/>
            <a:ext cx="7010680" cy="4536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38888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EF9C780-7092-7440-0FD1-58A161B170A7}"/>
              </a:ext>
            </a:extLst>
          </p:cNvPr>
          <p:cNvSpPr txBox="1"/>
          <p:nvPr/>
        </p:nvSpPr>
        <p:spPr>
          <a:xfrm>
            <a:off x="322809" y="1357706"/>
            <a:ext cx="1757212" cy="1422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何为</a:t>
            </a:r>
            <a:r>
              <a:rPr lang="en-US" altLang="zh-CN" sz="2000" b="1" dirty="0">
                <a:solidFill>
                  <a:srgbClr val="355F86"/>
                </a:solidFill>
              </a:rPr>
              <a:t>PLA</a:t>
            </a:r>
            <a:r>
              <a:rPr lang="zh-CN" altLang="en-US" sz="2000" b="1" dirty="0">
                <a:solidFill>
                  <a:srgbClr val="355F86"/>
                </a:solidFill>
              </a:rPr>
              <a:t>？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组成？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如何分析？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0BADACE-CD01-97E0-7503-6F6F2454E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455" y="2780147"/>
            <a:ext cx="4403090" cy="39920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3E04F04-EC72-58A5-002B-DC8BD4576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1731" y="4782351"/>
            <a:ext cx="2906521" cy="1989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15966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54533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竞争</a:t>
            </a:r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冒险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EF9C780-7092-7440-0FD1-58A161B170A7}"/>
              </a:ext>
            </a:extLst>
          </p:cNvPr>
          <p:cNvSpPr txBox="1"/>
          <p:nvPr/>
        </p:nvSpPr>
        <p:spPr>
          <a:xfrm>
            <a:off x="322809" y="1357706"/>
            <a:ext cx="9450023" cy="1884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概念和成因？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如何检测？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如何消除？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通过这样一个问题，能触发你的哪些思考？请结合数电课程的“工程性”谈谈。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C7BE320-F3BC-0BA3-DB6E-5FD19E74723E}"/>
              </a:ext>
            </a:extLst>
          </p:cNvPr>
          <p:cNvSpPr txBox="1"/>
          <p:nvPr/>
        </p:nvSpPr>
        <p:spPr>
          <a:xfrm>
            <a:off x="357717" y="3444222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2015-2016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9284AA8-065E-0216-F083-ABE4A080B47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924" y="4004277"/>
            <a:ext cx="8148697" cy="6524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918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二进制数和格雷码转换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60E8BB5-2950-9430-34AE-1CFB94CDC20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330546"/>
            <a:ext cx="8649145" cy="3194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6436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2686" y="119446"/>
            <a:ext cx="28073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提纲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62686" y="864925"/>
            <a:ext cx="9000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768241" y="958409"/>
            <a:ext cx="10681784" cy="644387"/>
            <a:chOff x="1053607" y="3204925"/>
            <a:chExt cx="10195388" cy="604704"/>
          </a:xfrm>
        </p:grpSpPr>
        <p:sp>
          <p:nvSpPr>
            <p:cNvPr id="20" name="circle_87868"/>
            <p:cNvSpPr>
              <a:spLocks noChangeAspect="1"/>
            </p:cNvSpPr>
            <p:nvPr/>
          </p:nvSpPr>
          <p:spPr bwMode="auto">
            <a:xfrm>
              <a:off x="1053607" y="3204925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rgbClr val="355F86"/>
            </a:solidFill>
            <a:ln>
              <a:solidFill>
                <a:srgbClr val="355F86"/>
              </a:solidFill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070804" y="3249412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第一章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数制和码制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65462" y="1725659"/>
            <a:ext cx="10681787" cy="644388"/>
            <a:chOff x="1053605" y="4440525"/>
            <a:chExt cx="10195390" cy="604705"/>
          </a:xfrm>
        </p:grpSpPr>
        <p:sp>
          <p:nvSpPr>
            <p:cNvPr id="18" name="circle_87868"/>
            <p:cNvSpPr>
              <a:spLocks noChangeAspect="1"/>
            </p:cNvSpPr>
            <p:nvPr/>
          </p:nvSpPr>
          <p:spPr bwMode="auto">
            <a:xfrm>
              <a:off x="1053605" y="4440525"/>
              <a:ext cx="609685" cy="604705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73454" y="4483179"/>
              <a:ext cx="917554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第二章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逻辑代数基础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65462" y="2488551"/>
            <a:ext cx="10684563" cy="644387"/>
            <a:chOff x="1050955" y="5318936"/>
            <a:chExt cx="10198040" cy="604704"/>
          </a:xfrm>
        </p:grpSpPr>
        <p:sp>
          <p:nvSpPr>
            <p:cNvPr id="38" name="circle_87868"/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第三章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门电路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E0C7F05-BB75-FEF3-DC92-8118A5A8CA17}"/>
              </a:ext>
            </a:extLst>
          </p:cNvPr>
          <p:cNvGrpSpPr/>
          <p:nvPr/>
        </p:nvGrpSpPr>
        <p:grpSpPr>
          <a:xfrm>
            <a:off x="762686" y="3251442"/>
            <a:ext cx="10684563" cy="644387"/>
            <a:chOff x="1050955" y="5318936"/>
            <a:chExt cx="10198040" cy="604704"/>
          </a:xfrm>
        </p:grpSpPr>
        <p:sp>
          <p:nvSpPr>
            <p:cNvPr id="7" name="circle_87868">
              <a:extLst>
                <a:ext uri="{FF2B5EF4-FFF2-40B4-BE49-F238E27FC236}">
                  <a16:creationId xmlns:a16="http://schemas.microsoft.com/office/drawing/2014/main" id="{3CC7EDA7-04B0-3F56-2C1D-6410F0A930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B91510C-DAA9-A12D-2554-A592C9FC22B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第四章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组合逻辑电路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4691AAB-A70C-0E1C-F88C-36D93CC8D6BA}"/>
              </a:ext>
            </a:extLst>
          </p:cNvPr>
          <p:cNvGrpSpPr/>
          <p:nvPr/>
        </p:nvGrpSpPr>
        <p:grpSpPr>
          <a:xfrm>
            <a:off x="762686" y="4014333"/>
            <a:ext cx="10684563" cy="644387"/>
            <a:chOff x="1050955" y="5318936"/>
            <a:chExt cx="10198040" cy="604704"/>
          </a:xfrm>
        </p:grpSpPr>
        <p:sp>
          <p:nvSpPr>
            <p:cNvPr id="11" name="circle_87868">
              <a:extLst>
                <a:ext uri="{FF2B5EF4-FFF2-40B4-BE49-F238E27FC236}">
                  <a16:creationId xmlns:a16="http://schemas.microsoft.com/office/drawing/2014/main" id="{23FE5AFA-11F2-B2DA-9544-CEDE7CCD66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B6472DB-53E1-FFAF-EEF2-09F1EEBFFDD3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第五章</a:t>
              </a: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半导体存储电路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A9B5663-1BE3-7F0A-4C0B-BFF4602F7A35}"/>
              </a:ext>
            </a:extLst>
          </p:cNvPr>
          <p:cNvGrpSpPr/>
          <p:nvPr/>
        </p:nvGrpSpPr>
        <p:grpSpPr>
          <a:xfrm>
            <a:off x="762686" y="4767425"/>
            <a:ext cx="10684563" cy="644387"/>
            <a:chOff x="1050955" y="5318936"/>
            <a:chExt cx="10198040" cy="604704"/>
          </a:xfrm>
        </p:grpSpPr>
        <p:sp>
          <p:nvSpPr>
            <p:cNvPr id="16" name="circle_87868">
              <a:extLst>
                <a:ext uri="{FF2B5EF4-FFF2-40B4-BE49-F238E27FC236}">
                  <a16:creationId xmlns:a16="http://schemas.microsoft.com/office/drawing/2014/main" id="{8361D21B-EB77-4683-2242-3F08ECAA61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F808011-54BA-B0D6-F338-CEE4FC165900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第六章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时序逻辑电路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AD0DFAD-1D56-D4A5-E2C0-D4C0D352E1A0}"/>
              </a:ext>
            </a:extLst>
          </p:cNvPr>
          <p:cNvGrpSpPr/>
          <p:nvPr/>
        </p:nvGrpSpPr>
        <p:grpSpPr>
          <a:xfrm>
            <a:off x="762686" y="5518481"/>
            <a:ext cx="10684563" cy="644387"/>
            <a:chOff x="1050955" y="5318936"/>
            <a:chExt cx="10198040" cy="604704"/>
          </a:xfrm>
        </p:grpSpPr>
        <p:sp>
          <p:nvSpPr>
            <p:cNvPr id="19" name="circle_87868">
              <a:extLst>
                <a:ext uri="{FF2B5EF4-FFF2-40B4-BE49-F238E27FC236}">
                  <a16:creationId xmlns:a16="http://schemas.microsoft.com/office/drawing/2014/main" id="{DA06ADC9-C7DB-8406-5396-1DEE0EAE25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269216B-0A80-8EAA-1BF8-EF13E456E96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第七章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脉冲波形的产生和整形电路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3732841-0C82-CC5E-F2BC-1DE930982E53}"/>
              </a:ext>
            </a:extLst>
          </p:cNvPr>
          <p:cNvGrpSpPr/>
          <p:nvPr/>
        </p:nvGrpSpPr>
        <p:grpSpPr>
          <a:xfrm>
            <a:off x="762686" y="6269537"/>
            <a:ext cx="10684563" cy="644387"/>
            <a:chOff x="1050955" y="5318936"/>
            <a:chExt cx="10198040" cy="604704"/>
          </a:xfrm>
        </p:grpSpPr>
        <p:sp>
          <p:nvSpPr>
            <p:cNvPr id="23" name="circle_87868">
              <a:extLst>
                <a:ext uri="{FF2B5EF4-FFF2-40B4-BE49-F238E27FC236}">
                  <a16:creationId xmlns:a16="http://schemas.microsoft.com/office/drawing/2014/main" id="{BB24530D-1781-24FE-99AC-B4C6833E72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D8FB186-E2EF-25B3-369A-CAE4E51092AE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第八章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模和模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数转换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61531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SR</a:t>
            </a:r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触发器（锁存器）“不定”状态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7FBF16F-F747-6911-7E3E-AA68D73087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122" y="1204947"/>
            <a:ext cx="8084382" cy="361072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D3786DA-C820-2B61-3FA4-E0B1188EBE56}"/>
              </a:ext>
            </a:extLst>
          </p:cNvPr>
          <p:cNvSpPr txBox="1"/>
          <p:nvPr/>
        </p:nvSpPr>
        <p:spPr>
          <a:xfrm>
            <a:off x="8416249" y="226280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锁存器：注意两种不同的结构的区别</a:t>
            </a:r>
            <a:endParaRPr lang="en-US" altLang="zh-CN" b="1" dirty="0">
              <a:solidFill>
                <a:srgbClr val="355F86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75F32A1-0E9E-C705-1824-5C9F0C2CD8A6}"/>
              </a:ext>
            </a:extLst>
          </p:cNvPr>
          <p:cNvSpPr txBox="1"/>
          <p:nvPr/>
        </p:nvSpPr>
        <p:spPr>
          <a:xfrm>
            <a:off x="8780391" y="265304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355F86"/>
                </a:solidFill>
              </a:rPr>
              <a:t>与非门结构输入低电平有效</a:t>
            </a:r>
            <a:endParaRPr lang="en-US" altLang="zh-CN" b="1" dirty="0">
              <a:solidFill>
                <a:srgbClr val="355F86"/>
              </a:solidFill>
            </a:endParaRPr>
          </a:p>
          <a:p>
            <a:r>
              <a:rPr lang="zh-CN" altLang="en-US" b="1" dirty="0">
                <a:solidFill>
                  <a:srgbClr val="355F86"/>
                </a:solidFill>
              </a:rPr>
              <a:t>或非门结构输入高电平有效</a:t>
            </a:r>
            <a:endParaRPr lang="en-US" altLang="zh-CN" b="1" dirty="0">
              <a:solidFill>
                <a:srgbClr val="355F86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BC791C6-A214-E596-5838-3A0A07FA18F2}"/>
              </a:ext>
            </a:extLst>
          </p:cNvPr>
          <p:cNvSpPr txBox="1"/>
          <p:nvPr/>
        </p:nvSpPr>
        <p:spPr>
          <a:xfrm>
            <a:off x="8449194" y="3332687"/>
            <a:ext cx="343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触发器：</a:t>
            </a:r>
            <a:r>
              <a:rPr lang="en-US" altLang="zh-CN" b="1" dirty="0">
                <a:solidFill>
                  <a:srgbClr val="C00000"/>
                </a:solidFill>
              </a:rPr>
              <a:t>SR=11</a:t>
            </a:r>
            <a:r>
              <a:rPr lang="zh-CN" altLang="en-US" b="1" dirty="0">
                <a:solidFill>
                  <a:srgbClr val="C00000"/>
                </a:solidFill>
              </a:rPr>
              <a:t>时为“</a:t>
            </a:r>
            <a:r>
              <a:rPr lang="en-US" altLang="zh-CN" b="1" dirty="0">
                <a:solidFill>
                  <a:srgbClr val="C00000"/>
                </a:solidFill>
              </a:rPr>
              <a:t>11</a:t>
            </a:r>
            <a:r>
              <a:rPr lang="zh-CN" altLang="en-US" b="1" dirty="0">
                <a:solidFill>
                  <a:srgbClr val="C00000"/>
                </a:solidFill>
              </a:rPr>
              <a:t>”状态</a:t>
            </a:r>
            <a:endParaRPr lang="en-US" altLang="zh-CN" b="1" dirty="0">
              <a:solidFill>
                <a:srgbClr val="355F86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A8588E3-1387-05BE-EFF1-5C559AE24177}"/>
              </a:ext>
            </a:extLst>
          </p:cNvPr>
          <p:cNvSpPr txBox="1"/>
          <p:nvPr/>
        </p:nvSpPr>
        <p:spPr>
          <a:xfrm>
            <a:off x="8688786" y="3735331"/>
            <a:ext cx="3441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355F86"/>
                </a:solidFill>
              </a:rPr>
              <a:t>在工程实际中，同步的置</a:t>
            </a:r>
            <a:r>
              <a:rPr lang="en-US" altLang="zh-CN" b="1" dirty="0">
                <a:solidFill>
                  <a:srgbClr val="355F86"/>
                </a:solidFill>
              </a:rPr>
              <a:t>1</a:t>
            </a:r>
            <a:r>
              <a:rPr lang="zh-CN" altLang="en-US" b="1" dirty="0">
                <a:solidFill>
                  <a:srgbClr val="355F86"/>
                </a:solidFill>
              </a:rPr>
              <a:t>和置</a:t>
            </a:r>
            <a:r>
              <a:rPr lang="en-US" altLang="zh-CN" b="1" dirty="0">
                <a:solidFill>
                  <a:srgbClr val="355F86"/>
                </a:solidFill>
              </a:rPr>
              <a:t>0</a:t>
            </a:r>
          </a:p>
          <a:p>
            <a:r>
              <a:rPr lang="zh-CN" altLang="en-US" b="1" dirty="0">
                <a:solidFill>
                  <a:srgbClr val="355F86"/>
                </a:solidFill>
              </a:rPr>
              <a:t>输入端都是设计为高电平有效</a:t>
            </a:r>
          </a:p>
          <a:p>
            <a:r>
              <a:rPr lang="zh-CN" altLang="en-US" b="1" dirty="0">
                <a:solidFill>
                  <a:srgbClr val="355F86"/>
                </a:solidFill>
              </a:rPr>
              <a:t>考试就按照教材</a:t>
            </a:r>
            <a:r>
              <a:rPr lang="en-US" altLang="zh-CN" b="1" dirty="0">
                <a:solidFill>
                  <a:srgbClr val="355F86"/>
                </a:solidFill>
              </a:rPr>
              <a:t>SR</a:t>
            </a:r>
            <a:r>
              <a:rPr lang="zh-CN" altLang="en-US" b="1" dirty="0">
                <a:solidFill>
                  <a:srgbClr val="355F86"/>
                </a:solidFill>
              </a:rPr>
              <a:t>触发器电路</a:t>
            </a:r>
            <a:endParaRPr lang="en-US" altLang="zh-CN" b="1" dirty="0">
              <a:solidFill>
                <a:srgbClr val="355F86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103ECBD-6E67-4B06-21D2-A03949942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778" y="4657710"/>
            <a:ext cx="3900516" cy="21240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3E1532-0837-AE34-19AD-C279970E0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6" y="4863455"/>
            <a:ext cx="4405419" cy="1916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84177DB-916C-8C1A-1CDB-F11AD6856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4942" y="4865319"/>
            <a:ext cx="3347018" cy="19164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402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触发器电路分析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58CBB1B-BD16-5E96-C869-1961CBA8304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462935"/>
            <a:ext cx="8148642" cy="415663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3E4A930-BCBE-53DF-0951-5B91097185EB}"/>
              </a:ext>
            </a:extLst>
          </p:cNvPr>
          <p:cNvSpPr txBox="1"/>
          <p:nvPr/>
        </p:nvSpPr>
        <p:spPr>
          <a:xfrm>
            <a:off x="5659377" y="3464237"/>
            <a:ext cx="3334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注意：脉冲触发的</a:t>
            </a:r>
            <a:r>
              <a:rPr lang="en-US" altLang="zh-CN" sz="2000" b="1" dirty="0">
                <a:solidFill>
                  <a:srgbClr val="C00000"/>
                </a:solidFill>
              </a:rPr>
              <a:t>JK</a:t>
            </a:r>
            <a:r>
              <a:rPr lang="zh-CN" altLang="en-US" sz="2000" b="1" dirty="0">
                <a:solidFill>
                  <a:srgbClr val="C00000"/>
                </a:solidFill>
              </a:rPr>
              <a:t>触发器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A1F160-07C9-F2DA-F905-0505E1F9AA26}"/>
              </a:ext>
            </a:extLst>
          </p:cNvPr>
          <p:cNvSpPr txBox="1"/>
          <p:nvPr/>
        </p:nvSpPr>
        <p:spPr>
          <a:xfrm>
            <a:off x="5054243" y="4171986"/>
            <a:ext cx="4544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</a:rPr>
              <a:t>触发器两大特性：逻辑功能，触发方式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r>
              <a:rPr lang="zh-CN" altLang="en-US" sz="2000" b="1" dirty="0">
                <a:solidFill>
                  <a:srgbClr val="355F86"/>
                </a:solidFill>
              </a:rPr>
              <a:t>二者彼此独立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0163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触发器电路分析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317AAF0-652E-C3E1-B448-A3B2C4F58455}"/>
              </a:ext>
            </a:extLst>
          </p:cNvPr>
          <p:cNvSpPr txBox="1"/>
          <p:nvPr/>
        </p:nvSpPr>
        <p:spPr>
          <a:xfrm>
            <a:off x="223360" y="1124503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2019-2020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0AF18FE-DCD4-32E3-62A7-332601A350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689486"/>
            <a:ext cx="6026818" cy="5126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4793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触发器电路分析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0224472-DABA-3A98-6A7E-643177273370}"/>
              </a:ext>
            </a:extLst>
          </p:cNvPr>
          <p:cNvSpPr txBox="1"/>
          <p:nvPr/>
        </p:nvSpPr>
        <p:spPr>
          <a:xfrm>
            <a:off x="322809" y="1256717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355F86"/>
                </a:solidFill>
              </a:rPr>
              <a:t>能够识别三种触发方式对应电路结构的特点</a:t>
            </a:r>
            <a:endParaRPr lang="en-US" altLang="zh-CN" b="1" dirty="0">
              <a:solidFill>
                <a:srgbClr val="355F86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664D1A-949A-76E6-8F64-483378AE3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24" y="1695616"/>
            <a:ext cx="3448075" cy="19002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62EFF72-37B7-CE85-7DE6-788026EC3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3104" y="1695616"/>
            <a:ext cx="3448076" cy="19002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08F1EEE-9D33-22BA-CB5F-907995106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285" y="1695616"/>
            <a:ext cx="3448075" cy="19013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6D9AA42-C2D3-85C5-B949-7CD1D28DBD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924" y="3990531"/>
            <a:ext cx="5334039" cy="26289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58A94A0-3148-3BFB-B232-72DEF67D9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9321" y="3990530"/>
            <a:ext cx="5334039" cy="26289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7512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触发器电路分析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317AAF0-652E-C3E1-B448-A3B2C4F58455}"/>
              </a:ext>
            </a:extLst>
          </p:cNvPr>
          <p:cNvSpPr txBox="1"/>
          <p:nvPr/>
        </p:nvSpPr>
        <p:spPr>
          <a:xfrm>
            <a:off x="322809" y="1186079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2018-2019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AE9EAC8-9414-373A-9A52-BE03C07A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6004" y="1740082"/>
            <a:ext cx="5615996" cy="459126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5895CB2-AB28-09F6-D24A-972101345CE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740082"/>
            <a:ext cx="6268738" cy="315559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C540E38-EE17-0DCA-3025-11815B68CDBF}"/>
              </a:ext>
            </a:extLst>
          </p:cNvPr>
          <p:cNvSpPr txBox="1"/>
          <p:nvPr/>
        </p:nvSpPr>
        <p:spPr>
          <a:xfrm>
            <a:off x="2380992" y="541345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不能只会认识框图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952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ROM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4586B8F-2751-5906-369E-D909249F6D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151" y="1186081"/>
            <a:ext cx="7315216" cy="316399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5EFDEFE-4F4C-31DA-6520-A55F8480BF1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2225" y="4350074"/>
            <a:ext cx="5652794" cy="249953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391A58A-D924-CBF8-CC6C-FE8E4D508D1B}"/>
              </a:ext>
            </a:extLst>
          </p:cNvPr>
          <p:cNvSpPr txBox="1"/>
          <p:nvPr/>
        </p:nvSpPr>
        <p:spPr>
          <a:xfrm>
            <a:off x="440924" y="4350074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2017-2018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64208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ROM</a:t>
            </a:r>
            <a:endParaRPr lang="zh-CN" altLang="en-US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391A58A-D924-CBF8-CC6C-FE8E4D508D1B}"/>
              </a:ext>
            </a:extLst>
          </p:cNvPr>
          <p:cNvSpPr txBox="1"/>
          <p:nvPr/>
        </p:nvSpPr>
        <p:spPr>
          <a:xfrm>
            <a:off x="322809" y="1186079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2016-2017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055DA0E-4144-E3DF-EFF6-42C782C421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923" y="1709298"/>
            <a:ext cx="4549135" cy="51117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D995B31-8F6B-AEB1-820D-841F4D723B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0058" y="1709296"/>
            <a:ext cx="5021933" cy="416485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D57645D-D06C-4833-42DB-A0F9C5ADB865}"/>
              </a:ext>
            </a:extLst>
          </p:cNvPr>
          <p:cNvSpPr txBox="1"/>
          <p:nvPr/>
        </p:nvSpPr>
        <p:spPr>
          <a:xfrm>
            <a:off x="4925907" y="5860663"/>
            <a:ext cx="7417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355F86"/>
                </a:solidFill>
              </a:rPr>
              <a:t>存储器按照存、取功能分类：随机存储器</a:t>
            </a:r>
            <a:r>
              <a:rPr lang="en-US" altLang="zh-CN" b="1" dirty="0">
                <a:solidFill>
                  <a:srgbClr val="355F86"/>
                </a:solidFill>
              </a:rPr>
              <a:t>RAM</a:t>
            </a:r>
            <a:r>
              <a:rPr lang="zh-CN" altLang="en-US" b="1" dirty="0">
                <a:solidFill>
                  <a:srgbClr val="355F86"/>
                </a:solidFill>
              </a:rPr>
              <a:t>和只读存储器</a:t>
            </a:r>
            <a:r>
              <a:rPr lang="en-US" altLang="zh-CN" b="1" dirty="0">
                <a:solidFill>
                  <a:srgbClr val="355F86"/>
                </a:solidFill>
              </a:rPr>
              <a:t>ROM</a:t>
            </a:r>
          </a:p>
          <a:p>
            <a:r>
              <a:rPr lang="en-US" altLang="zh-CN" b="1" dirty="0">
                <a:solidFill>
                  <a:srgbClr val="355F86"/>
                </a:solidFill>
              </a:rPr>
              <a:t>ROM</a:t>
            </a:r>
            <a:r>
              <a:rPr lang="zh-CN" altLang="en-US" b="1" dirty="0">
                <a:solidFill>
                  <a:srgbClr val="355F86"/>
                </a:solidFill>
              </a:rPr>
              <a:t>特点：存储的数据是固定的，正常工作时只能读出不能写入或修改</a:t>
            </a:r>
            <a:endParaRPr lang="en-US" altLang="zh-CN" b="1" dirty="0">
              <a:solidFill>
                <a:srgbClr val="355F86"/>
              </a:solidFill>
            </a:endParaRPr>
          </a:p>
          <a:p>
            <a:r>
              <a:rPr lang="en-US" altLang="zh-CN" b="1" dirty="0">
                <a:solidFill>
                  <a:srgbClr val="355F86"/>
                </a:solidFill>
              </a:rPr>
              <a:t>	     </a:t>
            </a:r>
            <a:r>
              <a:rPr lang="zh-CN" altLang="en-US" b="1" dirty="0">
                <a:solidFill>
                  <a:srgbClr val="355F86"/>
                </a:solidFill>
              </a:rPr>
              <a:t>断电后存储的数据不会消失（和随机存储器</a:t>
            </a:r>
            <a:r>
              <a:rPr lang="en-US" altLang="zh-CN" b="1" dirty="0">
                <a:solidFill>
                  <a:srgbClr val="355F86"/>
                </a:solidFill>
              </a:rPr>
              <a:t>RAM</a:t>
            </a:r>
            <a:r>
              <a:rPr lang="zh-CN" altLang="en-US" b="1" dirty="0">
                <a:solidFill>
                  <a:srgbClr val="355F86"/>
                </a:solidFill>
              </a:rPr>
              <a:t>对比）</a:t>
            </a:r>
            <a:endParaRPr lang="en-US" altLang="zh-CN" b="1" dirty="0">
              <a:solidFill>
                <a:srgbClr val="355F86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AE7F913-3079-5FD2-4794-851B91F5E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9193" y="2355824"/>
            <a:ext cx="2239267" cy="16622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B701B16-A322-48CF-901B-E5AF0C6C9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9193" y="4167407"/>
            <a:ext cx="2239267" cy="15439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41765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动态特性的参数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7796119-B615-C5A1-7211-CCEE29D4AC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924" y="1364011"/>
            <a:ext cx="7447864" cy="322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F9DEFEE-BA01-7D2B-A07E-BE26EB25F08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378" y="1686752"/>
            <a:ext cx="7433410" cy="342678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F68B70B-15A8-FD69-BBAA-A4AD3FB81BF6}"/>
              </a:ext>
            </a:extLst>
          </p:cNvPr>
          <p:cNvSpPr txBox="1"/>
          <p:nvPr/>
        </p:nvSpPr>
        <p:spPr>
          <a:xfrm>
            <a:off x="440924" y="5251614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2022-2023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0EFD0F9-3E67-0460-F059-5350C453C316}"/>
              </a:ext>
            </a:extLst>
          </p:cNvPr>
          <p:cNvSpPr txBox="1"/>
          <p:nvPr/>
        </p:nvSpPr>
        <p:spPr>
          <a:xfrm>
            <a:off x="7903242" y="4549676"/>
            <a:ext cx="43524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355F86"/>
                </a:solidFill>
              </a:rPr>
              <a:t>建立时间：输入信号先于</a:t>
            </a:r>
            <a:r>
              <a:rPr lang="en-US" altLang="zh-CN" b="1" dirty="0">
                <a:solidFill>
                  <a:srgbClr val="355F86"/>
                </a:solidFill>
              </a:rPr>
              <a:t>CLK</a:t>
            </a:r>
            <a:r>
              <a:rPr lang="zh-CN" altLang="en-US" b="1" dirty="0">
                <a:solidFill>
                  <a:srgbClr val="355F86"/>
                </a:solidFill>
              </a:rPr>
              <a:t>到达的时间</a:t>
            </a:r>
            <a:endParaRPr lang="en-US" altLang="zh-CN" b="1" dirty="0">
              <a:solidFill>
                <a:srgbClr val="355F86"/>
              </a:solidFill>
            </a:endParaRPr>
          </a:p>
          <a:p>
            <a:r>
              <a:rPr lang="zh-CN" altLang="en-US" b="1" dirty="0">
                <a:solidFill>
                  <a:srgbClr val="355F86"/>
                </a:solidFill>
              </a:rPr>
              <a:t>保持时间：</a:t>
            </a:r>
            <a:r>
              <a:rPr lang="en-US" altLang="zh-CN" b="1" dirty="0">
                <a:solidFill>
                  <a:srgbClr val="355F86"/>
                </a:solidFill>
              </a:rPr>
              <a:t>CLK</a:t>
            </a:r>
            <a:r>
              <a:rPr lang="zh-CN" altLang="en-US" b="1" dirty="0">
                <a:solidFill>
                  <a:srgbClr val="355F86"/>
                </a:solidFill>
              </a:rPr>
              <a:t>到达后输入信号仍需要</a:t>
            </a:r>
            <a:endParaRPr lang="en-US" altLang="zh-CN" b="1" dirty="0">
              <a:solidFill>
                <a:srgbClr val="355F86"/>
              </a:solidFill>
            </a:endParaRPr>
          </a:p>
          <a:p>
            <a:r>
              <a:rPr lang="en-US" altLang="zh-CN" b="1" dirty="0">
                <a:solidFill>
                  <a:srgbClr val="355F86"/>
                </a:solidFill>
              </a:rPr>
              <a:t>	   </a:t>
            </a:r>
            <a:r>
              <a:rPr lang="zh-CN" altLang="en-US" b="1" dirty="0">
                <a:solidFill>
                  <a:srgbClr val="355F86"/>
                </a:solidFill>
              </a:rPr>
              <a:t>保持的时间</a:t>
            </a:r>
            <a:endParaRPr lang="en-US" altLang="zh-CN" b="1" dirty="0">
              <a:solidFill>
                <a:srgbClr val="355F86"/>
              </a:solidFill>
            </a:endParaRPr>
          </a:p>
          <a:p>
            <a:r>
              <a:rPr lang="zh-CN" altLang="en-US" b="1" dirty="0">
                <a:solidFill>
                  <a:srgbClr val="355F86"/>
                </a:solidFill>
              </a:rPr>
              <a:t>传输延迟时间：</a:t>
            </a:r>
            <a:r>
              <a:rPr lang="en-US" altLang="zh-CN" b="1" dirty="0">
                <a:solidFill>
                  <a:srgbClr val="355F86"/>
                </a:solidFill>
              </a:rPr>
              <a:t>CLK</a:t>
            </a:r>
            <a:r>
              <a:rPr lang="zh-CN" altLang="en-US" b="1" dirty="0">
                <a:solidFill>
                  <a:srgbClr val="355F86"/>
                </a:solidFill>
              </a:rPr>
              <a:t>动作沿到达开始到</a:t>
            </a:r>
            <a:endParaRPr lang="en-US" altLang="zh-CN" b="1" dirty="0">
              <a:solidFill>
                <a:srgbClr val="355F86"/>
              </a:solidFill>
            </a:endParaRPr>
          </a:p>
          <a:p>
            <a:r>
              <a:rPr lang="en-US" altLang="zh-CN" b="1" dirty="0">
                <a:solidFill>
                  <a:srgbClr val="355F86"/>
                </a:solidFill>
              </a:rPr>
              <a:t>	          </a:t>
            </a:r>
            <a:r>
              <a:rPr lang="zh-CN" altLang="en-US" b="1" dirty="0">
                <a:solidFill>
                  <a:srgbClr val="355F86"/>
                </a:solidFill>
              </a:rPr>
              <a:t>触发器新状态稳定建立</a:t>
            </a:r>
            <a:endParaRPr lang="en-US" altLang="zh-CN" b="1" dirty="0">
              <a:solidFill>
                <a:srgbClr val="355F86"/>
              </a:solidFill>
            </a:endParaRPr>
          </a:p>
          <a:p>
            <a:r>
              <a:rPr lang="en-US" altLang="zh-CN" b="1" dirty="0">
                <a:solidFill>
                  <a:srgbClr val="355F86"/>
                </a:solidFill>
              </a:rPr>
              <a:t>	          </a:t>
            </a:r>
            <a:r>
              <a:rPr lang="zh-CN" altLang="en-US" b="1" dirty="0">
                <a:solidFill>
                  <a:srgbClr val="355F86"/>
                </a:solidFill>
              </a:rPr>
              <a:t>需要的时间</a:t>
            </a:r>
            <a:endParaRPr lang="en-US" altLang="zh-CN" b="1" dirty="0">
              <a:solidFill>
                <a:srgbClr val="355F86"/>
              </a:solidFill>
            </a:endParaRPr>
          </a:p>
          <a:p>
            <a:r>
              <a:rPr lang="zh-CN" altLang="en-US" b="1" dirty="0">
                <a:solidFill>
                  <a:srgbClr val="355F86"/>
                </a:solidFill>
              </a:rPr>
              <a:t>最高时钟频率：触发器连续、重复翻转</a:t>
            </a:r>
            <a:endParaRPr lang="en-US" altLang="zh-CN" b="1" dirty="0">
              <a:solidFill>
                <a:srgbClr val="355F86"/>
              </a:solidFill>
            </a:endParaRPr>
          </a:p>
          <a:p>
            <a:r>
              <a:rPr lang="en-US" altLang="zh-CN" b="1" dirty="0">
                <a:solidFill>
                  <a:srgbClr val="355F86"/>
                </a:solidFill>
              </a:rPr>
              <a:t>	           </a:t>
            </a:r>
            <a:r>
              <a:rPr lang="zh-CN" altLang="en-US" b="1" dirty="0">
                <a:solidFill>
                  <a:srgbClr val="355F86"/>
                </a:solidFill>
              </a:rPr>
              <a:t>情况下</a:t>
            </a:r>
            <a:r>
              <a:rPr lang="en-US" altLang="zh-CN" b="1" dirty="0">
                <a:solidFill>
                  <a:srgbClr val="355F86"/>
                </a:solidFill>
              </a:rPr>
              <a:t>CLK</a:t>
            </a:r>
            <a:r>
              <a:rPr lang="zh-CN" altLang="en-US" b="1" dirty="0">
                <a:solidFill>
                  <a:srgbClr val="355F86"/>
                </a:solidFill>
              </a:rPr>
              <a:t>最高频率</a:t>
            </a:r>
            <a:endParaRPr lang="en-US" altLang="zh-CN" b="1" dirty="0">
              <a:solidFill>
                <a:srgbClr val="355F86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6D4DE61-F8A6-B202-8D8C-E0DF82E0355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378" y="5860663"/>
            <a:ext cx="7010451" cy="3619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47009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存储器容量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94C7987-FE07-4741-612F-4B96FF0964F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330545"/>
            <a:ext cx="8140372" cy="20984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DB9B528-DEBA-68F9-2F5F-6E33835C4E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924" y="4503681"/>
            <a:ext cx="8143483" cy="68974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420E3A7-EA25-8007-0D82-A3FD9F894687}"/>
              </a:ext>
            </a:extLst>
          </p:cNvPr>
          <p:cNvSpPr txBox="1"/>
          <p:nvPr/>
        </p:nvSpPr>
        <p:spPr>
          <a:xfrm>
            <a:off x="440924" y="3980461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2015-2016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117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十进制数和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BCD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码的转换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EBD3AAF-C401-1833-2DA6-12B8A3D987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330546"/>
            <a:ext cx="8401482" cy="12573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CA82E4-8322-3D5E-F27B-A2F7491124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4039257"/>
            <a:ext cx="7429379" cy="46166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7AA9FFC-76AD-3DEF-7AD1-EADEA39A0047}"/>
              </a:ext>
            </a:extLst>
          </p:cNvPr>
          <p:cNvSpPr txBox="1"/>
          <p:nvPr/>
        </p:nvSpPr>
        <p:spPr>
          <a:xfrm>
            <a:off x="322809" y="3516037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2015-2016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538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一些补充问题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B3EAED0-664B-348F-4ED7-452D5C1A4299}"/>
              </a:ext>
            </a:extLst>
          </p:cNvPr>
          <p:cNvSpPr txBox="1"/>
          <p:nvPr/>
        </p:nvSpPr>
        <p:spPr>
          <a:xfrm>
            <a:off x="322809" y="1357706"/>
            <a:ext cx="11501867" cy="3269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哪种触发方式的触发器可以用来构成寄存器？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衡量存储器性能的</a:t>
            </a:r>
            <a:r>
              <a:rPr lang="zh-CN" altLang="en-US" sz="2000" b="1" dirty="0">
                <a:solidFill>
                  <a:srgbClr val="C00000"/>
                </a:solidFill>
              </a:rPr>
              <a:t>两个最重要的指标</a:t>
            </a:r>
            <a:r>
              <a:rPr lang="zh-CN" altLang="en-US" sz="2000" b="1" dirty="0">
                <a:solidFill>
                  <a:srgbClr val="355F86"/>
                </a:solidFill>
              </a:rPr>
              <a:t>是什么？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根据所采用的存储单元的工作原理不同，随机存储器可以分成哪几类？他们的优缺点分别是什么？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355F86"/>
                </a:solidFill>
              </a:rPr>
              <a:t>SRAM</a:t>
            </a:r>
            <a:r>
              <a:rPr lang="zh-CN" altLang="en-US" sz="2000" b="1" dirty="0">
                <a:solidFill>
                  <a:srgbClr val="355F86"/>
                </a:solidFill>
              </a:rPr>
              <a:t>电路的构成包括哪几部分？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355F86"/>
                </a:solidFill>
              </a:rPr>
              <a:t>ROM</a:t>
            </a:r>
            <a:r>
              <a:rPr lang="zh-CN" altLang="en-US" sz="2000" b="1" dirty="0">
                <a:solidFill>
                  <a:srgbClr val="355F86"/>
                </a:solidFill>
              </a:rPr>
              <a:t>电路的构成包括哪几部分？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存储器中“字”的概念是什么？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355F86"/>
                </a:solidFill>
              </a:rPr>
              <a:t>ROM</a:t>
            </a:r>
            <a:r>
              <a:rPr lang="zh-CN" altLang="en-US" sz="2000" b="1" dirty="0">
                <a:solidFill>
                  <a:srgbClr val="355F86"/>
                </a:solidFill>
              </a:rPr>
              <a:t>按照制作工艺可以分为哪几类？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033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2686" y="119446"/>
            <a:ext cx="28073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提纲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62686" y="864925"/>
            <a:ext cx="9000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768241" y="958409"/>
            <a:ext cx="10681784" cy="644387"/>
            <a:chOff x="1053607" y="3204925"/>
            <a:chExt cx="10195388" cy="604704"/>
          </a:xfrm>
        </p:grpSpPr>
        <p:sp>
          <p:nvSpPr>
            <p:cNvPr id="20" name="circle_87868"/>
            <p:cNvSpPr>
              <a:spLocks noChangeAspect="1"/>
            </p:cNvSpPr>
            <p:nvPr/>
          </p:nvSpPr>
          <p:spPr bwMode="auto">
            <a:xfrm>
              <a:off x="1053607" y="3204925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rgbClr val="355F86"/>
            </a:solidFill>
            <a:ln>
              <a:solidFill>
                <a:srgbClr val="355F86"/>
              </a:solidFill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070804" y="3249412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第一章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数制和码制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65462" y="1725659"/>
            <a:ext cx="10681787" cy="644388"/>
            <a:chOff x="1053605" y="4440525"/>
            <a:chExt cx="10195390" cy="604705"/>
          </a:xfrm>
        </p:grpSpPr>
        <p:sp>
          <p:nvSpPr>
            <p:cNvPr id="18" name="circle_87868"/>
            <p:cNvSpPr>
              <a:spLocks noChangeAspect="1"/>
            </p:cNvSpPr>
            <p:nvPr/>
          </p:nvSpPr>
          <p:spPr bwMode="auto">
            <a:xfrm>
              <a:off x="1053605" y="4440525"/>
              <a:ext cx="609685" cy="604705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73454" y="4483179"/>
              <a:ext cx="917554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第二章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逻辑代数基础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65462" y="2488551"/>
            <a:ext cx="10684563" cy="644387"/>
            <a:chOff x="1050955" y="5318936"/>
            <a:chExt cx="10198040" cy="604704"/>
          </a:xfrm>
        </p:grpSpPr>
        <p:sp>
          <p:nvSpPr>
            <p:cNvPr id="38" name="circle_87868"/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第三章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门电路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E0C7F05-BB75-FEF3-DC92-8118A5A8CA17}"/>
              </a:ext>
            </a:extLst>
          </p:cNvPr>
          <p:cNvGrpSpPr/>
          <p:nvPr/>
        </p:nvGrpSpPr>
        <p:grpSpPr>
          <a:xfrm>
            <a:off x="762686" y="3251442"/>
            <a:ext cx="10684563" cy="644387"/>
            <a:chOff x="1050955" y="5318936"/>
            <a:chExt cx="10198040" cy="604704"/>
          </a:xfrm>
        </p:grpSpPr>
        <p:sp>
          <p:nvSpPr>
            <p:cNvPr id="7" name="circle_87868">
              <a:extLst>
                <a:ext uri="{FF2B5EF4-FFF2-40B4-BE49-F238E27FC236}">
                  <a16:creationId xmlns:a16="http://schemas.microsoft.com/office/drawing/2014/main" id="{3CC7EDA7-04B0-3F56-2C1D-6410F0A930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B91510C-DAA9-A12D-2554-A592C9FC22B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第四章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组合逻辑电路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4691AAB-A70C-0E1C-F88C-36D93CC8D6BA}"/>
              </a:ext>
            </a:extLst>
          </p:cNvPr>
          <p:cNvGrpSpPr/>
          <p:nvPr/>
        </p:nvGrpSpPr>
        <p:grpSpPr>
          <a:xfrm>
            <a:off x="762686" y="4014333"/>
            <a:ext cx="10684563" cy="644387"/>
            <a:chOff x="1050955" y="5318936"/>
            <a:chExt cx="10198040" cy="604704"/>
          </a:xfrm>
        </p:grpSpPr>
        <p:sp>
          <p:nvSpPr>
            <p:cNvPr id="11" name="circle_87868">
              <a:extLst>
                <a:ext uri="{FF2B5EF4-FFF2-40B4-BE49-F238E27FC236}">
                  <a16:creationId xmlns:a16="http://schemas.microsoft.com/office/drawing/2014/main" id="{23FE5AFA-11F2-B2DA-9544-CEDE7CCD66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B6472DB-53E1-FFAF-EEF2-09F1EEBFFDD3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第五章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半导体存储电路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A9B5663-1BE3-7F0A-4C0B-BFF4602F7A35}"/>
              </a:ext>
            </a:extLst>
          </p:cNvPr>
          <p:cNvGrpSpPr/>
          <p:nvPr/>
        </p:nvGrpSpPr>
        <p:grpSpPr>
          <a:xfrm>
            <a:off x="762686" y="4767425"/>
            <a:ext cx="10684563" cy="644387"/>
            <a:chOff x="1050955" y="5318936"/>
            <a:chExt cx="10198040" cy="604704"/>
          </a:xfrm>
        </p:grpSpPr>
        <p:sp>
          <p:nvSpPr>
            <p:cNvPr id="16" name="circle_87868">
              <a:extLst>
                <a:ext uri="{FF2B5EF4-FFF2-40B4-BE49-F238E27FC236}">
                  <a16:creationId xmlns:a16="http://schemas.microsoft.com/office/drawing/2014/main" id="{8361D21B-EB77-4683-2242-3F08ECAA61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F808011-54BA-B0D6-F338-CEE4FC165900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第六章</a:t>
              </a: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时序逻辑电路</a:t>
              </a:r>
              <a:endPara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AD0DFAD-1D56-D4A5-E2C0-D4C0D352E1A0}"/>
              </a:ext>
            </a:extLst>
          </p:cNvPr>
          <p:cNvGrpSpPr/>
          <p:nvPr/>
        </p:nvGrpSpPr>
        <p:grpSpPr>
          <a:xfrm>
            <a:off x="762686" y="5518481"/>
            <a:ext cx="10684563" cy="644387"/>
            <a:chOff x="1050955" y="5318936"/>
            <a:chExt cx="10198040" cy="604704"/>
          </a:xfrm>
        </p:grpSpPr>
        <p:sp>
          <p:nvSpPr>
            <p:cNvPr id="19" name="circle_87868">
              <a:extLst>
                <a:ext uri="{FF2B5EF4-FFF2-40B4-BE49-F238E27FC236}">
                  <a16:creationId xmlns:a16="http://schemas.microsoft.com/office/drawing/2014/main" id="{DA06ADC9-C7DB-8406-5396-1DEE0EAE25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269216B-0A80-8EAA-1BF8-EF13E456E96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第七章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脉冲波形的产生和整形电路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3732841-0C82-CC5E-F2BC-1DE930982E53}"/>
              </a:ext>
            </a:extLst>
          </p:cNvPr>
          <p:cNvGrpSpPr/>
          <p:nvPr/>
        </p:nvGrpSpPr>
        <p:grpSpPr>
          <a:xfrm>
            <a:off x="762686" y="6269537"/>
            <a:ext cx="10684563" cy="644387"/>
            <a:chOff x="1050955" y="5318936"/>
            <a:chExt cx="10198040" cy="604704"/>
          </a:xfrm>
        </p:grpSpPr>
        <p:sp>
          <p:nvSpPr>
            <p:cNvPr id="23" name="circle_87868">
              <a:extLst>
                <a:ext uri="{FF2B5EF4-FFF2-40B4-BE49-F238E27FC236}">
                  <a16:creationId xmlns:a16="http://schemas.microsoft.com/office/drawing/2014/main" id="{BB24530D-1781-24FE-99AC-B4C6833E72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D8FB186-E2EF-25B3-369A-CAE4E51092AE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第八章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模和模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数转换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71368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时序逻辑电路分析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3503078-2120-9A67-A66D-72D08A953B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186079"/>
            <a:ext cx="6663520" cy="265794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E35D577-1E8E-B470-A8B1-2BE1277A23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8641" y="3429000"/>
            <a:ext cx="6753359" cy="340716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DB9DC3D-6634-8B88-8B18-FD1B2F44438E}"/>
              </a:ext>
            </a:extLst>
          </p:cNvPr>
          <p:cNvSpPr txBox="1"/>
          <p:nvPr/>
        </p:nvSpPr>
        <p:spPr>
          <a:xfrm>
            <a:off x="7803472" y="2978649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2019-2020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BFAC0D4-3BA0-13BF-3949-9E745E54EBFF}"/>
              </a:ext>
            </a:extLst>
          </p:cNvPr>
          <p:cNvSpPr txBox="1"/>
          <p:nvPr/>
        </p:nvSpPr>
        <p:spPr>
          <a:xfrm>
            <a:off x="5692386" y="1077759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注意题目要求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9851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状态转换图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D8BD2E-B9A0-CCE9-6763-45C8B2B93A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8" y="1222724"/>
            <a:ext cx="4923895" cy="4112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1B19349-5ED3-B6D2-88AB-535F151923D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8" y="1648208"/>
            <a:ext cx="7794957" cy="52097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F2718D2-FE14-EDEC-EFA2-D3D4685304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4950" y="3280498"/>
            <a:ext cx="4351015" cy="357750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CBE279-78A2-5509-816C-46DB6E204D71}"/>
              </a:ext>
            </a:extLst>
          </p:cNvPr>
          <p:cNvSpPr txBox="1"/>
          <p:nvPr/>
        </p:nvSpPr>
        <p:spPr>
          <a:xfrm>
            <a:off x="6295604" y="1648208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</a:rPr>
              <a:t>然而在画时序图的时候只需要画</a:t>
            </a:r>
            <a:r>
              <a:rPr lang="zh-CN" altLang="en-US" sz="2000" b="1" dirty="0">
                <a:solidFill>
                  <a:srgbClr val="C00000"/>
                </a:solidFill>
              </a:rPr>
              <a:t>有效循环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4FC1566-A709-8014-7FF2-43E1BCBF4964}"/>
              </a:ext>
            </a:extLst>
          </p:cNvPr>
          <p:cNvSpPr txBox="1"/>
          <p:nvPr/>
        </p:nvSpPr>
        <p:spPr>
          <a:xfrm>
            <a:off x="6295604" y="2483744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</a:rPr>
              <a:t>注意</a:t>
            </a:r>
            <a:r>
              <a:rPr lang="zh-CN" altLang="en-US" sz="2000" b="1" dirty="0">
                <a:solidFill>
                  <a:srgbClr val="C00000"/>
                </a:solidFill>
              </a:rPr>
              <a:t>输入输出</a:t>
            </a:r>
            <a:r>
              <a:rPr lang="zh-CN" altLang="en-US" sz="2000" b="1" dirty="0">
                <a:solidFill>
                  <a:srgbClr val="355F86"/>
                </a:solidFill>
              </a:rPr>
              <a:t>的标注方法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41749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时序逻辑电路设计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905FE7C-1395-B5F5-CF62-455853C7C4C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10" y="1330546"/>
            <a:ext cx="6255544" cy="220988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97F8554-43FC-3681-489C-A2E4E0CF0DF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88" y="3540433"/>
            <a:ext cx="6255544" cy="19387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AEA528F-D597-C5DE-B91A-1F634A2682E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2961" y="1769429"/>
            <a:ext cx="5429039" cy="249583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94E6651-38FC-A609-4620-B0DD44FBDF11}"/>
              </a:ext>
            </a:extLst>
          </p:cNvPr>
          <p:cNvSpPr txBox="1"/>
          <p:nvPr/>
        </p:nvSpPr>
        <p:spPr>
          <a:xfrm>
            <a:off x="1515259" y="5750320"/>
            <a:ext cx="9161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</a:rPr>
              <a:t>和组合逻辑电路设计相似，在得到状态方程后</a:t>
            </a:r>
            <a:r>
              <a:rPr lang="zh-CN" altLang="en-US" sz="2000" b="1" dirty="0">
                <a:solidFill>
                  <a:srgbClr val="C00000"/>
                </a:solidFill>
              </a:rPr>
              <a:t>不要急着化简</a:t>
            </a:r>
            <a:r>
              <a:rPr lang="zh-CN" altLang="en-US" sz="2000" b="1" dirty="0">
                <a:solidFill>
                  <a:srgbClr val="355F86"/>
                </a:solidFill>
              </a:rPr>
              <a:t>，要先看器件选型！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213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时序逻辑电路设计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D6B4C3E-3493-3E42-D201-6C0043534E53}"/>
              </a:ext>
            </a:extLst>
          </p:cNvPr>
          <p:cNvSpPr txBox="1"/>
          <p:nvPr/>
        </p:nvSpPr>
        <p:spPr>
          <a:xfrm>
            <a:off x="322809" y="1237301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2019-2020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726368-DC93-CEF8-8A99-3FA3694E3D8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760520"/>
            <a:ext cx="7998054" cy="301225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2BA0211-4FBB-5658-41DB-8B019012E5F3}"/>
              </a:ext>
            </a:extLst>
          </p:cNvPr>
          <p:cNvSpPr txBox="1"/>
          <p:nvPr/>
        </p:nvSpPr>
        <p:spPr>
          <a:xfrm>
            <a:off x="4428717" y="5491331"/>
            <a:ext cx="3334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</a:rPr>
              <a:t>JK</a:t>
            </a:r>
            <a:r>
              <a:rPr lang="zh-CN" altLang="en-US" sz="2000" b="1" dirty="0">
                <a:solidFill>
                  <a:srgbClr val="C00000"/>
                </a:solidFill>
              </a:rPr>
              <a:t>触发器最简驱动方程求解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6331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时序逻辑电路设计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695B254-4128-2D64-72C4-8D3162A2D2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842526"/>
            <a:ext cx="8534786" cy="282257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D6B4C3E-3493-3E42-D201-6C0043534E53}"/>
              </a:ext>
            </a:extLst>
          </p:cNvPr>
          <p:cNvSpPr txBox="1"/>
          <p:nvPr/>
        </p:nvSpPr>
        <p:spPr>
          <a:xfrm>
            <a:off x="322809" y="1237301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2020-2021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6583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时序逻辑电路设计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63B17A-6753-1FBA-D573-A1ED66DCED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330545"/>
            <a:ext cx="7994836" cy="352553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900E88C-2B63-410A-8F52-6AE0A2079578}"/>
              </a:ext>
            </a:extLst>
          </p:cNvPr>
          <p:cNvSpPr txBox="1"/>
          <p:nvPr/>
        </p:nvSpPr>
        <p:spPr>
          <a:xfrm>
            <a:off x="2304290" y="5474044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</a:rPr>
              <a:t>开课之初发下去的纸质版模拟试卷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75284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时序逻辑电路设计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0A11383-7311-EB35-9101-B27A9BE8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77" y="1344036"/>
            <a:ext cx="10015397" cy="4516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1085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时序逻辑电路设计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32CC86-EAA7-AA8A-7ED6-A12D1F114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9" y="1450266"/>
            <a:ext cx="5914253" cy="3592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5F721D-6F55-F28F-0C20-158589960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713" y="1450263"/>
            <a:ext cx="5357165" cy="3592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4C39B99-5C17-353A-BBBE-97AB5D5E40D3}"/>
              </a:ext>
            </a:extLst>
          </p:cNvPr>
          <p:cNvSpPr txBox="1"/>
          <p:nvPr/>
        </p:nvSpPr>
        <p:spPr>
          <a:xfrm>
            <a:off x="4080064" y="5750320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</a:rPr>
              <a:t>事实上，可以看成序列信号发生器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1387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2686" y="119446"/>
            <a:ext cx="28073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提纲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62686" y="864925"/>
            <a:ext cx="9000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768241" y="958409"/>
            <a:ext cx="10681784" cy="644387"/>
            <a:chOff x="1053607" y="3204925"/>
            <a:chExt cx="10195388" cy="604704"/>
          </a:xfrm>
        </p:grpSpPr>
        <p:sp>
          <p:nvSpPr>
            <p:cNvPr id="20" name="circle_87868"/>
            <p:cNvSpPr>
              <a:spLocks noChangeAspect="1"/>
            </p:cNvSpPr>
            <p:nvPr/>
          </p:nvSpPr>
          <p:spPr bwMode="auto">
            <a:xfrm>
              <a:off x="1053607" y="3204925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rgbClr val="355F86"/>
            </a:solidFill>
            <a:ln>
              <a:solidFill>
                <a:srgbClr val="355F86"/>
              </a:solidFill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070804" y="3249412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第一章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数制和码制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65462" y="1725659"/>
            <a:ext cx="10681787" cy="644388"/>
            <a:chOff x="1053605" y="4440525"/>
            <a:chExt cx="10195390" cy="604705"/>
          </a:xfrm>
        </p:grpSpPr>
        <p:sp>
          <p:nvSpPr>
            <p:cNvPr id="18" name="circle_87868"/>
            <p:cNvSpPr>
              <a:spLocks noChangeAspect="1"/>
            </p:cNvSpPr>
            <p:nvPr/>
          </p:nvSpPr>
          <p:spPr bwMode="auto">
            <a:xfrm>
              <a:off x="1053605" y="4440525"/>
              <a:ext cx="609685" cy="604705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73454" y="4483179"/>
              <a:ext cx="917554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第二章</a:t>
              </a: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逻辑代数基础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65462" y="2488551"/>
            <a:ext cx="10684563" cy="644387"/>
            <a:chOff x="1050955" y="5318936"/>
            <a:chExt cx="10198040" cy="604704"/>
          </a:xfrm>
        </p:grpSpPr>
        <p:sp>
          <p:nvSpPr>
            <p:cNvPr id="38" name="circle_87868"/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第三章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门电路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E0C7F05-BB75-FEF3-DC92-8118A5A8CA17}"/>
              </a:ext>
            </a:extLst>
          </p:cNvPr>
          <p:cNvGrpSpPr/>
          <p:nvPr/>
        </p:nvGrpSpPr>
        <p:grpSpPr>
          <a:xfrm>
            <a:off x="762686" y="3251442"/>
            <a:ext cx="10684563" cy="644387"/>
            <a:chOff x="1050955" y="5318936"/>
            <a:chExt cx="10198040" cy="604704"/>
          </a:xfrm>
        </p:grpSpPr>
        <p:sp>
          <p:nvSpPr>
            <p:cNvPr id="7" name="circle_87868">
              <a:extLst>
                <a:ext uri="{FF2B5EF4-FFF2-40B4-BE49-F238E27FC236}">
                  <a16:creationId xmlns:a16="http://schemas.microsoft.com/office/drawing/2014/main" id="{3CC7EDA7-04B0-3F56-2C1D-6410F0A930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B91510C-DAA9-A12D-2554-A592C9FC22B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第四章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组合逻辑电路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4691AAB-A70C-0E1C-F88C-36D93CC8D6BA}"/>
              </a:ext>
            </a:extLst>
          </p:cNvPr>
          <p:cNvGrpSpPr/>
          <p:nvPr/>
        </p:nvGrpSpPr>
        <p:grpSpPr>
          <a:xfrm>
            <a:off x="762686" y="4014333"/>
            <a:ext cx="10684563" cy="644387"/>
            <a:chOff x="1050955" y="5318936"/>
            <a:chExt cx="10198040" cy="604704"/>
          </a:xfrm>
        </p:grpSpPr>
        <p:sp>
          <p:nvSpPr>
            <p:cNvPr id="11" name="circle_87868">
              <a:extLst>
                <a:ext uri="{FF2B5EF4-FFF2-40B4-BE49-F238E27FC236}">
                  <a16:creationId xmlns:a16="http://schemas.microsoft.com/office/drawing/2014/main" id="{23FE5AFA-11F2-B2DA-9544-CEDE7CCD66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B6472DB-53E1-FFAF-EEF2-09F1EEBFFDD3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第五章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半导体存储电路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A9B5663-1BE3-7F0A-4C0B-BFF4602F7A35}"/>
              </a:ext>
            </a:extLst>
          </p:cNvPr>
          <p:cNvGrpSpPr/>
          <p:nvPr/>
        </p:nvGrpSpPr>
        <p:grpSpPr>
          <a:xfrm>
            <a:off x="762686" y="4767425"/>
            <a:ext cx="10684563" cy="644387"/>
            <a:chOff x="1050955" y="5318936"/>
            <a:chExt cx="10198040" cy="604704"/>
          </a:xfrm>
        </p:grpSpPr>
        <p:sp>
          <p:nvSpPr>
            <p:cNvPr id="16" name="circle_87868">
              <a:extLst>
                <a:ext uri="{FF2B5EF4-FFF2-40B4-BE49-F238E27FC236}">
                  <a16:creationId xmlns:a16="http://schemas.microsoft.com/office/drawing/2014/main" id="{8361D21B-EB77-4683-2242-3F08ECAA61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F808011-54BA-B0D6-F338-CEE4FC165900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第六章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时序逻辑电路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AD0DFAD-1D56-D4A5-E2C0-D4C0D352E1A0}"/>
              </a:ext>
            </a:extLst>
          </p:cNvPr>
          <p:cNvGrpSpPr/>
          <p:nvPr/>
        </p:nvGrpSpPr>
        <p:grpSpPr>
          <a:xfrm>
            <a:off x="762686" y="5518481"/>
            <a:ext cx="10684563" cy="644387"/>
            <a:chOff x="1050955" y="5318936"/>
            <a:chExt cx="10198040" cy="604704"/>
          </a:xfrm>
        </p:grpSpPr>
        <p:sp>
          <p:nvSpPr>
            <p:cNvPr id="19" name="circle_87868">
              <a:extLst>
                <a:ext uri="{FF2B5EF4-FFF2-40B4-BE49-F238E27FC236}">
                  <a16:creationId xmlns:a16="http://schemas.microsoft.com/office/drawing/2014/main" id="{DA06ADC9-C7DB-8406-5396-1DEE0EAE25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269216B-0A80-8EAA-1BF8-EF13E456E96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第七章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脉冲波形的产生和整形电路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3732841-0C82-CC5E-F2BC-1DE930982E53}"/>
              </a:ext>
            </a:extLst>
          </p:cNvPr>
          <p:cNvGrpSpPr/>
          <p:nvPr/>
        </p:nvGrpSpPr>
        <p:grpSpPr>
          <a:xfrm>
            <a:off x="762686" y="6269537"/>
            <a:ext cx="10684563" cy="644387"/>
            <a:chOff x="1050955" y="5318936"/>
            <a:chExt cx="10198040" cy="604704"/>
          </a:xfrm>
        </p:grpSpPr>
        <p:sp>
          <p:nvSpPr>
            <p:cNvPr id="23" name="circle_87868">
              <a:extLst>
                <a:ext uri="{FF2B5EF4-FFF2-40B4-BE49-F238E27FC236}">
                  <a16:creationId xmlns:a16="http://schemas.microsoft.com/office/drawing/2014/main" id="{BB24530D-1781-24FE-99AC-B4C6833E72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D8FB186-E2EF-25B3-369A-CAE4E51092AE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第八章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模和模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数转换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7236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计数器电路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551D86D-043B-9AC2-43DE-335D24AEF8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328722"/>
            <a:ext cx="7824782" cy="23732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1A72494-5520-757C-35DA-4F59EC803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70" y="3786839"/>
            <a:ext cx="9446371" cy="29133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9522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计数器电路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1A72494-5520-757C-35DA-4F59EC803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296"/>
            <a:ext cx="7764181" cy="23945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6812122-DBA4-65CD-9931-7E3511D16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0253" y="1510580"/>
            <a:ext cx="5207339" cy="53474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0CCA18C-A724-235B-7797-318C7265A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49" y="4184290"/>
            <a:ext cx="6625555" cy="17999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17757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计数器电路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878F358-8D08-7826-40C4-12046487858A}"/>
              </a:ext>
            </a:extLst>
          </p:cNvPr>
          <p:cNvSpPr txBox="1"/>
          <p:nvPr/>
        </p:nvSpPr>
        <p:spPr>
          <a:xfrm>
            <a:off x="322809" y="1237301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2022-2023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ACD309B-2E30-AF39-04AB-AE087D5EC9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760521"/>
            <a:ext cx="6332744" cy="49662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56500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计数器电路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878F358-8D08-7826-40C4-12046487858A}"/>
              </a:ext>
            </a:extLst>
          </p:cNvPr>
          <p:cNvSpPr txBox="1"/>
          <p:nvPr/>
        </p:nvSpPr>
        <p:spPr>
          <a:xfrm>
            <a:off x="322809" y="1237301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2021-2022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0544FB-4442-F897-3159-8A75996B5B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842526"/>
            <a:ext cx="6981876" cy="431009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E27AB2A-FB29-23C6-80A4-7FE13A6225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1863" y="1842526"/>
            <a:ext cx="2862283" cy="19526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2889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移位寄存器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EC26F65-11C7-DB94-3586-D3A8C2A51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78" y="1344037"/>
            <a:ext cx="7902509" cy="4939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4C6140C-B87B-010F-E044-1FC32231E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067" y="1344037"/>
            <a:ext cx="3507811" cy="24971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9169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移位寄存器功能扩展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B3E49D9-0757-3189-5158-E79694941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78" y="1344037"/>
            <a:ext cx="7882830" cy="37364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A721084-0E98-AE25-3794-A9DB50C99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067" y="1344037"/>
            <a:ext cx="3507811" cy="24971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6392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顺序脉冲发生器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897C52B-E33C-5215-D505-DBE30CEF4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9" y="1273275"/>
            <a:ext cx="5773191" cy="25119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633806-F07A-ADBE-0D21-B43E9DF50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08" y="3957389"/>
            <a:ext cx="5773191" cy="28213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B3760DF-F9BF-0A47-ABD2-D8261A530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426" y="1273276"/>
            <a:ext cx="5531765" cy="25119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4D1B2C1-3C2C-6CCA-ADC9-B1F636EE5E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427" y="3957389"/>
            <a:ext cx="5547452" cy="28213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90677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序列信号发生器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D85F19-305D-58DB-F19D-86B86BA45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79" y="1344038"/>
            <a:ext cx="5393126" cy="2885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FD0FA22-D561-7C0E-B51B-D1F18EA73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1186" y="1344039"/>
            <a:ext cx="6013692" cy="28852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0169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异步时序逻辑电路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波形分析法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712242B-775E-F322-6463-3857511DC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9" y="1377987"/>
            <a:ext cx="6845841" cy="31759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4AEA1C-B5E6-14E5-C32D-906214D85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421" y="1377987"/>
            <a:ext cx="3974297" cy="3181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7D0908D-F485-D97D-ECF9-6CDBA4248A76}"/>
              </a:ext>
            </a:extLst>
          </p:cNvPr>
          <p:cNvSpPr txBox="1"/>
          <p:nvPr/>
        </p:nvSpPr>
        <p:spPr>
          <a:xfrm>
            <a:off x="159119" y="5674099"/>
            <a:ext cx="11873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</a:rPr>
              <a:t>不会出现在时序逻辑电路分析题中，但确实在非星号部分出现（有考的可能性，可能在综合题里出现）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16931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2686" y="119446"/>
            <a:ext cx="28073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提纲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62686" y="864925"/>
            <a:ext cx="9000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768241" y="958409"/>
            <a:ext cx="10681784" cy="644387"/>
            <a:chOff x="1053607" y="3204925"/>
            <a:chExt cx="10195388" cy="604704"/>
          </a:xfrm>
        </p:grpSpPr>
        <p:sp>
          <p:nvSpPr>
            <p:cNvPr id="20" name="circle_87868"/>
            <p:cNvSpPr>
              <a:spLocks noChangeAspect="1"/>
            </p:cNvSpPr>
            <p:nvPr/>
          </p:nvSpPr>
          <p:spPr bwMode="auto">
            <a:xfrm>
              <a:off x="1053607" y="3204925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rgbClr val="355F86"/>
            </a:solidFill>
            <a:ln>
              <a:solidFill>
                <a:srgbClr val="355F86"/>
              </a:solidFill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070804" y="3249412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第一章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数制和码制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65462" y="1725659"/>
            <a:ext cx="10681787" cy="644388"/>
            <a:chOff x="1053605" y="4440525"/>
            <a:chExt cx="10195390" cy="604705"/>
          </a:xfrm>
        </p:grpSpPr>
        <p:sp>
          <p:nvSpPr>
            <p:cNvPr id="18" name="circle_87868"/>
            <p:cNvSpPr>
              <a:spLocks noChangeAspect="1"/>
            </p:cNvSpPr>
            <p:nvPr/>
          </p:nvSpPr>
          <p:spPr bwMode="auto">
            <a:xfrm>
              <a:off x="1053605" y="4440525"/>
              <a:ext cx="609685" cy="604705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73454" y="4483179"/>
              <a:ext cx="917554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第二章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逻辑代数基础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65462" y="2488551"/>
            <a:ext cx="10684563" cy="644387"/>
            <a:chOff x="1050955" y="5318936"/>
            <a:chExt cx="10198040" cy="604704"/>
          </a:xfrm>
        </p:grpSpPr>
        <p:sp>
          <p:nvSpPr>
            <p:cNvPr id="38" name="circle_87868"/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第三章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门电路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E0C7F05-BB75-FEF3-DC92-8118A5A8CA17}"/>
              </a:ext>
            </a:extLst>
          </p:cNvPr>
          <p:cNvGrpSpPr/>
          <p:nvPr/>
        </p:nvGrpSpPr>
        <p:grpSpPr>
          <a:xfrm>
            <a:off x="762686" y="3251442"/>
            <a:ext cx="10684563" cy="644387"/>
            <a:chOff x="1050955" y="5318936"/>
            <a:chExt cx="10198040" cy="604704"/>
          </a:xfrm>
        </p:grpSpPr>
        <p:sp>
          <p:nvSpPr>
            <p:cNvPr id="7" name="circle_87868">
              <a:extLst>
                <a:ext uri="{FF2B5EF4-FFF2-40B4-BE49-F238E27FC236}">
                  <a16:creationId xmlns:a16="http://schemas.microsoft.com/office/drawing/2014/main" id="{3CC7EDA7-04B0-3F56-2C1D-6410F0A930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B91510C-DAA9-A12D-2554-A592C9FC22B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第四章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组合逻辑电路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4691AAB-A70C-0E1C-F88C-36D93CC8D6BA}"/>
              </a:ext>
            </a:extLst>
          </p:cNvPr>
          <p:cNvGrpSpPr/>
          <p:nvPr/>
        </p:nvGrpSpPr>
        <p:grpSpPr>
          <a:xfrm>
            <a:off x="762686" y="4014333"/>
            <a:ext cx="10684563" cy="644387"/>
            <a:chOff x="1050955" y="5318936"/>
            <a:chExt cx="10198040" cy="604704"/>
          </a:xfrm>
        </p:grpSpPr>
        <p:sp>
          <p:nvSpPr>
            <p:cNvPr id="11" name="circle_87868">
              <a:extLst>
                <a:ext uri="{FF2B5EF4-FFF2-40B4-BE49-F238E27FC236}">
                  <a16:creationId xmlns:a16="http://schemas.microsoft.com/office/drawing/2014/main" id="{23FE5AFA-11F2-B2DA-9544-CEDE7CCD66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B6472DB-53E1-FFAF-EEF2-09F1EEBFFDD3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第五章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半导体存储电路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A9B5663-1BE3-7F0A-4C0B-BFF4602F7A35}"/>
              </a:ext>
            </a:extLst>
          </p:cNvPr>
          <p:cNvGrpSpPr/>
          <p:nvPr/>
        </p:nvGrpSpPr>
        <p:grpSpPr>
          <a:xfrm>
            <a:off x="762686" y="4767425"/>
            <a:ext cx="10684563" cy="644387"/>
            <a:chOff x="1050955" y="5318936"/>
            <a:chExt cx="10198040" cy="604704"/>
          </a:xfrm>
        </p:grpSpPr>
        <p:sp>
          <p:nvSpPr>
            <p:cNvPr id="16" name="circle_87868">
              <a:extLst>
                <a:ext uri="{FF2B5EF4-FFF2-40B4-BE49-F238E27FC236}">
                  <a16:creationId xmlns:a16="http://schemas.microsoft.com/office/drawing/2014/main" id="{8361D21B-EB77-4683-2242-3F08ECAA61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F808011-54BA-B0D6-F338-CEE4FC165900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第六章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时序逻辑电路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AD0DFAD-1D56-D4A5-E2C0-D4C0D352E1A0}"/>
              </a:ext>
            </a:extLst>
          </p:cNvPr>
          <p:cNvGrpSpPr/>
          <p:nvPr/>
        </p:nvGrpSpPr>
        <p:grpSpPr>
          <a:xfrm>
            <a:off x="762686" y="5518481"/>
            <a:ext cx="10684563" cy="644387"/>
            <a:chOff x="1050955" y="5318936"/>
            <a:chExt cx="10198040" cy="604704"/>
          </a:xfrm>
        </p:grpSpPr>
        <p:sp>
          <p:nvSpPr>
            <p:cNvPr id="19" name="circle_87868">
              <a:extLst>
                <a:ext uri="{FF2B5EF4-FFF2-40B4-BE49-F238E27FC236}">
                  <a16:creationId xmlns:a16="http://schemas.microsoft.com/office/drawing/2014/main" id="{DA06ADC9-C7DB-8406-5396-1DEE0EAE25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269216B-0A80-8EAA-1BF8-EF13E456E96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第七章</a:t>
              </a: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脉冲波形的产生和整形电路</a:t>
              </a:r>
              <a:endPara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3732841-0C82-CC5E-F2BC-1DE930982E53}"/>
              </a:ext>
            </a:extLst>
          </p:cNvPr>
          <p:cNvGrpSpPr/>
          <p:nvPr/>
        </p:nvGrpSpPr>
        <p:grpSpPr>
          <a:xfrm>
            <a:off x="762686" y="6269537"/>
            <a:ext cx="10684563" cy="644387"/>
            <a:chOff x="1050955" y="5318936"/>
            <a:chExt cx="10198040" cy="604704"/>
          </a:xfrm>
        </p:grpSpPr>
        <p:sp>
          <p:nvSpPr>
            <p:cNvPr id="23" name="circle_87868">
              <a:extLst>
                <a:ext uri="{FF2B5EF4-FFF2-40B4-BE49-F238E27FC236}">
                  <a16:creationId xmlns:a16="http://schemas.microsoft.com/office/drawing/2014/main" id="{BB24530D-1781-24FE-99AC-B4C6833E72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D8FB186-E2EF-25B3-369A-CAE4E51092AE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第八章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模和模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数转换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182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基础考点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E3EE779-1CDF-65C3-CA39-8E4D323CF8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344037"/>
            <a:ext cx="7017111" cy="46420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E2C569-939F-EB24-925E-CCE48798A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3273" y="1344037"/>
            <a:ext cx="3722257" cy="20510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911AA4E-9B44-4878-E5E2-136D9E200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3274" y="3496588"/>
            <a:ext cx="3722256" cy="2844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58932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三种电路识图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70EE459-C3D4-B776-951D-BAB7F584006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330546"/>
            <a:ext cx="6839000" cy="16573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562D58-24F5-11EB-B559-F444682EBD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585" y="2993977"/>
            <a:ext cx="6939013" cy="3476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D71FED-8DD4-7265-B203-2866A20FA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092" y="3321115"/>
            <a:ext cx="3415217" cy="1642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2C42A86-3DC0-ADDB-DEC3-D4D6AB71E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809" y="5020897"/>
            <a:ext cx="7210604" cy="1768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69927F4-9732-37DA-9529-008D0F2E36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7250" y="3321116"/>
            <a:ext cx="3706163" cy="1642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30423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三种电路识图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70EE459-C3D4-B776-951D-BAB7F584006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330546"/>
            <a:ext cx="6839000" cy="16573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562D58-24F5-11EB-B559-F444682EBDA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585" y="2993977"/>
            <a:ext cx="6939013" cy="3476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3F9E96-F70E-5D12-105D-065652670E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09" y="3341642"/>
            <a:ext cx="6115095" cy="34528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0DE0C62-D817-9101-996D-76680782D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7584" y="1017612"/>
            <a:ext cx="3319172" cy="29108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E1D0453-BAD4-0CD6-81DF-14BCA30C6E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7584" y="3948748"/>
            <a:ext cx="3319173" cy="28972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6038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关键参数计算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91BF255-2CE8-91EF-A221-D3984C13467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264428"/>
            <a:ext cx="6083523" cy="47630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C56C686-4BD8-1E3D-66C5-9D1CABB0F0C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9846" y="2532266"/>
            <a:ext cx="5732154" cy="219638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80D6725-308D-EB42-C433-24FC092C049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6332" y="1186079"/>
            <a:ext cx="5732150" cy="134618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C907890-93D4-738F-E420-0B48B5D1F782}"/>
              </a:ext>
            </a:extLst>
          </p:cNvPr>
          <p:cNvSpPr txBox="1"/>
          <p:nvPr/>
        </p:nvSpPr>
        <p:spPr>
          <a:xfrm>
            <a:off x="873256" y="6207809"/>
            <a:ext cx="10445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记住重要参数计算公式（包括各个参数的含义）和波形的轮廓！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B695002-853D-F48A-4127-3DBC8E120393}"/>
              </a:ext>
            </a:extLst>
          </p:cNvPr>
          <p:cNvSpPr txBox="1"/>
          <p:nvPr/>
        </p:nvSpPr>
        <p:spPr>
          <a:xfrm>
            <a:off x="5835608" y="5143724"/>
            <a:ext cx="6340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</a:rPr>
              <a:t>类比</a:t>
            </a:r>
            <a:r>
              <a:rPr lang="en-US" altLang="zh-CN" sz="2000" b="1" dirty="0">
                <a:solidFill>
                  <a:srgbClr val="355F86"/>
                </a:solidFill>
              </a:rPr>
              <a:t>2022-2023</a:t>
            </a:r>
            <a:r>
              <a:rPr lang="zh-CN" altLang="en-US" sz="2000" b="1" dirty="0">
                <a:solidFill>
                  <a:srgbClr val="355F86"/>
                </a:solidFill>
              </a:rPr>
              <a:t>期末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r>
              <a:rPr lang="zh-CN" altLang="en-US" sz="2000" b="1" dirty="0">
                <a:solidFill>
                  <a:srgbClr val="355F86"/>
                </a:solidFill>
              </a:rPr>
              <a:t>描述单稳态电路的性能参数有哪些？请简要说明其含义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7A690D-8C49-E62A-9EAA-6B97798F6902}"/>
              </a:ext>
            </a:extLst>
          </p:cNvPr>
          <p:cNvSpPr txBox="1"/>
          <p:nvPr/>
        </p:nvSpPr>
        <p:spPr>
          <a:xfrm>
            <a:off x="5142226" y="165911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</a:rPr>
              <a:t>回差电压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08213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充放电电路分析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DB1E1AC-268E-C0E6-3A52-E38CDAB50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9" y="1330546"/>
            <a:ext cx="3832732" cy="544389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32D0574-EB0B-7C1C-16A0-066F8B9D3B96}"/>
              </a:ext>
            </a:extLst>
          </p:cNvPr>
          <p:cNvSpPr txBox="1"/>
          <p:nvPr/>
        </p:nvSpPr>
        <p:spPr>
          <a:xfrm>
            <a:off x="4564077" y="1344037"/>
            <a:ext cx="63722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确定电容两端电压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沿着电容电压的正端找到电源（通过导通的上拉管）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沿着电容电压的负端找到地（通过导通的下拉管）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32F2869-39F0-C1A9-9810-E11C77715377}"/>
                  </a:ext>
                </a:extLst>
              </p:cNvPr>
              <p:cNvSpPr txBox="1"/>
              <p:nvPr/>
            </p:nvSpPr>
            <p:spPr>
              <a:xfrm>
                <a:off x="4255129" y="6212624"/>
                <a:ext cx="8152040" cy="561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b="1" dirty="0">
                    <a:solidFill>
                      <a:srgbClr val="C00000"/>
                    </a:solidFill>
                  </a:rPr>
                  <a:t>如果外接电阻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altLang="zh-CN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zh-CN" altLang="en-US" sz="2800" b="1" dirty="0">
                    <a:solidFill>
                      <a:srgbClr val="C00000"/>
                    </a:solidFill>
                  </a:rPr>
                  <a:t>和管子导通电阻可比该怎么处理？</a:t>
                </a: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032F2869-39F0-C1A9-9810-E11C77715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5129" y="6212624"/>
                <a:ext cx="8152040" cy="561820"/>
              </a:xfrm>
              <a:prstGeom prst="rect">
                <a:avLst/>
              </a:prstGeom>
              <a:blipFill>
                <a:blip r:embed="rId5"/>
                <a:stretch>
                  <a:fillRect l="-1496" t="-10870" r="-224" b="-228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EE9DE3E7-5908-4C6F-80A6-003FD707B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5764" y="2494877"/>
            <a:ext cx="6340570" cy="3365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63752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脉冲发生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整形电路分析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8601C29-A7BE-9A9F-DD0B-E6AABB0E8111}"/>
              </a:ext>
            </a:extLst>
          </p:cNvPr>
          <p:cNvSpPr txBox="1"/>
          <p:nvPr/>
        </p:nvSpPr>
        <p:spPr>
          <a:xfrm>
            <a:off x="322809" y="1258907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2017-2018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A94D70A-6AA3-F790-C574-2C388A647F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809" y="1782127"/>
            <a:ext cx="6626641" cy="50328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133BDA-10D6-3992-05CB-F186754C5C2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3400" y="1782126"/>
            <a:ext cx="4772403" cy="158415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E6BFB71-F430-9808-3E04-D475AF233332}"/>
              </a:ext>
            </a:extLst>
          </p:cNvPr>
          <p:cNvSpPr txBox="1"/>
          <p:nvPr/>
        </p:nvSpPr>
        <p:spPr>
          <a:xfrm>
            <a:off x="8430050" y="470010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重要题目！！！</a:t>
            </a:r>
            <a:endParaRPr lang="en-US" altLang="zh-CN" sz="24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4019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脉冲发生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整形电路分析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8601C29-A7BE-9A9F-DD0B-E6AABB0E8111}"/>
              </a:ext>
            </a:extLst>
          </p:cNvPr>
          <p:cNvSpPr txBox="1"/>
          <p:nvPr/>
        </p:nvSpPr>
        <p:spPr>
          <a:xfrm>
            <a:off x="322809" y="1258907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2019-2020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FC4D4BC-914C-7CDC-1423-65914FF51B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924" y="1782127"/>
            <a:ext cx="7817831" cy="45734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E4C7E44-3CB5-36BE-F327-3E7788F98A4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0436" y="4189886"/>
            <a:ext cx="4215940" cy="216564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2C1668F-6451-EC11-0503-97FF6E79811C}"/>
              </a:ext>
            </a:extLst>
          </p:cNvPr>
          <p:cNvSpPr txBox="1"/>
          <p:nvPr/>
        </p:nvSpPr>
        <p:spPr>
          <a:xfrm>
            <a:off x="2925902" y="6430729"/>
            <a:ext cx="6340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55F86"/>
                </a:solidFill>
              </a:rPr>
              <a:t>如果换成可重复触发的单稳态电路，会发生什么变化？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86413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脉冲发生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整形电路分析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8601C29-A7BE-9A9F-DD0B-E6AABB0E8111}"/>
              </a:ext>
            </a:extLst>
          </p:cNvPr>
          <p:cNvSpPr txBox="1"/>
          <p:nvPr/>
        </p:nvSpPr>
        <p:spPr>
          <a:xfrm>
            <a:off x="322809" y="1258907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2020-2021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8CA939-E94F-EAC9-FACC-B7AA475E41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878" y="1782127"/>
            <a:ext cx="6616403" cy="4918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9171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石英晶体电路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3852868-5281-7FA0-363F-411929D624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406" y="1223651"/>
            <a:ext cx="7382544" cy="13469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ECC4704-45C4-7924-93D8-BB53D8533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09" y="2570641"/>
            <a:ext cx="4903240" cy="42494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D1FDDF-5891-422A-2917-64A66A973AB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488" y="3199976"/>
            <a:ext cx="6748512" cy="33814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E425C51-1EF2-EBC9-A991-1D24484E86F0}"/>
              </a:ext>
            </a:extLst>
          </p:cNvPr>
          <p:cNvSpPr txBox="1"/>
          <p:nvPr/>
        </p:nvSpPr>
        <p:spPr>
          <a:xfrm>
            <a:off x="5443488" y="2598855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</a:rPr>
              <a:t>2015-2016</a:t>
            </a:r>
            <a:r>
              <a:rPr lang="zh-CN" altLang="en-US" sz="2800" b="1" dirty="0">
                <a:solidFill>
                  <a:srgbClr val="C00000"/>
                </a:solidFill>
              </a:rPr>
              <a:t>期末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61423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2809" y="983846"/>
            <a:ext cx="11562069" cy="171450"/>
            <a:chOff x="322809" y="983846"/>
            <a:chExt cx="11562069" cy="17145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364878" y="997337"/>
              <a:ext cx="11520000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平行四边形 6"/>
            <p:cNvSpPr/>
            <p:nvPr/>
          </p:nvSpPr>
          <p:spPr>
            <a:xfrm>
              <a:off x="322809" y="983846"/>
              <a:ext cx="4667250" cy="171450"/>
            </a:xfrm>
            <a:prstGeom prst="parallelogram">
              <a:avLst/>
            </a:prstGeom>
            <a:solidFill>
              <a:srgbClr val="1F4E79"/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2087DA0-B556-FA7C-0DEF-3EC3BE8EFB74}"/>
              </a:ext>
            </a:extLst>
          </p:cNvPr>
          <p:cNvSpPr txBox="1"/>
          <p:nvPr/>
        </p:nvSpPr>
        <p:spPr>
          <a:xfrm>
            <a:off x="440924" y="316153"/>
            <a:ext cx="73092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一些补充问题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B3EAED0-664B-348F-4ED7-452D5C1A4299}"/>
              </a:ext>
            </a:extLst>
          </p:cNvPr>
          <p:cNvSpPr txBox="1"/>
          <p:nvPr/>
        </p:nvSpPr>
        <p:spPr>
          <a:xfrm>
            <a:off x="322809" y="1330546"/>
            <a:ext cx="7654660" cy="2807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用来定量描述矩形脉冲的重要参数有哪些？并说明他们的含义。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施密特触发电路的两个重要特点是什么？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施密特触发电路的应用有哪些？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单稳态电路的工作特点有哪些？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单稳态电路的应用有哪些？</a:t>
            </a:r>
            <a:endParaRPr lang="en-US" altLang="zh-CN" sz="2000" b="1" dirty="0">
              <a:solidFill>
                <a:srgbClr val="355F86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355F86"/>
                </a:solidFill>
              </a:rPr>
              <a:t>用分立元件和</a:t>
            </a:r>
            <a:r>
              <a:rPr lang="en-US" altLang="zh-CN" sz="2000" b="1" dirty="0">
                <a:solidFill>
                  <a:srgbClr val="355F86"/>
                </a:solidFill>
              </a:rPr>
              <a:t>555</a:t>
            </a:r>
            <a:r>
              <a:rPr lang="zh-CN" altLang="en-US" sz="2000" b="1" dirty="0">
                <a:solidFill>
                  <a:srgbClr val="355F86"/>
                </a:solidFill>
              </a:rPr>
              <a:t>都可以构成多谐震荡电路，二者区别在于？</a:t>
            </a:r>
            <a:endParaRPr lang="en-US" altLang="zh-CN" sz="2000" b="1" dirty="0">
              <a:solidFill>
                <a:srgbClr val="355F8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9677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2686" y="119446"/>
            <a:ext cx="28073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提纲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62686" y="864925"/>
            <a:ext cx="90000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768241" y="958409"/>
            <a:ext cx="10681784" cy="644387"/>
            <a:chOff x="1053607" y="3204925"/>
            <a:chExt cx="10195388" cy="604704"/>
          </a:xfrm>
        </p:grpSpPr>
        <p:sp>
          <p:nvSpPr>
            <p:cNvPr id="20" name="circle_87868"/>
            <p:cNvSpPr>
              <a:spLocks noChangeAspect="1"/>
            </p:cNvSpPr>
            <p:nvPr/>
          </p:nvSpPr>
          <p:spPr bwMode="auto">
            <a:xfrm>
              <a:off x="1053607" y="3204925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rgbClr val="355F86"/>
            </a:solidFill>
            <a:ln>
              <a:solidFill>
                <a:srgbClr val="355F86"/>
              </a:solidFill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070804" y="3249412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第一章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数制和码制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65462" y="1725659"/>
            <a:ext cx="10681787" cy="644388"/>
            <a:chOff x="1053605" y="4440525"/>
            <a:chExt cx="10195390" cy="604705"/>
          </a:xfrm>
        </p:grpSpPr>
        <p:sp>
          <p:nvSpPr>
            <p:cNvPr id="18" name="circle_87868"/>
            <p:cNvSpPr>
              <a:spLocks noChangeAspect="1"/>
            </p:cNvSpPr>
            <p:nvPr/>
          </p:nvSpPr>
          <p:spPr bwMode="auto">
            <a:xfrm>
              <a:off x="1053605" y="4440525"/>
              <a:ext cx="609685" cy="604705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073454" y="4483179"/>
              <a:ext cx="917554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第二章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逻辑代数基础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65462" y="2488551"/>
            <a:ext cx="10684563" cy="644387"/>
            <a:chOff x="1050955" y="5318936"/>
            <a:chExt cx="10198040" cy="604704"/>
          </a:xfrm>
        </p:grpSpPr>
        <p:sp>
          <p:nvSpPr>
            <p:cNvPr id="38" name="circle_87868"/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第三章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门电路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4E0C7F05-BB75-FEF3-DC92-8118A5A8CA17}"/>
              </a:ext>
            </a:extLst>
          </p:cNvPr>
          <p:cNvGrpSpPr/>
          <p:nvPr/>
        </p:nvGrpSpPr>
        <p:grpSpPr>
          <a:xfrm>
            <a:off x="762686" y="3251442"/>
            <a:ext cx="10684563" cy="644387"/>
            <a:chOff x="1050955" y="5318936"/>
            <a:chExt cx="10198040" cy="604704"/>
          </a:xfrm>
        </p:grpSpPr>
        <p:sp>
          <p:nvSpPr>
            <p:cNvPr id="7" name="circle_87868">
              <a:extLst>
                <a:ext uri="{FF2B5EF4-FFF2-40B4-BE49-F238E27FC236}">
                  <a16:creationId xmlns:a16="http://schemas.microsoft.com/office/drawing/2014/main" id="{3CC7EDA7-04B0-3F56-2C1D-6410F0A930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8B91510C-DAA9-A12D-2554-A592C9FC22B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第四章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组合逻辑电路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4691AAB-A70C-0E1C-F88C-36D93CC8D6BA}"/>
              </a:ext>
            </a:extLst>
          </p:cNvPr>
          <p:cNvGrpSpPr/>
          <p:nvPr/>
        </p:nvGrpSpPr>
        <p:grpSpPr>
          <a:xfrm>
            <a:off x="762686" y="4014333"/>
            <a:ext cx="10684563" cy="644387"/>
            <a:chOff x="1050955" y="5318936"/>
            <a:chExt cx="10198040" cy="604704"/>
          </a:xfrm>
        </p:grpSpPr>
        <p:sp>
          <p:nvSpPr>
            <p:cNvPr id="11" name="circle_87868">
              <a:extLst>
                <a:ext uri="{FF2B5EF4-FFF2-40B4-BE49-F238E27FC236}">
                  <a16:creationId xmlns:a16="http://schemas.microsoft.com/office/drawing/2014/main" id="{23FE5AFA-11F2-B2DA-9544-CEDE7CCD66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B6472DB-53E1-FFAF-EEF2-09F1EEBFFDD3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第五章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半导体存储电路</a:t>
              </a:r>
              <a:r>
                <a:rPr lang="en-US" altLang="zh-CN" sz="3200" b="1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A9B5663-1BE3-7F0A-4C0B-BFF4602F7A35}"/>
              </a:ext>
            </a:extLst>
          </p:cNvPr>
          <p:cNvGrpSpPr/>
          <p:nvPr/>
        </p:nvGrpSpPr>
        <p:grpSpPr>
          <a:xfrm>
            <a:off x="762686" y="4767425"/>
            <a:ext cx="10684563" cy="644387"/>
            <a:chOff x="1050955" y="5318936"/>
            <a:chExt cx="10198040" cy="604704"/>
          </a:xfrm>
        </p:grpSpPr>
        <p:sp>
          <p:nvSpPr>
            <p:cNvPr id="16" name="circle_87868">
              <a:extLst>
                <a:ext uri="{FF2B5EF4-FFF2-40B4-BE49-F238E27FC236}">
                  <a16:creationId xmlns:a16="http://schemas.microsoft.com/office/drawing/2014/main" id="{8361D21B-EB77-4683-2242-3F08ECAA617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F808011-54BA-B0D6-F338-CEE4FC165900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第六章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时序逻辑电路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AD0DFAD-1D56-D4A5-E2C0-D4C0D352E1A0}"/>
              </a:ext>
            </a:extLst>
          </p:cNvPr>
          <p:cNvGrpSpPr/>
          <p:nvPr/>
        </p:nvGrpSpPr>
        <p:grpSpPr>
          <a:xfrm>
            <a:off x="762686" y="5518481"/>
            <a:ext cx="10684563" cy="644387"/>
            <a:chOff x="1050955" y="5318936"/>
            <a:chExt cx="10198040" cy="604704"/>
          </a:xfrm>
        </p:grpSpPr>
        <p:sp>
          <p:nvSpPr>
            <p:cNvPr id="19" name="circle_87868">
              <a:extLst>
                <a:ext uri="{FF2B5EF4-FFF2-40B4-BE49-F238E27FC236}">
                  <a16:creationId xmlns:a16="http://schemas.microsoft.com/office/drawing/2014/main" id="{DA06ADC9-C7DB-8406-5396-1DEE0EAE25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269216B-0A80-8EAA-1BF8-EF13E456E965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第七章</a:t>
              </a:r>
              <a:r>
                <a:rPr lang="en-US" altLang="zh-CN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355F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脉冲波形的产生和整形电路</a:t>
              </a:r>
              <a:endParaRPr lang="en-US" altLang="zh-CN" sz="3200" b="1" dirty="0">
                <a:solidFill>
                  <a:srgbClr val="355F8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3732841-0C82-CC5E-F2BC-1DE930982E53}"/>
              </a:ext>
            </a:extLst>
          </p:cNvPr>
          <p:cNvGrpSpPr/>
          <p:nvPr/>
        </p:nvGrpSpPr>
        <p:grpSpPr>
          <a:xfrm>
            <a:off x="762686" y="6269537"/>
            <a:ext cx="10684563" cy="644387"/>
            <a:chOff x="1050955" y="5318936"/>
            <a:chExt cx="10198040" cy="604704"/>
          </a:xfrm>
        </p:grpSpPr>
        <p:sp>
          <p:nvSpPr>
            <p:cNvPr id="23" name="circle_87868">
              <a:extLst>
                <a:ext uri="{FF2B5EF4-FFF2-40B4-BE49-F238E27FC236}">
                  <a16:creationId xmlns:a16="http://schemas.microsoft.com/office/drawing/2014/main" id="{BB24530D-1781-24FE-99AC-B4C6833E725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50955" y="5318936"/>
              <a:ext cx="609685" cy="604704"/>
            </a:xfrm>
            <a:custGeom>
              <a:avLst/>
              <a:gdLst>
                <a:gd name="connsiteX0" fmla="*/ 520745 w 606708"/>
                <a:gd name="connsiteY0" fmla="*/ 242618 h 601752"/>
                <a:gd name="connsiteX1" fmla="*/ 558908 w 606708"/>
                <a:gd name="connsiteY1" fmla="*/ 254513 h 601752"/>
                <a:gd name="connsiteX2" fmla="*/ 602145 w 606708"/>
                <a:gd name="connsiteY2" fmla="*/ 275219 h 601752"/>
                <a:gd name="connsiteX3" fmla="*/ 602145 w 606708"/>
                <a:gd name="connsiteY3" fmla="*/ 291851 h 601752"/>
                <a:gd name="connsiteX4" fmla="*/ 605013 w 606708"/>
                <a:gd name="connsiteY4" fmla="*/ 298239 h 601752"/>
                <a:gd name="connsiteX5" fmla="*/ 463610 w 606708"/>
                <a:gd name="connsiteY5" fmla="*/ 564558 h 601752"/>
                <a:gd name="connsiteX6" fmla="*/ 456882 w 606708"/>
                <a:gd name="connsiteY6" fmla="*/ 568523 h 601752"/>
                <a:gd name="connsiteX7" fmla="*/ 454897 w 606708"/>
                <a:gd name="connsiteY7" fmla="*/ 569074 h 601752"/>
                <a:gd name="connsiteX8" fmla="*/ 37637 w 606708"/>
                <a:gd name="connsiteY8" fmla="*/ 457391 h 601752"/>
                <a:gd name="connsiteX9" fmla="*/ 37417 w 606708"/>
                <a:gd name="connsiteY9" fmla="*/ 451003 h 601752"/>
                <a:gd name="connsiteX10" fmla="*/ 44366 w 606708"/>
                <a:gd name="connsiteY10" fmla="*/ 439769 h 601752"/>
                <a:gd name="connsiteX11" fmla="*/ 122898 w 606708"/>
                <a:gd name="connsiteY11" fmla="*/ 459374 h 601752"/>
                <a:gd name="connsiteX12" fmla="*/ 124994 w 606708"/>
                <a:gd name="connsiteY12" fmla="*/ 458273 h 601752"/>
                <a:gd name="connsiteX13" fmla="*/ 149480 w 606708"/>
                <a:gd name="connsiteY13" fmla="*/ 400669 h 601752"/>
                <a:gd name="connsiteX14" fmla="*/ 157201 w 606708"/>
                <a:gd name="connsiteY14" fmla="*/ 398026 h 601752"/>
                <a:gd name="connsiteX15" fmla="*/ 163819 w 606708"/>
                <a:gd name="connsiteY15" fmla="*/ 398466 h 601752"/>
                <a:gd name="connsiteX16" fmla="*/ 346914 w 606708"/>
                <a:gd name="connsiteY16" fmla="*/ 470388 h 601752"/>
                <a:gd name="connsiteX17" fmla="*/ 389600 w 606708"/>
                <a:gd name="connsiteY17" fmla="*/ 452435 h 601752"/>
                <a:gd name="connsiteX18" fmla="*/ 398644 w 606708"/>
                <a:gd name="connsiteY18" fmla="*/ 442633 h 601752"/>
                <a:gd name="connsiteX19" fmla="*/ 412652 w 606708"/>
                <a:gd name="connsiteY19" fmla="*/ 435694 h 601752"/>
                <a:gd name="connsiteX20" fmla="*/ 420263 w 606708"/>
                <a:gd name="connsiteY20" fmla="*/ 429196 h 601752"/>
                <a:gd name="connsiteX21" fmla="*/ 425557 w 606708"/>
                <a:gd name="connsiteY21" fmla="*/ 412454 h 601752"/>
                <a:gd name="connsiteX22" fmla="*/ 442543 w 606708"/>
                <a:gd name="connsiteY22" fmla="*/ 398577 h 601752"/>
                <a:gd name="connsiteX23" fmla="*/ 463059 w 606708"/>
                <a:gd name="connsiteY23" fmla="*/ 301873 h 601752"/>
                <a:gd name="connsiteX24" fmla="*/ 473537 w 606708"/>
                <a:gd name="connsiteY24" fmla="*/ 292732 h 601752"/>
                <a:gd name="connsiteX25" fmla="*/ 492288 w 606708"/>
                <a:gd name="connsiteY25" fmla="*/ 269051 h 601752"/>
                <a:gd name="connsiteX26" fmla="*/ 520745 w 606708"/>
                <a:gd name="connsiteY26" fmla="*/ 242618 h 601752"/>
                <a:gd name="connsiteX27" fmla="*/ 275223 w 606708"/>
                <a:gd name="connsiteY27" fmla="*/ 1517 h 601752"/>
                <a:gd name="connsiteX28" fmla="*/ 600817 w 606708"/>
                <a:gd name="connsiteY28" fmla="*/ 225310 h 601752"/>
                <a:gd name="connsiteX29" fmla="*/ 587139 w 606708"/>
                <a:gd name="connsiteY29" fmla="*/ 238198 h 601752"/>
                <a:gd name="connsiteX30" fmla="*/ 580411 w 606708"/>
                <a:gd name="connsiteY30" fmla="*/ 240621 h 601752"/>
                <a:gd name="connsiteX31" fmla="*/ 518199 w 606708"/>
                <a:gd name="connsiteY31" fmla="*/ 222336 h 601752"/>
                <a:gd name="connsiteX32" fmla="*/ 484225 w 606708"/>
                <a:gd name="connsiteY32" fmla="*/ 258465 h 601752"/>
                <a:gd name="connsiteX33" fmla="*/ 464701 w 606708"/>
                <a:gd name="connsiteY33" fmla="*/ 254610 h 601752"/>
                <a:gd name="connsiteX34" fmla="*/ 457972 w 606708"/>
                <a:gd name="connsiteY34" fmla="*/ 246128 h 601752"/>
                <a:gd name="connsiteX35" fmla="*/ 235045 w 606708"/>
                <a:gd name="connsiteY35" fmla="*/ 150850 h 601752"/>
                <a:gd name="connsiteX36" fmla="*/ 136212 w 606708"/>
                <a:gd name="connsiteY36" fmla="*/ 372248 h 601752"/>
                <a:gd name="connsiteX37" fmla="*/ 133234 w 606708"/>
                <a:gd name="connsiteY37" fmla="*/ 377425 h 601752"/>
                <a:gd name="connsiteX38" fmla="*/ 132241 w 606708"/>
                <a:gd name="connsiteY38" fmla="*/ 380289 h 601752"/>
                <a:gd name="connsiteX39" fmla="*/ 109187 w 606708"/>
                <a:gd name="connsiteY39" fmla="*/ 416417 h 601752"/>
                <a:gd name="connsiteX40" fmla="*/ 93634 w 606708"/>
                <a:gd name="connsiteY40" fmla="*/ 429966 h 601752"/>
                <a:gd name="connsiteX41" fmla="*/ 61756 w 606708"/>
                <a:gd name="connsiteY41" fmla="*/ 426110 h 601752"/>
                <a:gd name="connsiteX42" fmla="*/ 52932 w 606708"/>
                <a:gd name="connsiteY42" fmla="*/ 424458 h 601752"/>
                <a:gd name="connsiteX43" fmla="*/ 29326 w 606708"/>
                <a:gd name="connsiteY43" fmla="*/ 416307 h 601752"/>
                <a:gd name="connsiteX44" fmla="*/ 20833 w 606708"/>
                <a:gd name="connsiteY44" fmla="*/ 410580 h 601752"/>
                <a:gd name="connsiteX45" fmla="*/ 212433 w 606708"/>
                <a:gd name="connsiteY45" fmla="*/ 14487 h 601752"/>
                <a:gd name="connsiteX46" fmla="*/ 275223 w 606708"/>
                <a:gd name="connsiteY46" fmla="*/ 1517 h 60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06708" h="601752">
                  <a:moveTo>
                    <a:pt x="520745" y="242618"/>
                  </a:moveTo>
                  <a:cubicBezTo>
                    <a:pt x="532657" y="239644"/>
                    <a:pt x="548209" y="249997"/>
                    <a:pt x="558908" y="254513"/>
                  </a:cubicBezTo>
                  <a:cubicBezTo>
                    <a:pt x="573578" y="260681"/>
                    <a:pt x="588909" y="266298"/>
                    <a:pt x="602145" y="275219"/>
                  </a:cubicBezTo>
                  <a:cubicBezTo>
                    <a:pt x="608873" y="279845"/>
                    <a:pt x="607550" y="288436"/>
                    <a:pt x="602145" y="291851"/>
                  </a:cubicBezTo>
                  <a:cubicBezTo>
                    <a:pt x="603689" y="293503"/>
                    <a:pt x="604792" y="295485"/>
                    <a:pt x="605013" y="298239"/>
                  </a:cubicBezTo>
                  <a:cubicBezTo>
                    <a:pt x="615822" y="426552"/>
                    <a:pt x="552952" y="517418"/>
                    <a:pt x="463610" y="564558"/>
                  </a:cubicBezTo>
                  <a:cubicBezTo>
                    <a:pt x="461735" y="566320"/>
                    <a:pt x="459639" y="567862"/>
                    <a:pt x="456882" y="568523"/>
                  </a:cubicBezTo>
                  <a:cubicBezTo>
                    <a:pt x="456220" y="568743"/>
                    <a:pt x="455558" y="568853"/>
                    <a:pt x="454897" y="569074"/>
                  </a:cubicBezTo>
                  <a:cubicBezTo>
                    <a:pt x="320663" y="634387"/>
                    <a:pt x="131612" y="604098"/>
                    <a:pt x="37637" y="457391"/>
                  </a:cubicBezTo>
                  <a:cubicBezTo>
                    <a:pt x="36203" y="455079"/>
                    <a:pt x="36534" y="452986"/>
                    <a:pt x="37417" y="451003"/>
                  </a:cubicBezTo>
                  <a:cubicBezTo>
                    <a:pt x="33446" y="446377"/>
                    <a:pt x="37748" y="437236"/>
                    <a:pt x="44366" y="439769"/>
                  </a:cubicBezTo>
                  <a:cubicBezTo>
                    <a:pt x="70065" y="449792"/>
                    <a:pt x="95875" y="455299"/>
                    <a:pt x="122898" y="459374"/>
                  </a:cubicBezTo>
                  <a:cubicBezTo>
                    <a:pt x="123560" y="458933"/>
                    <a:pt x="124222" y="458603"/>
                    <a:pt x="124994" y="458273"/>
                  </a:cubicBezTo>
                  <a:cubicBezTo>
                    <a:pt x="130840" y="437897"/>
                    <a:pt x="136796" y="418181"/>
                    <a:pt x="149480" y="400669"/>
                  </a:cubicBezTo>
                  <a:cubicBezTo>
                    <a:pt x="151576" y="397806"/>
                    <a:pt x="154664" y="397255"/>
                    <a:pt x="157201" y="398026"/>
                  </a:cubicBezTo>
                  <a:cubicBezTo>
                    <a:pt x="159076" y="396594"/>
                    <a:pt x="161723" y="396374"/>
                    <a:pt x="163819" y="398466"/>
                  </a:cubicBezTo>
                  <a:cubicBezTo>
                    <a:pt x="213343" y="449571"/>
                    <a:pt x="271801" y="488671"/>
                    <a:pt x="346914" y="470388"/>
                  </a:cubicBezTo>
                  <a:cubicBezTo>
                    <a:pt x="362797" y="466533"/>
                    <a:pt x="376695" y="460145"/>
                    <a:pt x="389600" y="452435"/>
                  </a:cubicBezTo>
                  <a:cubicBezTo>
                    <a:pt x="391034" y="448360"/>
                    <a:pt x="393791" y="444725"/>
                    <a:pt x="398644" y="442633"/>
                  </a:cubicBezTo>
                  <a:cubicBezTo>
                    <a:pt x="403608" y="440540"/>
                    <a:pt x="408020" y="438007"/>
                    <a:pt x="412652" y="435694"/>
                  </a:cubicBezTo>
                  <a:cubicBezTo>
                    <a:pt x="415189" y="433491"/>
                    <a:pt x="417947" y="431508"/>
                    <a:pt x="420263" y="429196"/>
                  </a:cubicBezTo>
                  <a:cubicBezTo>
                    <a:pt x="419160" y="423358"/>
                    <a:pt x="420263" y="417190"/>
                    <a:pt x="425557" y="412454"/>
                  </a:cubicBezTo>
                  <a:cubicBezTo>
                    <a:pt x="431072" y="407278"/>
                    <a:pt x="436808" y="403092"/>
                    <a:pt x="442543" y="398577"/>
                  </a:cubicBezTo>
                  <a:cubicBezTo>
                    <a:pt x="458426" y="370381"/>
                    <a:pt x="466147" y="337118"/>
                    <a:pt x="463059" y="301873"/>
                  </a:cubicBezTo>
                  <a:cubicBezTo>
                    <a:pt x="462397" y="294824"/>
                    <a:pt x="468022" y="291961"/>
                    <a:pt x="473537" y="292732"/>
                  </a:cubicBezTo>
                  <a:cubicBezTo>
                    <a:pt x="477949" y="283700"/>
                    <a:pt x="484898" y="276982"/>
                    <a:pt x="492288" y="269051"/>
                  </a:cubicBezTo>
                  <a:cubicBezTo>
                    <a:pt x="499237" y="261562"/>
                    <a:pt x="509715" y="245481"/>
                    <a:pt x="520745" y="242618"/>
                  </a:cubicBezTo>
                  <a:close/>
                  <a:moveTo>
                    <a:pt x="275223" y="1517"/>
                  </a:moveTo>
                  <a:cubicBezTo>
                    <a:pt x="421223" y="-13108"/>
                    <a:pt x="559411" y="79199"/>
                    <a:pt x="600817" y="225310"/>
                  </a:cubicBezTo>
                  <a:cubicBezTo>
                    <a:pt x="603685" y="235114"/>
                    <a:pt x="594640" y="240291"/>
                    <a:pt x="587139" y="238198"/>
                  </a:cubicBezTo>
                  <a:cubicBezTo>
                    <a:pt x="585264" y="239740"/>
                    <a:pt x="582948" y="240621"/>
                    <a:pt x="580411" y="240621"/>
                  </a:cubicBezTo>
                  <a:cubicBezTo>
                    <a:pt x="559342" y="240070"/>
                    <a:pt x="537502" y="232029"/>
                    <a:pt x="518199" y="222336"/>
                  </a:cubicBezTo>
                  <a:cubicBezTo>
                    <a:pt x="506947" y="234453"/>
                    <a:pt x="495586" y="246459"/>
                    <a:pt x="484225" y="258465"/>
                  </a:cubicBezTo>
                  <a:cubicBezTo>
                    <a:pt x="477165" y="266065"/>
                    <a:pt x="468010" y="261880"/>
                    <a:pt x="464701" y="254610"/>
                  </a:cubicBezTo>
                  <a:cubicBezTo>
                    <a:pt x="461722" y="253288"/>
                    <a:pt x="459075" y="250534"/>
                    <a:pt x="457972" y="246128"/>
                  </a:cubicBezTo>
                  <a:cubicBezTo>
                    <a:pt x="432381" y="147326"/>
                    <a:pt x="324393" y="101724"/>
                    <a:pt x="235045" y="150850"/>
                  </a:cubicBezTo>
                  <a:cubicBezTo>
                    <a:pt x="149449" y="197994"/>
                    <a:pt x="142830" y="285451"/>
                    <a:pt x="136212" y="372248"/>
                  </a:cubicBezTo>
                  <a:cubicBezTo>
                    <a:pt x="136102" y="374781"/>
                    <a:pt x="134778" y="376323"/>
                    <a:pt x="133234" y="377425"/>
                  </a:cubicBezTo>
                  <a:cubicBezTo>
                    <a:pt x="133013" y="378416"/>
                    <a:pt x="132793" y="379297"/>
                    <a:pt x="132241" y="380289"/>
                  </a:cubicBezTo>
                  <a:cubicBezTo>
                    <a:pt x="125071" y="392625"/>
                    <a:pt x="117129" y="404632"/>
                    <a:pt x="109187" y="416417"/>
                  </a:cubicBezTo>
                  <a:cubicBezTo>
                    <a:pt x="104885" y="422696"/>
                    <a:pt x="101356" y="427873"/>
                    <a:pt x="93634" y="429966"/>
                  </a:cubicBezTo>
                  <a:cubicBezTo>
                    <a:pt x="84038" y="432499"/>
                    <a:pt x="71242" y="428093"/>
                    <a:pt x="61756" y="426110"/>
                  </a:cubicBezTo>
                  <a:cubicBezTo>
                    <a:pt x="58888" y="425560"/>
                    <a:pt x="55910" y="425009"/>
                    <a:pt x="52932" y="424458"/>
                  </a:cubicBezTo>
                  <a:cubicBezTo>
                    <a:pt x="44659" y="428203"/>
                    <a:pt x="33077" y="425780"/>
                    <a:pt x="29326" y="416307"/>
                  </a:cubicBezTo>
                  <a:cubicBezTo>
                    <a:pt x="25907" y="416197"/>
                    <a:pt x="22488" y="414765"/>
                    <a:pt x="20833" y="410580"/>
                  </a:cubicBezTo>
                  <a:cubicBezTo>
                    <a:pt x="-44247" y="251085"/>
                    <a:pt x="49623" y="66036"/>
                    <a:pt x="212433" y="14487"/>
                  </a:cubicBezTo>
                  <a:cubicBezTo>
                    <a:pt x="233350" y="7878"/>
                    <a:pt x="254366" y="3606"/>
                    <a:pt x="275223" y="151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9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D8FB186-E2EF-25B3-369A-CAE4E51092AE}"/>
                </a:ext>
              </a:extLst>
            </p:cNvPr>
            <p:cNvSpPr txBox="1"/>
            <p:nvPr/>
          </p:nvSpPr>
          <p:spPr>
            <a:xfrm>
              <a:off x="2070804" y="5361590"/>
              <a:ext cx="9178191" cy="548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第八章</a:t>
              </a: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</a:t>
              </a: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模和模</a:t>
              </a:r>
              <a:r>
                <a:rPr lang="en-US" altLang="zh-CN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zh-CN" alt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数转换</a:t>
              </a:r>
              <a:endPara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1698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i3kd1lk">
      <a:majorFont>
        <a:latin typeface="Arial" panose="020F0302020204030204"/>
        <a:ea typeface="Microsoft YaHei"/>
        <a:cs typeface=""/>
      </a:majorFont>
      <a:minorFont>
        <a:latin typeface="Arial" panose="020F0502020204030204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20194</TotalTime>
  <Words>2129</Words>
  <Application>Microsoft Office PowerPoint</Application>
  <PresentationFormat>宽屏</PresentationFormat>
  <Paragraphs>438</Paragraphs>
  <Slides>108</Slides>
  <Notes>108</Notes>
  <HiddenSlides>0</HiddenSlides>
  <MMClips>4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108</vt:i4>
      </vt:variant>
    </vt:vector>
  </HeadingPairs>
  <TitlesOfParts>
    <vt:vector size="117" baseType="lpstr">
      <vt:lpstr>方正舒体</vt:lpstr>
      <vt:lpstr>Microsoft YaHei</vt:lpstr>
      <vt:lpstr>Microsoft YaHei</vt:lpstr>
      <vt:lpstr>Arial</vt:lpstr>
      <vt:lpstr>Calibri</vt:lpstr>
      <vt:lpstr>Cambria Math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USTC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Sarah</dc:creator>
  <cp:lastModifiedBy>源 高</cp:lastModifiedBy>
  <cp:revision>2088</cp:revision>
  <dcterms:created xsi:type="dcterms:W3CDTF">2018-12-13T02:40:06Z</dcterms:created>
  <dcterms:modified xsi:type="dcterms:W3CDTF">2023-12-30T05:36:13Z</dcterms:modified>
</cp:coreProperties>
</file>