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72" r:id="rId5"/>
    <p:sldId id="300" r:id="rId6"/>
    <p:sldId id="270" r:id="rId7"/>
    <p:sldId id="278" r:id="rId8"/>
    <p:sldId id="283" r:id="rId9"/>
    <p:sldId id="284" r:id="rId10"/>
    <p:sldId id="285" r:id="rId11"/>
    <p:sldId id="286" r:id="rId12"/>
    <p:sldId id="291" r:id="rId13"/>
    <p:sldId id="292" r:id="rId14"/>
    <p:sldId id="293" r:id="rId15"/>
    <p:sldId id="296" r:id="rId16"/>
    <p:sldId id="294" r:id="rId17"/>
    <p:sldId id="297" r:id="rId18"/>
    <p:sldId id="298" r:id="rId19"/>
    <p:sldId id="319" r:id="rId20"/>
    <p:sldId id="301" r:id="rId21"/>
    <p:sldId id="318" r:id="rId22"/>
    <p:sldId id="320" r:id="rId23"/>
    <p:sldId id="321" r:id="rId24"/>
    <p:sldId id="323" r:id="rId25"/>
    <p:sldId id="324" r:id="rId26"/>
    <p:sldId id="325" r:id="rId27"/>
    <p:sldId id="326" r:id="rId28"/>
    <p:sldId id="27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534" autoAdjust="0"/>
  </p:normalViewPr>
  <p:slideViewPr>
    <p:cSldViewPr snapToGrid="0">
      <p:cViewPr varScale="1">
        <p:scale>
          <a:sx n="45" d="100"/>
          <a:sy n="45" d="100"/>
        </p:scale>
        <p:origin x="84" y="2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AC749-4FB1-4504-8A01-4799D4DFEF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1872" y="4800600"/>
            <a:ext cx="9418320" cy="52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组合 7"/>
          <p:cNvGrpSpPr/>
          <p:nvPr userDrawn="1"/>
        </p:nvGrpSpPr>
        <p:grpSpPr>
          <a:xfrm>
            <a:off x="1344489" y="5505426"/>
            <a:ext cx="2236793" cy="297909"/>
            <a:chOff x="8729725" y="4570716"/>
            <a:chExt cx="3587750" cy="477838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9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6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7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8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9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0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3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4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8" name="Freeform 53"/>
            <p:cNvSpPr>
              <a:spLocks noEditPoints="1"/>
            </p:cNvSpPr>
            <p:nvPr userDrawn="1"/>
          </p:nvSpPr>
          <p:spPr bwMode="auto">
            <a:xfrm>
              <a:off x="11687238" y="4692954"/>
              <a:ext cx="201613" cy="196850"/>
            </a:xfrm>
            <a:custGeom>
              <a:avLst/>
              <a:gdLst>
                <a:gd name="T0" fmla="*/ 109 w 136"/>
                <a:gd name="T1" fmla="*/ 93 h 131"/>
                <a:gd name="T2" fmla="*/ 126 w 136"/>
                <a:gd name="T3" fmla="*/ 131 h 131"/>
                <a:gd name="T4" fmla="*/ 68 w 136"/>
                <a:gd name="T5" fmla="*/ 131 h 131"/>
                <a:gd name="T6" fmla="*/ 93 w 136"/>
                <a:gd name="T7" fmla="*/ 93 h 131"/>
                <a:gd name="T8" fmla="*/ 73 w 136"/>
                <a:gd name="T9" fmla="*/ 71 h 131"/>
                <a:gd name="T10" fmla="*/ 44 w 136"/>
                <a:gd name="T11" fmla="*/ 82 h 131"/>
                <a:gd name="T12" fmla="*/ 72 w 136"/>
                <a:gd name="T13" fmla="*/ 85 h 131"/>
                <a:gd name="T14" fmla="*/ 44 w 136"/>
                <a:gd name="T15" fmla="*/ 100 h 131"/>
                <a:gd name="T16" fmla="*/ 38 w 136"/>
                <a:gd name="T17" fmla="*/ 129 h 131"/>
                <a:gd name="T18" fmla="*/ 14 w 136"/>
                <a:gd name="T19" fmla="*/ 119 h 131"/>
                <a:gd name="T20" fmla="*/ 31 w 136"/>
                <a:gd name="T21" fmla="*/ 117 h 131"/>
                <a:gd name="T22" fmla="*/ 3 w 136"/>
                <a:gd name="T23" fmla="*/ 104 h 131"/>
                <a:gd name="T24" fmla="*/ 31 w 136"/>
                <a:gd name="T25" fmla="*/ 89 h 131"/>
                <a:gd name="T26" fmla="*/ 31 w 136"/>
                <a:gd name="T27" fmla="*/ 80 h 131"/>
                <a:gd name="T28" fmla="*/ 33 w 136"/>
                <a:gd name="T29" fmla="*/ 69 h 131"/>
                <a:gd name="T30" fmla="*/ 0 w 136"/>
                <a:gd name="T31" fmla="*/ 75 h 131"/>
                <a:gd name="T32" fmla="*/ 14 w 136"/>
                <a:gd name="T33" fmla="*/ 58 h 131"/>
                <a:gd name="T34" fmla="*/ 35 w 136"/>
                <a:gd name="T35" fmla="*/ 49 h 131"/>
                <a:gd name="T36" fmla="*/ 1 w 136"/>
                <a:gd name="T37" fmla="*/ 37 h 131"/>
                <a:gd name="T38" fmla="*/ 25 w 136"/>
                <a:gd name="T39" fmla="*/ 25 h 131"/>
                <a:gd name="T40" fmla="*/ 7 w 136"/>
                <a:gd name="T41" fmla="*/ 14 h 131"/>
                <a:gd name="T42" fmla="*/ 25 w 136"/>
                <a:gd name="T43" fmla="*/ 0 h 131"/>
                <a:gd name="T44" fmla="*/ 37 w 136"/>
                <a:gd name="T45" fmla="*/ 14 h 131"/>
                <a:gd name="T46" fmla="*/ 53 w 136"/>
                <a:gd name="T47" fmla="*/ 24 h 131"/>
                <a:gd name="T48" fmla="*/ 75 w 136"/>
                <a:gd name="T49" fmla="*/ 7 h 131"/>
                <a:gd name="T50" fmla="*/ 70 w 136"/>
                <a:gd name="T51" fmla="*/ 38 h 131"/>
                <a:gd name="T52" fmla="*/ 84 w 136"/>
                <a:gd name="T53" fmla="*/ 0 h 131"/>
                <a:gd name="T54" fmla="*/ 92 w 136"/>
                <a:gd name="T55" fmla="*/ 26 h 131"/>
                <a:gd name="T56" fmla="*/ 133 w 136"/>
                <a:gd name="T57" fmla="*/ 37 h 131"/>
                <a:gd name="T58" fmla="*/ 45 w 136"/>
                <a:gd name="T59" fmla="*/ 36 h 131"/>
                <a:gd name="T60" fmla="*/ 38 w 136"/>
                <a:gd name="T61" fmla="*/ 24 h 131"/>
                <a:gd name="T62" fmla="*/ 45 w 136"/>
                <a:gd name="T63" fmla="*/ 36 h 131"/>
                <a:gd name="T64" fmla="*/ 71 w 136"/>
                <a:gd name="T65" fmla="*/ 48 h 131"/>
                <a:gd name="T66" fmla="*/ 44 w 136"/>
                <a:gd name="T67" fmla="*/ 57 h 131"/>
                <a:gd name="T68" fmla="*/ 58 w 136"/>
                <a:gd name="T69" fmla="*/ 56 h 131"/>
                <a:gd name="T70" fmla="*/ 90 w 136"/>
                <a:gd name="T71" fmla="*/ 37 h 131"/>
                <a:gd name="T72" fmla="*/ 111 w 136"/>
                <a:gd name="T73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" h="131">
                  <a:moveTo>
                    <a:pt x="125" y="37"/>
                  </a:moveTo>
                  <a:cubicBezTo>
                    <a:pt x="122" y="59"/>
                    <a:pt x="117" y="78"/>
                    <a:pt x="109" y="93"/>
                  </a:cubicBezTo>
                  <a:cubicBezTo>
                    <a:pt x="116" y="104"/>
                    <a:pt x="124" y="113"/>
                    <a:pt x="136" y="119"/>
                  </a:cubicBezTo>
                  <a:cubicBezTo>
                    <a:pt x="132" y="122"/>
                    <a:pt x="128" y="127"/>
                    <a:pt x="126" y="131"/>
                  </a:cubicBezTo>
                  <a:cubicBezTo>
                    <a:pt x="116" y="125"/>
                    <a:pt x="107" y="116"/>
                    <a:pt x="100" y="106"/>
                  </a:cubicBezTo>
                  <a:cubicBezTo>
                    <a:pt x="92" y="116"/>
                    <a:pt x="82" y="125"/>
                    <a:pt x="68" y="131"/>
                  </a:cubicBezTo>
                  <a:cubicBezTo>
                    <a:pt x="67" y="128"/>
                    <a:pt x="63" y="122"/>
                    <a:pt x="60" y="119"/>
                  </a:cubicBezTo>
                  <a:cubicBezTo>
                    <a:pt x="75" y="113"/>
                    <a:pt x="85" y="104"/>
                    <a:pt x="93" y="93"/>
                  </a:cubicBezTo>
                  <a:cubicBezTo>
                    <a:pt x="88" y="82"/>
                    <a:pt x="84" y="70"/>
                    <a:pt x="82" y="57"/>
                  </a:cubicBezTo>
                  <a:cubicBezTo>
                    <a:pt x="79" y="63"/>
                    <a:pt x="76" y="67"/>
                    <a:pt x="73" y="71"/>
                  </a:cubicBezTo>
                  <a:cubicBezTo>
                    <a:pt x="72" y="69"/>
                    <a:pt x="68" y="66"/>
                    <a:pt x="65" y="63"/>
                  </a:cubicBezTo>
                  <a:cubicBezTo>
                    <a:pt x="59" y="70"/>
                    <a:pt x="51" y="77"/>
                    <a:pt x="44" y="82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53" y="87"/>
                    <a:pt x="63" y="86"/>
                    <a:pt x="72" y="8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4" y="123"/>
                    <a:pt x="43" y="127"/>
                    <a:pt x="38" y="129"/>
                  </a:cubicBezTo>
                  <a:cubicBezTo>
                    <a:pt x="34" y="131"/>
                    <a:pt x="28" y="131"/>
                    <a:pt x="18" y="131"/>
                  </a:cubicBezTo>
                  <a:cubicBezTo>
                    <a:pt x="18" y="127"/>
                    <a:pt x="16" y="122"/>
                    <a:pt x="14" y="119"/>
                  </a:cubicBezTo>
                  <a:cubicBezTo>
                    <a:pt x="21" y="119"/>
                    <a:pt x="27" y="119"/>
                    <a:pt x="29" y="119"/>
                  </a:cubicBezTo>
                  <a:cubicBezTo>
                    <a:pt x="31" y="119"/>
                    <a:pt x="31" y="119"/>
                    <a:pt x="31" y="117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0" y="91"/>
                    <a:pt x="20" y="90"/>
                    <a:pt x="31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6" y="77"/>
                    <a:pt x="41" y="73"/>
                    <a:pt x="46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26" y="75"/>
                    <a:pt x="18" y="81"/>
                    <a:pt x="10" y="85"/>
                  </a:cubicBezTo>
                  <a:cubicBezTo>
                    <a:pt x="8" y="83"/>
                    <a:pt x="3" y="78"/>
                    <a:pt x="0" y="75"/>
                  </a:cubicBezTo>
                  <a:cubicBezTo>
                    <a:pt x="5" y="73"/>
                    <a:pt x="10" y="70"/>
                    <a:pt x="14" y="6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55"/>
                    <a:pt x="32" y="52"/>
                    <a:pt x="35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7" y="17"/>
                    <a:pt x="60" y="11"/>
                    <a:pt x="63" y="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8"/>
                    <a:pt x="66" y="28"/>
                    <a:pt x="59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7" y="35"/>
                    <a:pt x="82" y="18"/>
                    <a:pt x="84" y="0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6" y="11"/>
                    <a:pt x="95" y="19"/>
                    <a:pt x="92" y="26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25" y="37"/>
                    <a:pt x="125" y="37"/>
                    <a:pt x="125" y="37"/>
                  </a:cubicBezTo>
                  <a:close/>
                  <a:moveTo>
                    <a:pt x="45" y="36"/>
                  </a:moveTo>
                  <a:cubicBezTo>
                    <a:pt x="48" y="33"/>
                    <a:pt x="50" y="28"/>
                    <a:pt x="53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36"/>
                    <a:pt x="38" y="36"/>
                    <a:pt x="38" y="36"/>
                  </a:cubicBezTo>
                  <a:lnTo>
                    <a:pt x="45" y="36"/>
                  </a:lnTo>
                  <a:close/>
                  <a:moveTo>
                    <a:pt x="63" y="60"/>
                  </a:moveTo>
                  <a:cubicBezTo>
                    <a:pt x="66" y="57"/>
                    <a:pt x="68" y="53"/>
                    <a:pt x="71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51"/>
                    <a:pt x="47" y="54"/>
                    <a:pt x="4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8" y="56"/>
                    <a:pt x="58" y="56"/>
                    <a:pt x="58" y="56"/>
                  </a:cubicBezTo>
                  <a:lnTo>
                    <a:pt x="63" y="60"/>
                  </a:lnTo>
                  <a:close/>
                  <a:moveTo>
                    <a:pt x="90" y="37"/>
                  </a:moveTo>
                  <a:cubicBezTo>
                    <a:pt x="92" y="52"/>
                    <a:pt x="96" y="65"/>
                    <a:pt x="101" y="78"/>
                  </a:cubicBezTo>
                  <a:cubicBezTo>
                    <a:pt x="106" y="66"/>
                    <a:pt x="109" y="53"/>
                    <a:pt x="111" y="37"/>
                  </a:cubicBezTo>
                  <a:lnTo>
                    <a:pt x="9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9" name="Freeform 54"/>
            <p:cNvSpPr>
              <a:spLocks noEditPoints="1"/>
            </p:cNvSpPr>
            <p:nvPr userDrawn="1"/>
          </p:nvSpPr>
          <p:spPr bwMode="auto">
            <a:xfrm>
              <a:off x="11906313" y="4691366"/>
              <a:ext cx="195263" cy="198438"/>
            </a:xfrm>
            <a:custGeom>
              <a:avLst/>
              <a:gdLst>
                <a:gd name="T0" fmla="*/ 119 w 131"/>
                <a:gd name="T1" fmla="*/ 19 h 132"/>
                <a:gd name="T2" fmla="*/ 82 w 131"/>
                <a:gd name="T3" fmla="*/ 49 h 132"/>
                <a:gd name="T4" fmla="*/ 131 w 131"/>
                <a:gd name="T5" fmla="*/ 56 h 132"/>
                <a:gd name="T6" fmla="*/ 123 w 131"/>
                <a:gd name="T7" fmla="*/ 68 h 132"/>
                <a:gd name="T8" fmla="*/ 65 w 131"/>
                <a:gd name="T9" fmla="*/ 56 h 132"/>
                <a:gd name="T10" fmla="*/ 5 w 131"/>
                <a:gd name="T11" fmla="*/ 70 h 132"/>
                <a:gd name="T12" fmla="*/ 0 w 131"/>
                <a:gd name="T13" fmla="*/ 58 h 132"/>
                <a:gd name="T14" fmla="*/ 50 w 131"/>
                <a:gd name="T15" fmla="*/ 49 h 132"/>
                <a:gd name="T16" fmla="*/ 31 w 131"/>
                <a:gd name="T17" fmla="*/ 34 h 132"/>
                <a:gd name="T18" fmla="*/ 13 w 131"/>
                <a:gd name="T19" fmla="*/ 46 h 132"/>
                <a:gd name="T20" fmla="*/ 5 w 131"/>
                <a:gd name="T21" fmla="*/ 36 h 132"/>
                <a:gd name="T22" fmla="*/ 47 w 131"/>
                <a:gd name="T23" fmla="*/ 0 h 132"/>
                <a:gd name="T24" fmla="*/ 60 w 131"/>
                <a:gd name="T25" fmla="*/ 2 h 132"/>
                <a:gd name="T26" fmla="*/ 52 w 131"/>
                <a:gd name="T27" fmla="*/ 14 h 132"/>
                <a:gd name="T28" fmla="*/ 108 w 131"/>
                <a:gd name="T29" fmla="*/ 14 h 132"/>
                <a:gd name="T30" fmla="*/ 111 w 131"/>
                <a:gd name="T31" fmla="*/ 14 h 132"/>
                <a:gd name="T32" fmla="*/ 119 w 131"/>
                <a:gd name="T33" fmla="*/ 19 h 132"/>
                <a:gd name="T34" fmla="*/ 119 w 131"/>
                <a:gd name="T35" fmla="*/ 79 h 132"/>
                <a:gd name="T36" fmla="*/ 118 w 131"/>
                <a:gd name="T37" fmla="*/ 85 h 132"/>
                <a:gd name="T38" fmla="*/ 106 w 131"/>
                <a:gd name="T39" fmla="*/ 126 h 132"/>
                <a:gd name="T40" fmla="*/ 93 w 131"/>
                <a:gd name="T41" fmla="*/ 130 h 132"/>
                <a:gd name="T42" fmla="*/ 71 w 131"/>
                <a:gd name="T43" fmla="*/ 130 h 132"/>
                <a:gd name="T44" fmla="*/ 66 w 131"/>
                <a:gd name="T45" fmla="*/ 118 h 132"/>
                <a:gd name="T46" fmla="*/ 89 w 131"/>
                <a:gd name="T47" fmla="*/ 120 h 132"/>
                <a:gd name="T48" fmla="*/ 95 w 131"/>
                <a:gd name="T49" fmla="*/ 118 h 132"/>
                <a:gd name="T50" fmla="*/ 104 w 131"/>
                <a:gd name="T51" fmla="*/ 91 h 132"/>
                <a:gd name="T52" fmla="*/ 63 w 131"/>
                <a:gd name="T53" fmla="*/ 91 h 132"/>
                <a:gd name="T54" fmla="*/ 9 w 131"/>
                <a:gd name="T55" fmla="*/ 132 h 132"/>
                <a:gd name="T56" fmla="*/ 1 w 131"/>
                <a:gd name="T57" fmla="*/ 121 h 132"/>
                <a:gd name="T58" fmla="*/ 48 w 131"/>
                <a:gd name="T59" fmla="*/ 91 h 132"/>
                <a:gd name="T60" fmla="*/ 11 w 131"/>
                <a:gd name="T61" fmla="*/ 91 h 132"/>
                <a:gd name="T62" fmla="*/ 11 w 131"/>
                <a:gd name="T63" fmla="*/ 79 h 132"/>
                <a:gd name="T64" fmla="*/ 53 w 131"/>
                <a:gd name="T65" fmla="*/ 79 h 132"/>
                <a:gd name="T66" fmla="*/ 55 w 131"/>
                <a:gd name="T67" fmla="*/ 66 h 132"/>
                <a:gd name="T68" fmla="*/ 69 w 131"/>
                <a:gd name="T69" fmla="*/ 67 h 132"/>
                <a:gd name="T70" fmla="*/ 66 w 131"/>
                <a:gd name="T71" fmla="*/ 80 h 132"/>
                <a:gd name="T72" fmla="*/ 119 w 131"/>
                <a:gd name="T73" fmla="*/ 79 h 132"/>
                <a:gd name="T74" fmla="*/ 40 w 131"/>
                <a:gd name="T75" fmla="*/ 27 h 132"/>
                <a:gd name="T76" fmla="*/ 65 w 131"/>
                <a:gd name="T77" fmla="*/ 44 h 132"/>
                <a:gd name="T78" fmla="*/ 97 w 131"/>
                <a:gd name="T79" fmla="*/ 25 h 132"/>
                <a:gd name="T80" fmla="*/ 42 w 131"/>
                <a:gd name="T81" fmla="*/ 25 h 132"/>
                <a:gd name="T82" fmla="*/ 40 w 131"/>
                <a:gd name="T83" fmla="*/ 2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119" y="19"/>
                  </a:moveTo>
                  <a:cubicBezTo>
                    <a:pt x="110" y="32"/>
                    <a:pt x="97" y="42"/>
                    <a:pt x="82" y="49"/>
                  </a:cubicBezTo>
                  <a:cubicBezTo>
                    <a:pt x="96" y="53"/>
                    <a:pt x="113" y="55"/>
                    <a:pt x="131" y="56"/>
                  </a:cubicBezTo>
                  <a:cubicBezTo>
                    <a:pt x="128" y="59"/>
                    <a:pt x="125" y="64"/>
                    <a:pt x="123" y="68"/>
                  </a:cubicBezTo>
                  <a:cubicBezTo>
                    <a:pt x="101" y="66"/>
                    <a:pt x="82" y="63"/>
                    <a:pt x="65" y="56"/>
                  </a:cubicBezTo>
                  <a:cubicBezTo>
                    <a:pt x="47" y="63"/>
                    <a:pt x="26" y="67"/>
                    <a:pt x="5" y="70"/>
                  </a:cubicBezTo>
                  <a:cubicBezTo>
                    <a:pt x="4" y="66"/>
                    <a:pt x="2" y="61"/>
                    <a:pt x="0" y="58"/>
                  </a:cubicBezTo>
                  <a:cubicBezTo>
                    <a:pt x="17" y="56"/>
                    <a:pt x="34" y="53"/>
                    <a:pt x="50" y="49"/>
                  </a:cubicBezTo>
                  <a:cubicBezTo>
                    <a:pt x="43" y="45"/>
                    <a:pt x="37" y="40"/>
                    <a:pt x="31" y="34"/>
                  </a:cubicBezTo>
                  <a:cubicBezTo>
                    <a:pt x="26" y="38"/>
                    <a:pt x="20" y="42"/>
                    <a:pt x="13" y="46"/>
                  </a:cubicBezTo>
                  <a:cubicBezTo>
                    <a:pt x="12" y="42"/>
                    <a:pt x="8" y="38"/>
                    <a:pt x="5" y="36"/>
                  </a:cubicBezTo>
                  <a:cubicBezTo>
                    <a:pt x="25" y="26"/>
                    <a:pt x="39" y="12"/>
                    <a:pt x="47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8" y="6"/>
                    <a:pt x="55" y="10"/>
                    <a:pt x="52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1" y="14"/>
                    <a:pt x="111" y="14"/>
                    <a:pt x="111" y="14"/>
                  </a:cubicBezTo>
                  <a:lnTo>
                    <a:pt x="119" y="19"/>
                  </a:lnTo>
                  <a:close/>
                  <a:moveTo>
                    <a:pt x="119" y="79"/>
                  </a:moveTo>
                  <a:cubicBezTo>
                    <a:pt x="119" y="79"/>
                    <a:pt x="118" y="83"/>
                    <a:pt x="118" y="85"/>
                  </a:cubicBezTo>
                  <a:cubicBezTo>
                    <a:pt x="115" y="110"/>
                    <a:pt x="111" y="121"/>
                    <a:pt x="106" y="126"/>
                  </a:cubicBezTo>
                  <a:cubicBezTo>
                    <a:pt x="103" y="129"/>
                    <a:pt x="99" y="130"/>
                    <a:pt x="93" y="130"/>
                  </a:cubicBezTo>
                  <a:cubicBezTo>
                    <a:pt x="88" y="131"/>
                    <a:pt x="79" y="131"/>
                    <a:pt x="71" y="130"/>
                  </a:cubicBezTo>
                  <a:cubicBezTo>
                    <a:pt x="71" y="126"/>
                    <a:pt x="69" y="122"/>
                    <a:pt x="66" y="118"/>
                  </a:cubicBezTo>
                  <a:cubicBezTo>
                    <a:pt x="75" y="119"/>
                    <a:pt x="85" y="120"/>
                    <a:pt x="89" y="120"/>
                  </a:cubicBezTo>
                  <a:cubicBezTo>
                    <a:pt x="92" y="120"/>
                    <a:pt x="94" y="120"/>
                    <a:pt x="95" y="118"/>
                  </a:cubicBezTo>
                  <a:cubicBezTo>
                    <a:pt x="99" y="116"/>
                    <a:pt x="101" y="107"/>
                    <a:pt x="104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3" y="113"/>
                    <a:pt x="36" y="125"/>
                    <a:pt x="9" y="132"/>
                  </a:cubicBezTo>
                  <a:cubicBezTo>
                    <a:pt x="8" y="129"/>
                    <a:pt x="4" y="123"/>
                    <a:pt x="1" y="121"/>
                  </a:cubicBezTo>
                  <a:cubicBezTo>
                    <a:pt x="25" y="116"/>
                    <a:pt x="40" y="107"/>
                    <a:pt x="48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4" y="75"/>
                    <a:pt x="55" y="71"/>
                    <a:pt x="55" y="66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72"/>
                    <a:pt x="67" y="76"/>
                    <a:pt x="66" y="80"/>
                  </a:cubicBezTo>
                  <a:cubicBezTo>
                    <a:pt x="119" y="79"/>
                    <a:pt x="119" y="79"/>
                    <a:pt x="119" y="79"/>
                  </a:cubicBezTo>
                  <a:close/>
                  <a:moveTo>
                    <a:pt x="40" y="27"/>
                  </a:moveTo>
                  <a:cubicBezTo>
                    <a:pt x="46" y="34"/>
                    <a:pt x="55" y="39"/>
                    <a:pt x="65" y="44"/>
                  </a:cubicBezTo>
                  <a:cubicBezTo>
                    <a:pt x="78" y="38"/>
                    <a:pt x="89" y="32"/>
                    <a:pt x="97" y="25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4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12117450" y="4691366"/>
              <a:ext cx="200025" cy="198438"/>
            </a:xfrm>
            <a:custGeom>
              <a:avLst/>
              <a:gdLst>
                <a:gd name="T0" fmla="*/ 70 w 134"/>
                <a:gd name="T1" fmla="*/ 24 h 132"/>
                <a:gd name="T2" fmla="*/ 51 w 134"/>
                <a:gd name="T3" fmla="*/ 93 h 132"/>
                <a:gd name="T4" fmla="*/ 107 w 134"/>
                <a:gd name="T5" fmla="*/ 114 h 132"/>
                <a:gd name="T6" fmla="*/ 134 w 134"/>
                <a:gd name="T7" fmla="*/ 114 h 132"/>
                <a:gd name="T8" fmla="*/ 129 w 134"/>
                <a:gd name="T9" fmla="*/ 128 h 132"/>
                <a:gd name="T10" fmla="*/ 107 w 134"/>
                <a:gd name="T11" fmla="*/ 128 h 132"/>
                <a:gd name="T12" fmla="*/ 44 w 134"/>
                <a:gd name="T13" fmla="*/ 105 h 132"/>
                <a:gd name="T14" fmla="*/ 11 w 134"/>
                <a:gd name="T15" fmla="*/ 132 h 132"/>
                <a:gd name="T16" fmla="*/ 0 w 134"/>
                <a:gd name="T17" fmla="*/ 122 h 132"/>
                <a:gd name="T18" fmla="*/ 35 w 134"/>
                <a:gd name="T19" fmla="*/ 93 h 132"/>
                <a:gd name="T20" fmla="*/ 22 w 134"/>
                <a:gd name="T21" fmla="*/ 63 h 132"/>
                <a:gd name="T22" fmla="*/ 13 w 134"/>
                <a:gd name="T23" fmla="*/ 78 h 132"/>
                <a:gd name="T24" fmla="*/ 3 w 134"/>
                <a:gd name="T25" fmla="*/ 70 h 132"/>
                <a:gd name="T26" fmla="*/ 26 w 134"/>
                <a:gd name="T27" fmla="*/ 0 h 132"/>
                <a:gd name="T28" fmla="*/ 40 w 134"/>
                <a:gd name="T29" fmla="*/ 4 h 132"/>
                <a:gd name="T30" fmla="*/ 36 w 134"/>
                <a:gd name="T31" fmla="*/ 23 h 132"/>
                <a:gd name="T32" fmla="*/ 59 w 134"/>
                <a:gd name="T33" fmla="*/ 23 h 132"/>
                <a:gd name="T34" fmla="*/ 61 w 134"/>
                <a:gd name="T35" fmla="*/ 22 h 132"/>
                <a:gd name="T36" fmla="*/ 70 w 134"/>
                <a:gd name="T37" fmla="*/ 24 h 132"/>
                <a:gd name="T38" fmla="*/ 33 w 134"/>
                <a:gd name="T39" fmla="*/ 34 h 132"/>
                <a:gd name="T40" fmla="*/ 29 w 134"/>
                <a:gd name="T41" fmla="*/ 46 h 132"/>
                <a:gd name="T42" fmla="*/ 42 w 134"/>
                <a:gd name="T43" fmla="*/ 80 h 132"/>
                <a:gd name="T44" fmla="*/ 55 w 134"/>
                <a:gd name="T45" fmla="*/ 34 h 132"/>
                <a:gd name="T46" fmla="*/ 33 w 134"/>
                <a:gd name="T47" fmla="*/ 34 h 132"/>
                <a:gd name="T48" fmla="*/ 96 w 134"/>
                <a:gd name="T49" fmla="*/ 105 h 132"/>
                <a:gd name="T50" fmla="*/ 81 w 134"/>
                <a:gd name="T51" fmla="*/ 105 h 132"/>
                <a:gd name="T52" fmla="*/ 81 w 134"/>
                <a:gd name="T53" fmla="*/ 0 h 132"/>
                <a:gd name="T54" fmla="*/ 96 w 134"/>
                <a:gd name="T55" fmla="*/ 0 h 132"/>
                <a:gd name="T56" fmla="*/ 96 w 134"/>
                <a:gd name="T57" fmla="*/ 36 h 132"/>
                <a:gd name="T58" fmla="*/ 100 w 134"/>
                <a:gd name="T59" fmla="*/ 34 h 132"/>
                <a:gd name="T60" fmla="*/ 130 w 134"/>
                <a:gd name="T61" fmla="*/ 72 h 132"/>
                <a:gd name="T62" fmla="*/ 118 w 134"/>
                <a:gd name="T63" fmla="*/ 79 h 132"/>
                <a:gd name="T64" fmla="*/ 96 w 134"/>
                <a:gd name="T65" fmla="*/ 48 h 132"/>
                <a:gd name="T66" fmla="*/ 96 w 134"/>
                <a:gd name="T67" fmla="*/ 10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32">
                  <a:moveTo>
                    <a:pt x="70" y="24"/>
                  </a:moveTo>
                  <a:cubicBezTo>
                    <a:pt x="67" y="53"/>
                    <a:pt x="60" y="75"/>
                    <a:pt x="51" y="93"/>
                  </a:cubicBezTo>
                  <a:cubicBezTo>
                    <a:pt x="66" y="110"/>
                    <a:pt x="87" y="114"/>
                    <a:pt x="107" y="114"/>
                  </a:cubicBezTo>
                  <a:cubicBezTo>
                    <a:pt x="113" y="114"/>
                    <a:pt x="128" y="114"/>
                    <a:pt x="134" y="114"/>
                  </a:cubicBezTo>
                  <a:cubicBezTo>
                    <a:pt x="132" y="118"/>
                    <a:pt x="129" y="125"/>
                    <a:pt x="129" y="12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83" y="128"/>
                    <a:pt x="61" y="124"/>
                    <a:pt x="44" y="105"/>
                  </a:cubicBezTo>
                  <a:cubicBezTo>
                    <a:pt x="35" y="117"/>
                    <a:pt x="24" y="126"/>
                    <a:pt x="11" y="132"/>
                  </a:cubicBezTo>
                  <a:cubicBezTo>
                    <a:pt x="9" y="129"/>
                    <a:pt x="4" y="124"/>
                    <a:pt x="0" y="122"/>
                  </a:cubicBezTo>
                  <a:cubicBezTo>
                    <a:pt x="14" y="116"/>
                    <a:pt x="26" y="106"/>
                    <a:pt x="35" y="93"/>
                  </a:cubicBezTo>
                  <a:cubicBezTo>
                    <a:pt x="30" y="85"/>
                    <a:pt x="26" y="75"/>
                    <a:pt x="22" y="63"/>
                  </a:cubicBezTo>
                  <a:cubicBezTo>
                    <a:pt x="20" y="69"/>
                    <a:pt x="17" y="74"/>
                    <a:pt x="13" y="78"/>
                  </a:cubicBezTo>
                  <a:cubicBezTo>
                    <a:pt x="11" y="76"/>
                    <a:pt x="6" y="72"/>
                    <a:pt x="3" y="70"/>
                  </a:cubicBezTo>
                  <a:cubicBezTo>
                    <a:pt x="13" y="56"/>
                    <a:pt x="22" y="28"/>
                    <a:pt x="26" y="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10"/>
                    <a:pt x="38" y="16"/>
                    <a:pt x="36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1" y="22"/>
                    <a:pt x="61" y="22"/>
                    <a:pt x="61" y="22"/>
                  </a:cubicBezTo>
                  <a:lnTo>
                    <a:pt x="70" y="24"/>
                  </a:lnTo>
                  <a:close/>
                  <a:moveTo>
                    <a:pt x="33" y="34"/>
                  </a:moveTo>
                  <a:cubicBezTo>
                    <a:pt x="31" y="38"/>
                    <a:pt x="30" y="42"/>
                    <a:pt x="29" y="46"/>
                  </a:cubicBezTo>
                  <a:cubicBezTo>
                    <a:pt x="33" y="60"/>
                    <a:pt x="37" y="71"/>
                    <a:pt x="42" y="80"/>
                  </a:cubicBezTo>
                  <a:cubicBezTo>
                    <a:pt x="48" y="68"/>
                    <a:pt x="52" y="52"/>
                    <a:pt x="55" y="34"/>
                  </a:cubicBezTo>
                  <a:lnTo>
                    <a:pt x="33" y="34"/>
                  </a:lnTo>
                  <a:close/>
                  <a:moveTo>
                    <a:pt x="96" y="105"/>
                  </a:moveTo>
                  <a:cubicBezTo>
                    <a:pt x="81" y="105"/>
                    <a:pt x="81" y="105"/>
                    <a:pt x="81" y="10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11" y="46"/>
                    <a:pt x="124" y="62"/>
                    <a:pt x="130" y="72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3" y="71"/>
                    <a:pt x="105" y="59"/>
                    <a:pt x="96" y="48"/>
                  </a:cubicBezTo>
                  <a:lnTo>
                    <a:pt x="96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1872" y="758952"/>
            <a:ext cx="9418320" cy="1156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目录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2042160"/>
            <a:ext cx="9418320" cy="44500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625475" indent="-447675">
              <a:buFont typeface="Wingdings" panose="05000000000000000000" pitchFamily="2" charset="2"/>
              <a:buChar char="n"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7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7" y="1828803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微软雅黑" panose="020B0503020204020204" pitchFamily="34" charset="-122"/>
              <a:buChar char="▪"/>
              <a:defRPr sz="3600"/>
            </a:lvl1pPr>
            <a:lvl2pPr marL="541020" indent="-266700">
              <a:lnSpc>
                <a:spcPct val="120000"/>
              </a:lnSpc>
              <a:buFont typeface="微软雅黑" panose="020B0503020204020204" pitchFamily="34" charset="-122"/>
              <a:buChar char="▫"/>
              <a:defRPr sz="3200"/>
            </a:lvl2pPr>
            <a:lvl3pPr marL="804545" indent="-25717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3pPr>
            <a:lvl4pPr marL="1074420" indent="-25209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4pPr>
            <a:lvl5pPr marL="1346200" indent="-248920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503152"/>
            <a:ext cx="207035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822327" y="503153"/>
            <a:ext cx="9745413" cy="404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7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7" y="1828803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微软雅黑" panose="020B0503020204020204" pitchFamily="34" charset="-122"/>
              <a:buChar char="▪"/>
              <a:defRPr sz="3600"/>
            </a:lvl1pPr>
            <a:lvl2pPr marL="541020" indent="-266700">
              <a:lnSpc>
                <a:spcPct val="120000"/>
              </a:lnSpc>
              <a:buFont typeface="微软雅黑" panose="020B0503020204020204" pitchFamily="34" charset="-122"/>
              <a:buChar char="▫"/>
              <a:defRPr sz="3200"/>
            </a:lvl2pPr>
            <a:lvl3pPr marL="804545" indent="-25717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3pPr>
            <a:lvl4pPr marL="1074420" indent="-25209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4pPr>
            <a:lvl5pPr marL="1346200" indent="-248920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503152"/>
            <a:ext cx="207035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23292"/>
            <a:ext cx="12192000" cy="834708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71" y="6023299"/>
            <a:ext cx="9982200" cy="83470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0232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4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5" y="998539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9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4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64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35.png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1" Type="http://schemas.openxmlformats.org/officeDocument/2006/relationships/notesSlide" Target="../notesSlides/notesSlide15.xml"/><Relationship Id="rId10" Type="http://schemas.openxmlformats.org/officeDocument/2006/relationships/vmlDrawing" Target="../drawings/vmlDrawing2.vml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47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w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5.png"/><Relationship Id="rId3" Type="http://schemas.openxmlformats.org/officeDocument/2006/relationships/image" Target="../media/image54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5.png"/><Relationship Id="rId2" Type="http://schemas.openxmlformats.org/officeDocument/2006/relationships/image" Target="../media/image54.wmf"/><Relationship Id="rId1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固体物理习题课</a:t>
            </a:r>
            <a:r>
              <a:rPr lang="en-US" altLang="zh-CN" smtClean="0"/>
              <a:t>3</a:t>
            </a:r>
            <a:endParaRPr lang="en-US" altLang="zh-CN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编辑副标题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基态与激发态下的分布-基态的分布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22325" y="908050"/>
            <a:ext cx="7988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④能级密度</a:t>
            </a:r>
            <a:r>
              <a:rPr lang="zh-CN" altLang="en-US" b="1">
                <a:sym typeface="+mn-ea"/>
              </a:rPr>
              <a:t>g(ε)</a:t>
            </a:r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822325" y="1276350"/>
            <a:ext cx="8699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将波矢空间中态的数目改为用能量空间中来描述。</a:t>
            </a:r>
            <a:endParaRPr lang="zh-CN" altLang="en-US"/>
          </a:p>
          <a:p>
            <a:r>
              <a:rPr lang="en-US" altLang="zh-CN"/>
              <a:t>g(</a:t>
            </a:r>
            <a:r>
              <a:rPr lang="en-US" altLang="zh-CN">
                <a:latin typeface="Calibri" panose="020F0502020204030204" charset="0"/>
                <a:cs typeface="Calibri" panose="020F0502020204030204" charset="0"/>
              </a:rPr>
              <a:t>ε</a:t>
            </a:r>
            <a:r>
              <a:rPr lang="en-US" altLang="zh-CN"/>
              <a:t>)</a:t>
            </a:r>
            <a:r>
              <a:rPr lang="zh-CN" altLang="en-US"/>
              <a:t>表示单位体积、能量</a:t>
            </a:r>
            <a:r>
              <a:rPr lang="en-US" altLang="zh-CN">
                <a:latin typeface="Calibri" panose="020F0502020204030204" charset="0"/>
                <a:cs typeface="Calibri" panose="020F0502020204030204" charset="0"/>
                <a:sym typeface="+mn-ea"/>
              </a:rPr>
              <a:t>ε</a:t>
            </a:r>
            <a:r>
              <a:rPr lang="zh-CN" altLang="en-US"/>
              <a:t>附近</a:t>
            </a:r>
            <a:r>
              <a:rPr lang="en-US" altLang="zh-CN"/>
              <a:t>d</a:t>
            </a:r>
            <a:r>
              <a:rPr lang="en-US" altLang="zh-CN">
                <a:latin typeface="Calibri" panose="020F0502020204030204" charset="0"/>
                <a:cs typeface="Calibri" panose="020F0502020204030204" charset="0"/>
                <a:sym typeface="+mn-ea"/>
              </a:rPr>
              <a:t>ε</a:t>
            </a:r>
            <a:r>
              <a:rPr lang="zh-CN" altLang="en-US">
                <a:latin typeface="Calibri" panose="020F0502020204030204" charset="0"/>
                <a:cs typeface="Calibri" panose="020F0502020204030204" charset="0"/>
                <a:sym typeface="+mn-ea"/>
              </a:rPr>
              <a:t>中包含的电子态的数目</a:t>
            </a:r>
            <a:endParaRPr lang="zh-CN" altLang="en-US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8055" y="2280285"/>
            <a:ext cx="8408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求解方法也很简单，要点就是</a:t>
            </a:r>
            <a:r>
              <a:rPr lang="en-US" altLang="zh-CN"/>
              <a:t>“k</a:t>
            </a:r>
            <a:r>
              <a:rPr lang="zh-CN" altLang="en-US"/>
              <a:t>空间中态数目</a:t>
            </a:r>
            <a:r>
              <a:rPr lang="en-US" altLang="zh-CN"/>
              <a:t>”</a:t>
            </a:r>
            <a:r>
              <a:rPr lang="zh-CN" altLang="en-US"/>
              <a:t>和</a:t>
            </a:r>
            <a:r>
              <a:rPr lang="en-US" altLang="zh-CN"/>
              <a:t>“</a:t>
            </a:r>
            <a:r>
              <a:rPr lang="en-US" altLang="zh-CN">
                <a:latin typeface="Calibri" panose="020F0502020204030204" charset="0"/>
                <a:cs typeface="Calibri" panose="020F0502020204030204" charset="0"/>
                <a:sym typeface="+mn-ea"/>
              </a:rPr>
              <a:t>ε</a:t>
            </a:r>
            <a:r>
              <a:rPr lang="zh-CN" altLang="en-US"/>
              <a:t>空间中态数目</a:t>
            </a:r>
            <a:r>
              <a:rPr lang="en-US" altLang="zh-CN"/>
              <a:t>”</a:t>
            </a:r>
            <a:r>
              <a:rPr lang="zh-CN" altLang="en-US"/>
              <a:t>相等：</a:t>
            </a:r>
            <a:endParaRPr lang="zh-CN" altLang="en-US"/>
          </a:p>
        </p:txBody>
      </p:sp>
      <p:pic>
        <p:nvPicPr>
          <p:cNvPr id="18" name="图片 17" descr="D2Z1]E(K3SC(Y32U743$KW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9360" y="2648585"/>
            <a:ext cx="2409825" cy="733425"/>
          </a:xfrm>
          <a:prstGeom prst="rect">
            <a:avLst/>
          </a:prstGeom>
        </p:spPr>
      </p:pic>
      <p:pic>
        <p:nvPicPr>
          <p:cNvPr id="20" name="图片 19" descr=")9P9Z1FU2WQHGOPTUA1HHP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55" y="3382010"/>
            <a:ext cx="1981200" cy="409575"/>
          </a:xfrm>
          <a:prstGeom prst="rect">
            <a:avLst/>
          </a:prstGeom>
        </p:spPr>
      </p:pic>
      <p:sp>
        <p:nvSpPr>
          <p:cNvPr id="21" name="左大括号 20"/>
          <p:cNvSpPr/>
          <p:nvPr/>
        </p:nvSpPr>
        <p:spPr>
          <a:xfrm>
            <a:off x="1055370" y="2916555"/>
            <a:ext cx="75565" cy="775970"/>
          </a:xfrm>
          <a:prstGeom prst="leftBrace">
            <a:avLst>
              <a:gd name="adj1" fmla="val 22184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`L{J5{YH@)MW)XXPTW1F({O"/>
          <p:cNvPicPr>
            <a:picLocks noChangeAspect="1"/>
          </p:cNvPicPr>
          <p:nvPr/>
        </p:nvPicPr>
        <p:blipFill>
          <a:blip r:embed="rId3"/>
          <a:srcRect l="5060" t="-597"/>
          <a:stretch>
            <a:fillRect/>
          </a:stretch>
        </p:blipFill>
        <p:spPr>
          <a:xfrm>
            <a:off x="4378960" y="2983230"/>
            <a:ext cx="3038475" cy="641985"/>
          </a:xfrm>
          <a:prstGeom prst="rect">
            <a:avLst/>
          </a:prstGeom>
        </p:spPr>
      </p:pic>
      <p:sp>
        <p:nvSpPr>
          <p:cNvPr id="24" name="右箭头 23"/>
          <p:cNvSpPr/>
          <p:nvPr/>
        </p:nvSpPr>
        <p:spPr>
          <a:xfrm>
            <a:off x="3750945" y="3115945"/>
            <a:ext cx="628015" cy="37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3750945" y="3791585"/>
            <a:ext cx="628015" cy="37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6" name="图片 25" descr="7@2@RY6}KVU%4Q1U[Y9%187"/>
          <p:cNvPicPr>
            <a:picLocks noChangeAspect="1"/>
          </p:cNvPicPr>
          <p:nvPr/>
        </p:nvPicPr>
        <p:blipFill>
          <a:blip r:embed="rId4"/>
          <a:srcRect l="2778"/>
          <a:stretch>
            <a:fillRect/>
          </a:stretch>
        </p:blipFill>
        <p:spPr>
          <a:xfrm>
            <a:off x="4378960" y="3589655"/>
            <a:ext cx="3778250" cy="781050"/>
          </a:xfrm>
          <a:prstGeom prst="rect">
            <a:avLst/>
          </a:prstGeom>
        </p:spPr>
      </p:pic>
      <p:pic>
        <p:nvPicPr>
          <p:cNvPr id="27" name="图片 26" descr="`{AA}FN5AI8APWNU_[MVVX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450" y="3694430"/>
            <a:ext cx="1466850" cy="5715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8324215" y="3893185"/>
            <a:ext cx="776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即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22325" y="4684395"/>
            <a:ext cx="6176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二维和一维的结果不一样，推导过程也需要掌握：</a:t>
            </a:r>
            <a:endParaRPr lang="zh-CN" altLang="en-US" b="1"/>
          </a:p>
        </p:txBody>
      </p:sp>
      <p:pic>
        <p:nvPicPr>
          <p:cNvPr id="30" name="图片 29" descr="@RX[}DO}@G~}AH4G~_$)W(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55" y="5467985"/>
            <a:ext cx="1676400" cy="504825"/>
          </a:xfrm>
          <a:prstGeom prst="rect">
            <a:avLst/>
          </a:prstGeom>
        </p:spPr>
      </p:pic>
      <p:pic>
        <p:nvPicPr>
          <p:cNvPr id="31" name="图片 30" descr="A3A`S~`OJDN(M%WOGK6KW[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275" y="5144135"/>
            <a:ext cx="2143125" cy="32385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595245" y="5121910"/>
            <a:ext cx="161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二维电子气：</a:t>
            </a:r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595245" y="5536565"/>
            <a:ext cx="161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一维电子气：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基态与激发态下的分布-基态的分布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22325" y="908050"/>
            <a:ext cx="8796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获得了能态密度之后，很多物理量的求解会变得方便：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2325" y="1276350"/>
            <a:ext cx="5972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比如电子气基态能量：</a:t>
            </a:r>
            <a:endParaRPr lang="zh-CN" altLang="en-US"/>
          </a:p>
        </p:txBody>
      </p:sp>
      <p:pic>
        <p:nvPicPr>
          <p:cNvPr id="7" name="图片 6" descr="ZF2@2E)9Q2W94(IVO]IX{@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5610" y="1747520"/>
            <a:ext cx="7028815" cy="64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sym typeface="+mn-ea"/>
              </a:rPr>
              <a:t>3.非0K下电子填充的规律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22325" y="908050"/>
            <a:ext cx="955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费米</a:t>
            </a:r>
            <a:r>
              <a:rPr lang="en-US" altLang="zh-CN"/>
              <a:t>-</a:t>
            </a:r>
            <a:r>
              <a:rPr lang="zh-CN" altLang="en-US"/>
              <a:t>狄拉克</a:t>
            </a:r>
            <a:r>
              <a:rPr lang="zh-CN" altLang="en-US"/>
              <a:t>分布：</a:t>
            </a:r>
            <a:endParaRPr lang="zh-CN" altLang="en-US"/>
          </a:p>
        </p:txBody>
      </p:sp>
      <p:pic>
        <p:nvPicPr>
          <p:cNvPr id="8" name="图片 7" descr="2)M{L{NVLEV{C41MU[4Z8{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1260" y="1018540"/>
            <a:ext cx="2876550" cy="6381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2325" y="2394585"/>
            <a:ext cx="9605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其中</a:t>
            </a:r>
            <a:r>
              <a:rPr lang="en-US" altLang="zh-CN"/>
              <a:t>μ</a:t>
            </a:r>
            <a:r>
              <a:rPr lang="zh-CN" altLang="en-US"/>
              <a:t>是体系的化学势，代表体积温度不变的情况下，体系中增加或减少一个电子的能量</a:t>
            </a:r>
            <a:endParaRPr lang="zh-CN" altLang="en-US"/>
          </a:p>
        </p:txBody>
      </p:sp>
      <p:pic>
        <p:nvPicPr>
          <p:cNvPr id="10" name="图片 9" descr="4O$PQ@~1(]}ZA)M5G8K$C$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560" y="2762885"/>
            <a:ext cx="4495800" cy="29241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2935" y="5687060"/>
            <a:ext cx="10144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有了费米</a:t>
            </a:r>
            <a:r>
              <a:rPr lang="en-US" altLang="zh-CN"/>
              <a:t>-</a:t>
            </a:r>
            <a:r>
              <a:rPr lang="zh-CN" altLang="en-US"/>
              <a:t>狄拉克分布的概念之后，费米能级的概念有了新的诠释，即在该温度下</a:t>
            </a:r>
            <a:r>
              <a:rPr lang="en-US" altLang="zh-CN"/>
              <a:t>f(</a:t>
            </a:r>
            <a:r>
              <a:rPr lang="en-US" altLang="zh-CN">
                <a:latin typeface="Calibri" panose="020F0502020204030204" charset="0"/>
                <a:cs typeface="Calibri" panose="020F0502020204030204" charset="0"/>
              </a:rPr>
              <a:t>ε</a:t>
            </a:r>
            <a:r>
              <a:rPr lang="en-US" altLang="zh-CN"/>
              <a:t>)=1/2</a:t>
            </a:r>
            <a:r>
              <a:rPr lang="zh-CN" altLang="en-US"/>
              <a:t>的能级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822325" y="1656715"/>
            <a:ext cx="9658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式子的物理含义为，该温度下，能量为</a:t>
            </a:r>
            <a:r>
              <a:rPr lang="en-US" altLang="zh-CN">
                <a:latin typeface="Calibri" panose="020F0502020204030204" charset="0"/>
                <a:cs typeface="Calibri" panose="020F0502020204030204" charset="0"/>
                <a:sym typeface="+mn-ea"/>
              </a:rPr>
              <a:t>ε</a:t>
            </a:r>
            <a:r>
              <a:rPr lang="zh-CN" altLang="en-US">
                <a:latin typeface="Calibri" panose="020F0502020204030204" charset="0"/>
                <a:cs typeface="Calibri" panose="020F0502020204030204" charset="0"/>
                <a:sym typeface="+mn-ea"/>
              </a:rPr>
              <a:t>的能级被粒子占据的概率，可以告诉你在已知能量的台阶分布的情况下，电子怎么往这些台阶上填充</a:t>
            </a:r>
            <a:endParaRPr lang="zh-CN" altLang="en-US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14675" y="3244850"/>
            <a:ext cx="9874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令：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sym typeface="+mn-ea"/>
              </a:rPr>
              <a:t>3.非0K下电子填充的规律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948055" y="1051560"/>
            <a:ext cx="9648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为了能让费米</a:t>
            </a:r>
            <a:r>
              <a:rPr lang="en-US" altLang="zh-CN" b="1"/>
              <a:t>-</a:t>
            </a:r>
            <a:r>
              <a:rPr lang="zh-CN" altLang="en-US" b="1"/>
              <a:t>狄拉克分布真正能在计算中使用，还需要得到</a:t>
            </a:r>
            <a:r>
              <a:rPr lang="en-US" altLang="zh-CN" b="1"/>
              <a:t>μ</a:t>
            </a:r>
            <a:r>
              <a:rPr lang="zh-CN" altLang="en-US" b="1"/>
              <a:t>的具体数值</a:t>
            </a:r>
            <a:endParaRPr lang="zh-CN" altLang="en-US" b="1"/>
          </a:p>
        </p:txBody>
      </p:sp>
      <p:pic>
        <p:nvPicPr>
          <p:cNvPr id="3" name="图片 2" descr="TV$MD{B`41LQCVS}LZQS%{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010" y="1419860"/>
            <a:ext cx="2847975" cy="600075"/>
          </a:xfrm>
          <a:prstGeom prst="rect">
            <a:avLst/>
          </a:prstGeom>
        </p:spPr>
      </p:pic>
      <p:pic>
        <p:nvPicPr>
          <p:cNvPr id="7" name="图片 6" descr="G8XIIQFYSVCLB3K(D$~_~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15" y="2433320"/>
            <a:ext cx="2790825" cy="6572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48055" y="2065020"/>
            <a:ext cx="10024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求解这种形式的积分比较困难，涉及到费米统计中常见的积分（即课堂</a:t>
            </a:r>
            <a:r>
              <a:rPr lang="en-US" altLang="zh-CN"/>
              <a:t>PPT</a:t>
            </a:r>
            <a:r>
              <a:rPr lang="zh-CN" altLang="en-US"/>
              <a:t>中的索末菲展开式）：</a:t>
            </a:r>
            <a:endParaRPr lang="zh-CN" altLang="en-US"/>
          </a:p>
        </p:txBody>
      </p:sp>
      <p:pic>
        <p:nvPicPr>
          <p:cNvPr id="14" name="图片 13" descr="}5{IH)B)APEN)@T0UYU7EQ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315" y="3090545"/>
            <a:ext cx="2762250" cy="590550"/>
          </a:xfrm>
          <a:prstGeom prst="rect">
            <a:avLst/>
          </a:prstGeom>
        </p:spPr>
      </p:pic>
      <p:pic>
        <p:nvPicPr>
          <p:cNvPr id="16" name="图片 15" descr="H2~B91[3T418_KR{RVF2OY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640" y="4071620"/>
            <a:ext cx="3686175" cy="6858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056005" y="3703320"/>
            <a:ext cx="9960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然后通过泰勒展开等一系列数学处理，可以求得：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599815" y="4072255"/>
            <a:ext cx="3751580" cy="730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sym typeface="+mn-ea"/>
              </a:rPr>
              <a:t>3.非0K下电子填充的规律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22325" y="908050"/>
            <a:ext cx="9302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要得到</a:t>
            </a:r>
            <a:r>
              <a:rPr lang="en-US" altLang="zh-CN"/>
              <a:t>μ</a:t>
            </a:r>
            <a:r>
              <a:rPr lang="zh-CN" altLang="en-US"/>
              <a:t>的表达式，还需要对上述结果再进行一次展开</a:t>
            </a:r>
            <a:endParaRPr lang="zh-CN" altLang="en-US"/>
          </a:p>
        </p:txBody>
      </p:sp>
      <p:pic>
        <p:nvPicPr>
          <p:cNvPr id="3" name="图片 2" descr="(ONJ4)L@DY)YIF[@)]@RUM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5035" y="1365885"/>
            <a:ext cx="7019925" cy="590550"/>
          </a:xfrm>
          <a:prstGeom prst="rect">
            <a:avLst/>
          </a:prstGeom>
        </p:spPr>
      </p:pic>
      <p:pic>
        <p:nvPicPr>
          <p:cNvPr id="7" name="图片 6" descr="Y~6T8WKQ(MYY6{~_ZODK}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390" y="3683635"/>
            <a:ext cx="6419850" cy="485775"/>
          </a:xfrm>
          <a:prstGeom prst="rect">
            <a:avLst/>
          </a:prstGeom>
        </p:spPr>
      </p:pic>
      <p:pic>
        <p:nvPicPr>
          <p:cNvPr id="14" name="图片 13" descr="[0T%QVC6]~WZVACVM~(Y1Q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535" y="2051685"/>
            <a:ext cx="5114925" cy="11811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28445" y="3315335"/>
            <a:ext cx="7890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</a:t>
            </a:r>
            <a:r>
              <a:rPr lang="en-US" altLang="zh-CN"/>
              <a:t>Q(μ)</a:t>
            </a:r>
            <a:r>
              <a:rPr lang="zh-CN" altLang="en-US"/>
              <a:t>取一级近似：</a:t>
            </a:r>
            <a:endParaRPr lang="zh-CN" altLang="en-US"/>
          </a:p>
        </p:txBody>
      </p:sp>
      <p:pic>
        <p:nvPicPr>
          <p:cNvPr id="16" name="图片 15" descr="MOZT{6{{YLFCF)72{_L]9_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125" y="4524375"/>
            <a:ext cx="3105150" cy="4191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528445" y="4250690"/>
            <a:ext cx="7890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并且认为：</a:t>
            </a:r>
            <a:endParaRPr lang="zh-CN"/>
          </a:p>
        </p:txBody>
      </p:sp>
      <p:pic>
        <p:nvPicPr>
          <p:cNvPr id="19" name="图片 18" descr="UE`(T2GIM46GLCFAWVLXSN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480" y="5720080"/>
            <a:ext cx="5276850" cy="619125"/>
          </a:xfrm>
          <a:prstGeom prst="rect">
            <a:avLst/>
          </a:prstGeom>
        </p:spPr>
      </p:pic>
      <p:pic>
        <p:nvPicPr>
          <p:cNvPr id="20" name="图片 19" descr="H2~B91[3T418_KR{RVF2OY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10" y="5034280"/>
            <a:ext cx="3686175" cy="6858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528445" y="5193030"/>
            <a:ext cx="1918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代入</a:t>
            </a:r>
            <a:r>
              <a:rPr lang="en-US" altLang="zh-CN"/>
              <a:t>I</a:t>
            </a:r>
            <a:r>
              <a:rPr lang="zh-CN" altLang="en-US"/>
              <a:t>的表达式：</a:t>
            </a:r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7212330" y="5814060"/>
            <a:ext cx="592455" cy="431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 descr="ND2)W)DKYN(`O15@]~LS[Y0"/>
          <p:cNvPicPr>
            <a:picLocks noChangeAspect="1"/>
          </p:cNvPicPr>
          <p:nvPr/>
        </p:nvPicPr>
        <p:blipFill>
          <a:blip r:embed="rId7"/>
          <a:srcRect l="8324" r="3242" b="5063"/>
          <a:stretch>
            <a:fillRect/>
          </a:stretch>
        </p:blipFill>
        <p:spPr>
          <a:xfrm>
            <a:off x="7804785" y="5672455"/>
            <a:ext cx="308292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  <a:sym typeface="+mn-ea"/>
              </a:rPr>
              <a:t>4.自由电子气的热容和磁化率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4" name="图片 3" descr="HK7S1GI%MGXG9CB5Q]PEGY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7170" y="725170"/>
            <a:ext cx="1485900" cy="7905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2325" y="1515745"/>
            <a:ext cx="9420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为了求解热容，首先要获得内能的表达式，</a:t>
            </a:r>
            <a:r>
              <a:rPr lang="zh-CN" altLang="en-US"/>
              <a:t>考虑下面的积分：</a:t>
            </a:r>
            <a:endParaRPr lang="zh-CN" altLang="en-US"/>
          </a:p>
        </p:txBody>
      </p:sp>
      <p:pic>
        <p:nvPicPr>
          <p:cNvPr id="9" name="图片 8" descr="T8DD3SKEI%5VORP4O{[WQ(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80" y="1884045"/>
            <a:ext cx="2724150" cy="638175"/>
          </a:xfrm>
          <a:prstGeom prst="rect">
            <a:avLst/>
          </a:prstGeom>
        </p:spPr>
      </p:pic>
      <p:pic>
        <p:nvPicPr>
          <p:cNvPr id="10" name="图片 9" descr="H2~B91[3T418_KR{RVF2OY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95" y="2760345"/>
            <a:ext cx="3510280" cy="6527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22325" y="2522220"/>
            <a:ext cx="7038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如法炮制：</a:t>
            </a:r>
            <a:endParaRPr lang="zh-CN" altLang="en-US"/>
          </a:p>
        </p:txBody>
      </p: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79055" y="2782570"/>
          <a:ext cx="2183130" cy="63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1143000" imgH="330200" progId="Equation.KSEE3">
                  <p:embed/>
                </p:oleObj>
              </mc:Choice>
              <mc:Fallback>
                <p:oleObj name="" r:id="rId4" imgW="1143000" imgH="330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79055" y="2782570"/>
                        <a:ext cx="2183130" cy="630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076440" y="2914015"/>
            <a:ext cx="1185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此处</a:t>
            </a:r>
            <a:endParaRPr lang="zh-CN" altLang="en-US"/>
          </a:p>
        </p:txBody>
      </p:sp>
      <p:pic>
        <p:nvPicPr>
          <p:cNvPr id="17" name="图片 16" descr="7_Y(WEYFMWC8${`4O$({S3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2355" y="3934460"/>
            <a:ext cx="6400800" cy="628650"/>
          </a:xfrm>
          <a:prstGeom prst="rect">
            <a:avLst/>
          </a:prstGeom>
        </p:spPr>
      </p:pic>
      <p:sp>
        <p:nvSpPr>
          <p:cNvPr id="24" name="下箭头 23"/>
          <p:cNvSpPr/>
          <p:nvPr/>
        </p:nvSpPr>
        <p:spPr>
          <a:xfrm>
            <a:off x="5189855" y="3509645"/>
            <a:ext cx="323215" cy="554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下箭头 24"/>
          <p:cNvSpPr/>
          <p:nvPr/>
        </p:nvSpPr>
        <p:spPr>
          <a:xfrm>
            <a:off x="5189855" y="4563110"/>
            <a:ext cx="323215" cy="554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6" name="图片 25" descr="983I~~W0NESQUM0(]2W@FOK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895" y="5118100"/>
            <a:ext cx="4200525" cy="695325"/>
          </a:xfrm>
          <a:prstGeom prst="rect">
            <a:avLst/>
          </a:prstGeom>
        </p:spPr>
      </p:pic>
      <p:pic>
        <p:nvPicPr>
          <p:cNvPr id="27" name="图片 26" descr="5%6T60BWA719YLR6LLX3QV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9155" y="5813425"/>
            <a:ext cx="4267200" cy="71437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551430" y="5986145"/>
            <a:ext cx="1335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其中：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  <a:sym typeface="+mn-ea"/>
              </a:rPr>
              <a:t>4.自由电子气的热容和磁化率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2" name="图片 1" descr="TSN4%[[@9_{H_3GE5YP(0K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7265" y="1308735"/>
            <a:ext cx="6562725" cy="28486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2325" y="908050"/>
            <a:ext cx="10123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无磁场场合下，上下自旋的电子数目相等，增加外场之后，上下自旋电子能量不同，会达到一个新的平衡</a:t>
            </a:r>
            <a:endParaRPr lang="en-US" altLang="zh-CN"/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71040" y="4223385"/>
          <a:ext cx="7448550" cy="72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4038600" imgH="393700" progId="Equation.KSEE3">
                  <p:embed/>
                </p:oleObj>
              </mc:Choice>
              <mc:Fallback>
                <p:oleObj name="" r:id="rId2" imgW="40386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1040" y="4223385"/>
                        <a:ext cx="7448550" cy="725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接连接符 14"/>
          <p:cNvCxnSpPr/>
          <p:nvPr/>
        </p:nvCxnSpPr>
        <p:spPr>
          <a:xfrm>
            <a:off x="3004185" y="4949190"/>
            <a:ext cx="31553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383655" y="4949190"/>
            <a:ext cx="31553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950210" y="4949190"/>
            <a:ext cx="3209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自旋向下的电子总量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356985" y="4949190"/>
            <a:ext cx="3209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自旋向上的电子总量</a:t>
            </a:r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508885" y="4834255"/>
            <a:ext cx="5276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D8D%XP@I{D[~(_O6TS5HO}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605" y="5317490"/>
            <a:ext cx="3990975" cy="752475"/>
          </a:xfrm>
          <a:prstGeom prst="rect">
            <a:avLst/>
          </a:prstGeom>
        </p:spPr>
      </p:pic>
      <p:pic>
        <p:nvPicPr>
          <p:cNvPr id="23" name="图片 22" descr="86{VRSWW(IT9Q6J34YT%%8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820" y="6032500"/>
            <a:ext cx="3981450" cy="73342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3844290" y="6031865"/>
            <a:ext cx="4114165" cy="719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1872" y="99187"/>
            <a:ext cx="9418320" cy="4041648"/>
          </a:xfrm>
        </p:spPr>
        <p:txBody>
          <a:bodyPr/>
          <a:lstStyle/>
          <a:p>
            <a:r>
              <a:rPr lang="zh-CN" altLang="en-US" dirty="0"/>
              <a:t>空晶格近似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4" name="文本占位符 3"/>
          <p:cNvSpPr/>
          <p:nvPr>
            <p:ph type="body" idx="1"/>
          </p:nvPr>
        </p:nvSpPr>
        <p:spPr>
          <a:xfrm>
            <a:off x="1261745" y="4140835"/>
            <a:ext cx="10031730" cy="2463800"/>
          </a:xfrm>
        </p:spPr>
        <p:txBody>
          <a:bodyPr>
            <a:normAutofit lnSpcReduction="10000"/>
          </a:bodyPr>
          <a:p>
            <a:r>
              <a:rPr lang="en-US" smtClean="0">
                <a:sym typeface="+mn-ea"/>
              </a:rPr>
              <a:t>1</a:t>
            </a:r>
            <a:r>
              <a:rPr lang="zh-CN" altLang="en-US" smtClean="0">
                <a:sym typeface="+mn-ea"/>
              </a:rPr>
              <a:t>基本理念</a:t>
            </a:r>
            <a:endParaRPr lang="en-US" smtClean="0">
              <a:sym typeface="+mn-ea"/>
            </a:endParaRPr>
          </a:p>
          <a:p>
            <a:r>
              <a:rPr lang="en-US" altLang="zh-CN" b="1" smtClean="0">
                <a:sym typeface="+mn-ea"/>
              </a:rPr>
              <a:t>2.</a:t>
            </a:r>
            <a:r>
              <a:rPr lang="zh-CN" altLang="en-US" b="1" smtClean="0">
                <a:sym typeface="+mn-ea"/>
              </a:rPr>
              <a:t>三维情况的空晶格近似（考点）</a:t>
            </a:r>
            <a:endParaRPr lang="zh-CN" altLang="en-US" b="1" smtClean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基本思想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22325" y="908050"/>
            <a:ext cx="9518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电子的能量依然是二次函数形式，波函数是平面波，</a:t>
            </a:r>
            <a:r>
              <a:rPr lang="zh-CN" altLang="en-US" b="1"/>
              <a:t>每个倒格点对波会产生相位差</a:t>
            </a:r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178" r="712"/>
          <a:stretch>
            <a:fillRect/>
          </a:stretch>
        </p:blipFill>
        <p:spPr>
          <a:xfrm rot="16200000">
            <a:off x="1323340" y="385445"/>
            <a:ext cx="5255895" cy="75044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26325" y="1784350"/>
            <a:ext cx="3288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电子的能量为：</a:t>
            </a:r>
            <a:endParaRPr lang="zh-CN" altLang="en-US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032875" y="1581785"/>
          <a:ext cx="2015490" cy="77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091565" imgH="419100" progId="Equation.KSEE3">
                  <p:embed/>
                </p:oleObj>
              </mc:Choice>
              <mc:Fallback>
                <p:oleObj name="" r:id="rId2" imgW="1091565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32875" y="1581785"/>
                        <a:ext cx="2015490" cy="774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426325" y="2625090"/>
            <a:ext cx="1713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波函数形式为：</a:t>
            </a:r>
            <a:endParaRPr lang="zh-CN" altLang="en-US"/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079230" y="2536190"/>
          <a:ext cx="2049145" cy="54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4" imgW="1002665" imgH="266700" progId="Equation.KSEE3">
                  <p:embed/>
                </p:oleObj>
              </mc:Choice>
              <mc:Fallback>
                <p:oleObj name="" r:id="rId4" imgW="1002665" imgH="266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79230" y="2536190"/>
                        <a:ext cx="2049145" cy="545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501890" y="3423285"/>
            <a:ext cx="3503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该模型所反映的物理图像已经具有了能带的大体样貌，</a:t>
            </a:r>
            <a:r>
              <a:rPr lang="zh-CN" altLang="en-US" b="1">
                <a:solidFill>
                  <a:srgbClr val="FF0000"/>
                </a:solidFill>
              </a:rPr>
              <a:t>即一个</a:t>
            </a:r>
            <a:r>
              <a:rPr lang="en-US" altLang="zh-CN" b="1">
                <a:solidFill>
                  <a:srgbClr val="FF0000"/>
                </a:solidFill>
              </a:rPr>
              <a:t>k</a:t>
            </a:r>
            <a:r>
              <a:rPr lang="zh-CN" altLang="en-US" b="1">
                <a:solidFill>
                  <a:srgbClr val="FF0000"/>
                </a:solidFill>
              </a:rPr>
              <a:t>对应多个能级，并且具有周期平移性特征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36310" y="5711825"/>
            <a:ext cx="417195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左图为一维情况下的例子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三维晶格的空晶格近似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22325" y="908050"/>
            <a:ext cx="7146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高维度晶格比一维晶格更难以处理的两点：</a:t>
            </a:r>
            <a:endParaRPr lang="zh-CN" altLang="en-US"/>
          </a:p>
          <a:p>
            <a:r>
              <a:rPr lang="zh-CN" altLang="en-US"/>
              <a:t>①沿着不同方向有不同的能带结构形式 ②会出现简并情况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22325" y="2301875"/>
            <a:ext cx="8721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举例：求解面心立方晶格沿</a:t>
            </a:r>
            <a:r>
              <a:rPr lang="zh-CN" altLang="en-US">
                <a:latin typeface="Calibri" panose="020F0502020204030204" charset="0"/>
                <a:cs typeface="Calibri" panose="020F0502020204030204" charset="0"/>
              </a:rPr>
              <a:t>ΓΧ方向的空晶格近似能级图：</a:t>
            </a:r>
            <a:endParaRPr lang="zh-CN" alt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2325" y="1553210"/>
            <a:ext cx="10262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处理方法：首先要确定研究的方向（一般题目会告知），然后以该方向为基准，筛查各个格点信息，逐次写出能级的表达式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l="24655" t="15997"/>
          <a:stretch>
            <a:fillRect/>
          </a:stretch>
        </p:blipFill>
        <p:spPr>
          <a:xfrm rot="16200000">
            <a:off x="5132070" y="1584960"/>
            <a:ext cx="4018915" cy="634238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>
            <a:off x="6499860" y="4565650"/>
            <a:ext cx="765175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索末菲自由电子近似</a:t>
            </a:r>
            <a:endParaRPr lang="en-US" altLang="zh-CN" dirty="0" smtClean="0"/>
          </a:p>
          <a:p>
            <a:r>
              <a:rPr lang="zh-CN" altLang="en-US" dirty="0" smtClean="0"/>
              <a:t>空晶格近似</a:t>
            </a:r>
            <a:endParaRPr lang="en-US" altLang="zh-CN" dirty="0" smtClean="0"/>
          </a:p>
          <a:p>
            <a:r>
              <a:rPr lang="zh-CN" altLang="en-US" dirty="0" smtClean="0"/>
              <a:t>考察的题型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1872" y="99187"/>
            <a:ext cx="9418320" cy="4041648"/>
          </a:xfrm>
        </p:spPr>
        <p:txBody>
          <a:bodyPr/>
          <a:lstStyle/>
          <a:p>
            <a:r>
              <a:rPr lang="zh-CN" altLang="en-US" dirty="0"/>
              <a:t>考察的题型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自由电子气的综合运算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5257" t="7717" r="24811" b="6136"/>
          <a:stretch>
            <a:fillRect/>
          </a:stretch>
        </p:blipFill>
        <p:spPr>
          <a:xfrm rot="16200000">
            <a:off x="6311265" y="882015"/>
            <a:ext cx="4587240" cy="5295265"/>
          </a:xfrm>
          <a:prstGeom prst="rect">
            <a:avLst/>
          </a:prstGeom>
        </p:spPr>
      </p:pic>
      <p:pic>
        <p:nvPicPr>
          <p:cNvPr id="4" name="图片 3" descr="9XG_@N~8N7K~}B@$W_6EH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6345"/>
            <a:ext cx="5957570" cy="468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空晶格近似的类似题型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69645" y="1094740"/>
            <a:ext cx="9583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①向</a:t>
            </a:r>
            <a:r>
              <a:rPr lang="en-US" altLang="zh-CN"/>
              <a:t>Cu</a:t>
            </a:r>
            <a:r>
              <a:rPr lang="zh-CN" altLang="en-US"/>
              <a:t>中掺杂，一些铜原子将被锌原子取代，采用自由电子近似，求锌原子与铜原子的比例为何数值时，费米球与第一布里渊区边界相切？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b="8533"/>
          <a:stretch>
            <a:fillRect/>
          </a:stretch>
        </p:blipFill>
        <p:spPr>
          <a:xfrm>
            <a:off x="6071870" y="2237105"/>
            <a:ext cx="4952365" cy="43046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9645" y="2507615"/>
            <a:ext cx="97669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②原子间距为</a:t>
            </a:r>
            <a:r>
              <a:rPr lang="en-US" altLang="zh-CN"/>
              <a:t>a</a:t>
            </a:r>
            <a:r>
              <a:rPr lang="zh-CN" altLang="en-US"/>
              <a:t>的二维最密堆积结构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）求倒格子点阵的形状与边长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）画出第一、第二、第三布里渊区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）取自由电子近似，当费米球和第一布里渊区边界</a:t>
            </a:r>
            <a:endParaRPr lang="zh-CN" altLang="en-US"/>
          </a:p>
          <a:p>
            <a:r>
              <a:rPr lang="zh-CN" altLang="en-US"/>
              <a:t>        相切时候的电子浓度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作业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4" name="图片 3" descr="%IM]G@[7OCRYC$OJXP`11T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" y="908050"/>
            <a:ext cx="7829550" cy="4791075"/>
          </a:xfrm>
          <a:prstGeom prst="rect">
            <a:avLst/>
          </a:prstGeom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86530" y="5051425"/>
          <a:ext cx="1719580" cy="429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812800" imgH="203200" progId="Equation.KSEE3">
                  <p:embed/>
                </p:oleObj>
              </mc:Choice>
              <mc:Fallback>
                <p:oleObj name="" r:id="rId2" imgW="8128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86530" y="5051425"/>
                        <a:ext cx="1719580" cy="429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 descr="{[[$TI0X)DZU`@AYX%ANSS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75" y="933450"/>
            <a:ext cx="5276850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作业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86530" y="5051425"/>
          <a:ext cx="1719580" cy="429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812800" imgH="203200" progId="Equation.KSEE3">
                  <p:embed/>
                </p:oleObj>
              </mc:Choice>
              <mc:Fallback>
                <p:oleObj name="" r:id="rId1" imgW="8128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86530" y="5051425"/>
                        <a:ext cx="1719580" cy="429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 descr="{[[$TI0X)DZU`@AYX%ANSS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80" y="561340"/>
            <a:ext cx="6064250" cy="5735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33122" y="492358"/>
            <a:ext cx="9745413" cy="404813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作业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3" name="图片 2" descr="OQHZMU%3@RZZ%EB6UM]81(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0" y="777240"/>
            <a:ext cx="4838700" cy="5988050"/>
          </a:xfrm>
          <a:prstGeom prst="rect">
            <a:avLst/>
          </a:prstGeom>
        </p:spPr>
      </p:pic>
      <p:pic>
        <p:nvPicPr>
          <p:cNvPr id="4" name="图片 3" descr="TC_U6U23%UTDU_CW[8LJW@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05" y="95885"/>
            <a:ext cx="5238750" cy="667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谢谢</a:t>
            </a:r>
            <a:r>
              <a:rPr lang="en-US" altLang="zh-CN" smtClean="0"/>
              <a:t>	</a:t>
            </a:r>
            <a:r>
              <a:rPr lang="zh-CN" altLang="en-US" smtClean="0"/>
              <a:t>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请提宝贵意见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0155" y="316865"/>
            <a:ext cx="9418320" cy="865505"/>
          </a:xfrm>
        </p:spPr>
        <p:txBody>
          <a:bodyPr/>
          <a:lstStyle/>
          <a:p>
            <a:r>
              <a:rPr lang="zh-CN" altLang="en-US" sz="4800" dirty="0"/>
              <a:t>下半学期整体思路</a:t>
            </a:r>
            <a:endParaRPr lang="zh-CN" altLang="en-US" sz="4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40155" y="1611630"/>
            <a:ext cx="76644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讨论固体中的电子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一、索末菲自由电子近似：</a:t>
            </a:r>
            <a:endParaRPr lang="zh-CN" altLang="en-US"/>
          </a:p>
          <a:p>
            <a:r>
              <a:rPr lang="zh-CN" altLang="en-US"/>
              <a:t>完全不考虑晶体中的势场和周期晶格，</a:t>
            </a:r>
            <a:r>
              <a:rPr lang="zh-CN" altLang="en-US" b="1"/>
              <a:t>电子是自由平面波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二、空晶格近似</a:t>
            </a:r>
            <a:endParaRPr lang="zh-CN" altLang="en-US"/>
          </a:p>
          <a:p>
            <a:r>
              <a:rPr lang="zh-CN" altLang="en-US"/>
              <a:t>考虑到了晶体中的周期结构，但是不考虑周期势场，电子</a:t>
            </a:r>
            <a:r>
              <a:rPr lang="zh-CN" altLang="en-US" b="1"/>
              <a:t>仍是自由平面波形式，但是有相位差。</a:t>
            </a:r>
            <a:r>
              <a:rPr lang="zh-CN" altLang="en-US"/>
              <a:t>已经具有了能带的初步样貌。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三、能带理论</a:t>
            </a:r>
            <a:endParaRPr lang="zh-CN" altLang="en-US"/>
          </a:p>
          <a:p>
            <a:r>
              <a:rPr lang="zh-CN" altLang="en-US"/>
              <a:t>考虑晶体中的周期势场，</a:t>
            </a:r>
            <a:r>
              <a:rPr lang="zh-CN" altLang="en-US" b="1"/>
              <a:t>电子是布洛赫波</a:t>
            </a:r>
            <a:endParaRPr lang="zh-CN" altLang="en-US"/>
          </a:p>
          <a:p>
            <a:r>
              <a:rPr lang="zh-CN" altLang="en-US"/>
              <a:t>本课程也介绍了两种计算能带的方法：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）近自由电子近似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）紧束缚近似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四、固体中电流、热量、粒子等的输运</a:t>
            </a:r>
            <a:r>
              <a:rPr lang="en-US" altLang="zh-CN"/>
              <a:t>*</a:t>
            </a:r>
            <a:r>
              <a:rPr lang="zh-CN" altLang="en-US"/>
              <a:t>（作业没有，考试也不考）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1872" y="99187"/>
            <a:ext cx="9418320" cy="4041648"/>
          </a:xfrm>
        </p:spPr>
        <p:txBody>
          <a:bodyPr/>
          <a:lstStyle/>
          <a:p>
            <a:r>
              <a:rPr lang="zh-CN" altLang="en-US" smtClean="0"/>
              <a:t>索末菲自由电子近似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4" name="文本占位符 3"/>
          <p:cNvSpPr/>
          <p:nvPr>
            <p:ph type="body" idx="1"/>
          </p:nvPr>
        </p:nvSpPr>
        <p:spPr>
          <a:xfrm>
            <a:off x="1261745" y="4140835"/>
            <a:ext cx="10031730" cy="2463800"/>
          </a:xfrm>
        </p:spPr>
        <p:txBody>
          <a:bodyPr>
            <a:normAutofit lnSpcReduction="10000"/>
          </a:bodyPr>
          <a:p>
            <a:r>
              <a:rPr lang="en-US" smtClean="0">
                <a:sym typeface="+mn-ea"/>
              </a:rPr>
              <a:t>1</a:t>
            </a:r>
            <a:r>
              <a:rPr lang="zh-CN" altLang="en-US" smtClean="0">
                <a:sym typeface="+mn-ea"/>
              </a:rPr>
              <a:t>基本理念</a:t>
            </a:r>
            <a:endParaRPr lang="en-US" smtClean="0">
              <a:sym typeface="+mn-ea"/>
            </a:endParaRPr>
          </a:p>
          <a:p>
            <a:r>
              <a:rPr lang="en-US" b="1" smtClean="0">
                <a:sym typeface="+mn-ea"/>
              </a:rPr>
              <a:t>2.</a:t>
            </a:r>
            <a:r>
              <a:rPr lang="zh-CN" altLang="en-US" b="1" smtClean="0">
                <a:sym typeface="+mn-ea"/>
              </a:rPr>
              <a:t>基态</a:t>
            </a:r>
            <a:r>
              <a:rPr lang="zh-CN" altLang="en-US" b="1" smtClean="0">
                <a:sym typeface="+mn-ea"/>
              </a:rPr>
              <a:t>与激发态下的分布（重点是态密度和平均能量计算方法）</a:t>
            </a:r>
            <a:endParaRPr lang="en-US" b="1" smtClean="0"/>
          </a:p>
          <a:p>
            <a:pPr fontAlgn="auto">
              <a:lnSpc>
                <a:spcPct val="125000"/>
              </a:lnSpc>
            </a:pPr>
            <a:r>
              <a:rPr lang="en-US" altLang="zh-CN" b="1" smtClean="0">
                <a:sym typeface="+mn-ea"/>
              </a:rPr>
              <a:t>3.</a:t>
            </a:r>
            <a:r>
              <a:rPr lang="zh-CN" altLang="en-US" b="1" smtClean="0">
                <a:sym typeface="+mn-ea"/>
              </a:rPr>
              <a:t>非</a:t>
            </a:r>
            <a:r>
              <a:rPr lang="en-US" altLang="zh-CN" b="1" smtClean="0">
                <a:sym typeface="+mn-ea"/>
              </a:rPr>
              <a:t>0K</a:t>
            </a:r>
            <a:r>
              <a:rPr lang="zh-CN" altLang="en-US" b="1" smtClean="0">
                <a:sym typeface="+mn-ea"/>
              </a:rPr>
              <a:t>下电子填充的规律（理解物理图像，熟悉费米</a:t>
            </a:r>
            <a:r>
              <a:rPr lang="en-US" altLang="zh-CN" b="1" smtClean="0">
                <a:sym typeface="+mn-ea"/>
              </a:rPr>
              <a:t>-</a:t>
            </a:r>
            <a:r>
              <a:rPr lang="zh-CN" altLang="en-US" b="1" smtClean="0">
                <a:sym typeface="+mn-ea"/>
              </a:rPr>
              <a:t>狄拉克</a:t>
            </a:r>
            <a:r>
              <a:rPr lang="zh-CN" altLang="en-US" b="1" smtClean="0">
                <a:sym typeface="+mn-ea"/>
              </a:rPr>
              <a:t>分布与费米积分</a:t>
            </a:r>
            <a:r>
              <a:rPr lang="zh-CN" altLang="en-US" b="1" smtClean="0">
                <a:sym typeface="+mn-ea"/>
              </a:rPr>
              <a:t>）</a:t>
            </a:r>
            <a:endParaRPr lang="zh-CN" altLang="en-US" b="1" smtClean="0">
              <a:sym typeface="+mn-ea"/>
            </a:endParaRPr>
          </a:p>
          <a:p>
            <a:r>
              <a:rPr lang="en-US" altLang="zh-CN" smtClean="0">
                <a:sym typeface="+mn-ea"/>
              </a:rPr>
              <a:t>4.</a:t>
            </a:r>
            <a:r>
              <a:rPr lang="zh-CN" altLang="en-US" smtClean="0">
                <a:sym typeface="+mn-ea"/>
              </a:rPr>
              <a:t>自由电子气的热容和磁化率（可以只记公式）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基本理念</a:t>
            </a:r>
            <a:endParaRPr lang="zh-CN" altLang="en-US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22325" y="908050"/>
            <a:ext cx="8968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首先对模型进行高度简化（四条假设）：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22325" y="1568450"/>
            <a:ext cx="6090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①</a:t>
            </a:r>
            <a:r>
              <a:rPr lang="en-US" altLang="zh-CN" b="1"/>
              <a:t>Born-Oppenhemier</a:t>
            </a:r>
            <a:r>
              <a:rPr lang="zh-CN" altLang="en-US" b="1"/>
              <a:t>近似</a:t>
            </a:r>
            <a:r>
              <a:rPr lang="zh-CN" altLang="en-US"/>
              <a:t>（忽略离子实的运动）</a:t>
            </a:r>
            <a:endParaRPr lang="zh-CN" altLang="en-US"/>
          </a:p>
          <a:p>
            <a:r>
              <a:rPr lang="zh-CN" altLang="en-US" b="1"/>
              <a:t>②自由电子近似</a:t>
            </a:r>
            <a:r>
              <a:rPr lang="zh-CN" altLang="en-US"/>
              <a:t>（忽略电子与离子实的相互作用）</a:t>
            </a:r>
            <a:endParaRPr lang="zh-CN" altLang="en-US"/>
          </a:p>
          <a:p>
            <a:r>
              <a:rPr lang="zh-CN" altLang="en-US" b="1"/>
              <a:t>③独立电子近似</a:t>
            </a:r>
            <a:r>
              <a:rPr lang="zh-CN" altLang="en-US"/>
              <a:t>（忽略电子与电子之间的相互作用）</a:t>
            </a:r>
            <a:endParaRPr lang="zh-CN" altLang="en-US"/>
          </a:p>
          <a:p>
            <a:r>
              <a:rPr lang="zh-CN" altLang="en-US" b="1"/>
              <a:t>④自由费米电子气体</a:t>
            </a:r>
            <a:r>
              <a:rPr lang="zh-CN" altLang="en-US"/>
              <a:t>（电子遵循费米</a:t>
            </a:r>
            <a:r>
              <a:rPr lang="en-US" altLang="zh-CN"/>
              <a:t>-</a:t>
            </a:r>
            <a:r>
              <a:rPr lang="zh-CN" altLang="en-US"/>
              <a:t>狄拉克统计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2325" y="3565525"/>
            <a:ext cx="9627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由此，多体哈密顿方程可以转化为很简单的形式：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7145" y="3994785"/>
            <a:ext cx="2959100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基本理念</a:t>
            </a:r>
            <a:endParaRPr lang="zh-CN" altLang="en-US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22325" y="1278890"/>
            <a:ext cx="8270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解得的波函数和能量本征值分别为：</a:t>
            </a:r>
            <a:endParaRPr lang="zh-CN" altLang="en-US"/>
          </a:p>
        </p:txBody>
      </p:sp>
      <p:pic>
        <p:nvPicPr>
          <p:cNvPr id="8" name="图片 7" descr="P~9K8}ONSH}}M$I1UYVQMC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8430" y="1647190"/>
            <a:ext cx="2018665" cy="620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87745" y="1772920"/>
            <a:ext cx="3467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自由电子的波函数是平面波</a:t>
            </a:r>
            <a:endParaRPr lang="zh-CN" altLang="en-US"/>
          </a:p>
        </p:txBody>
      </p:sp>
      <p:pic>
        <p:nvPicPr>
          <p:cNvPr id="10" name="图片 9" descr="%9_9GB_L)@QR4_3@E$4TB$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635" y="2352675"/>
            <a:ext cx="3310255" cy="6038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68160" y="2470150"/>
            <a:ext cx="3391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能量</a:t>
            </a:r>
            <a:r>
              <a:rPr lang="en-US" altLang="zh-CN"/>
              <a:t>-</a:t>
            </a:r>
            <a:r>
              <a:rPr lang="zh-CN" altLang="en-US"/>
              <a:t>动量关系是二次函数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22325" y="2956560"/>
            <a:ext cx="6622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波矢</a:t>
            </a:r>
            <a:r>
              <a:rPr lang="en-US" altLang="zh-CN"/>
              <a:t>k</a:t>
            </a:r>
            <a:r>
              <a:rPr lang="zh-CN" altLang="en-US"/>
              <a:t>的取值由</a:t>
            </a:r>
            <a:r>
              <a:rPr lang="en-US" altLang="zh-CN"/>
              <a:t>Born-Karmen</a:t>
            </a:r>
            <a:r>
              <a:rPr lang="zh-CN" altLang="en-US"/>
              <a:t>边界条件获得，为分立值：</a:t>
            </a:r>
            <a:endParaRPr lang="zh-CN" altLang="en-US"/>
          </a:p>
        </p:txBody>
      </p:sp>
      <p:pic>
        <p:nvPicPr>
          <p:cNvPr id="14" name="图片 13" descr="$N(}J[WHSFM}@IIRXG3DLX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3475355"/>
            <a:ext cx="7877175" cy="2238375"/>
          </a:xfrm>
          <a:prstGeom prst="rect">
            <a:avLst/>
          </a:prstGeom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4" imgW="914400" imgH="215900" progId="Equation.KSEE3">
                  <p:embed/>
                </p:oleObj>
              </mc:Choice>
              <mc:Fallback>
                <p:oleObj name="" r:id="rId4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sym typeface="+mn-ea"/>
              </a:rPr>
              <a:t>2.基态与激发态下的分布-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基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态的分布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22325" y="1035685"/>
            <a:ext cx="8449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首先来看</a:t>
            </a:r>
            <a:r>
              <a:rPr lang="en-US" altLang="zh-CN"/>
              <a:t>T=0K</a:t>
            </a:r>
            <a:r>
              <a:rPr lang="zh-CN" altLang="en-US"/>
              <a:t>时态的分布，它可以告诉你这个体系中</a:t>
            </a:r>
            <a:r>
              <a:rPr lang="en-US" altLang="zh-CN" b="1"/>
              <a:t>“</a:t>
            </a:r>
            <a:r>
              <a:rPr lang="zh-CN" altLang="en-US" b="1"/>
              <a:t>能量的台阶</a:t>
            </a:r>
            <a:r>
              <a:rPr lang="en-US" altLang="zh-CN" b="1"/>
              <a:t>”</a:t>
            </a:r>
            <a:r>
              <a:rPr lang="zh-CN" altLang="en-US"/>
              <a:t>是什么样子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2325" y="1403985"/>
            <a:ext cx="7498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①态密度</a:t>
            </a:r>
            <a:endParaRPr lang="zh-CN" altLang="en-US" b="1"/>
          </a:p>
        </p:txBody>
      </p:sp>
      <p:sp>
        <p:nvSpPr>
          <p:cNvPr id="13" name="文本框 12"/>
          <p:cNvSpPr txBox="1"/>
          <p:nvPr/>
        </p:nvSpPr>
        <p:spPr>
          <a:xfrm>
            <a:off x="870585" y="1798320"/>
            <a:ext cx="9608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自由电子波函数为平面波，</a:t>
            </a:r>
            <a:r>
              <a:rPr lang="en-US" altLang="zh-CN"/>
              <a:t>k</a:t>
            </a:r>
            <a:r>
              <a:rPr lang="zh-CN" altLang="en-US"/>
              <a:t>为量子数，</a:t>
            </a:r>
            <a:r>
              <a:rPr lang="en-US" altLang="zh-CN"/>
              <a:t>k</a:t>
            </a:r>
            <a:r>
              <a:rPr lang="zh-CN" altLang="en-US"/>
              <a:t>是均匀离散分布的，在</a:t>
            </a:r>
            <a:r>
              <a:rPr lang="en-US" altLang="zh-CN"/>
              <a:t>k</a:t>
            </a:r>
            <a:r>
              <a:rPr lang="zh-CN" altLang="en-US"/>
              <a:t>空间中可以用系列分立的点来表示，单个</a:t>
            </a:r>
            <a:r>
              <a:rPr lang="en-US" altLang="zh-CN"/>
              <a:t>k</a:t>
            </a:r>
            <a:r>
              <a:rPr lang="zh-CN" altLang="en-US"/>
              <a:t>状态在波矢空间所占据的体积为</a:t>
            </a:r>
            <a:endParaRPr lang="zh-CN" altLang="en-US"/>
          </a:p>
        </p:txBody>
      </p:sp>
      <p:pic>
        <p:nvPicPr>
          <p:cNvPr id="15" name="图片 14" descr="7TTO@0BY9R~{@9DIZ68GG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3215" y="2443480"/>
            <a:ext cx="5622290" cy="6026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70585" y="3004185"/>
            <a:ext cx="8007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态密度为：</a:t>
            </a:r>
            <a:endParaRPr lang="zh-CN" altLang="en-US"/>
          </a:p>
        </p:txBody>
      </p:sp>
      <p:pic>
        <p:nvPicPr>
          <p:cNvPr id="17" name="图片 16" descr="WW2GL9[X6G{1MM8P%3}KMJ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555" y="3372485"/>
            <a:ext cx="1747520" cy="6477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70585" y="3927475"/>
            <a:ext cx="9457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考虑到自旋，单位波矢空间的电子密度为：</a:t>
            </a:r>
            <a:endParaRPr lang="zh-CN" altLang="en-US"/>
          </a:p>
        </p:txBody>
      </p:sp>
      <p:pic>
        <p:nvPicPr>
          <p:cNvPr id="19" name="图片 18" descr=")2AI58WSIWWTX{EN]Q8YFL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215" y="4295775"/>
            <a:ext cx="2160270" cy="507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41215" y="3371850"/>
            <a:ext cx="1928495" cy="555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35495" y="3509010"/>
            <a:ext cx="2727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（与晶格振动的</a:t>
            </a:r>
            <a:r>
              <a:rPr lang="en-US" altLang="zh-CN"/>
              <a:t>q</a:t>
            </a:r>
            <a:r>
              <a:rPr lang="zh-CN" altLang="en-US"/>
              <a:t>一致）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基态与激发态下的分布-基态的分布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22325" y="908050"/>
            <a:ext cx="7988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②费米面的概念</a:t>
            </a:r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822325" y="1276350"/>
            <a:ext cx="990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</a:t>
            </a:r>
            <a:r>
              <a:rPr lang="en-US" altLang="zh-CN"/>
              <a:t>T=0K</a:t>
            </a:r>
            <a:r>
              <a:rPr lang="zh-CN" altLang="en-US"/>
              <a:t>时候电子按照能量由低到高排布，最终的占据态形成一个球面，称为费米球，费米球中包含的电子数目就是固体中总的电子</a:t>
            </a:r>
            <a:endParaRPr lang="zh-CN" altLang="en-US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" name="图片 10" descr="~VZW{RBF[WY%%ESE2OR6(~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5480" y="1921510"/>
            <a:ext cx="10058400" cy="41408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14495" y="3239770"/>
            <a:ext cx="2619375" cy="9486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基态与激发态下的分布-基态的分布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22325" y="908050"/>
            <a:ext cx="7988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③自由电子基态能量</a:t>
            </a:r>
            <a:endParaRPr lang="zh-CN" altLang="en-US" b="1"/>
          </a:p>
        </p:txBody>
      </p:sp>
      <p:sp>
        <p:nvSpPr>
          <p:cNvPr id="2" name="文本框 1"/>
          <p:cNvSpPr txBox="1"/>
          <p:nvPr/>
        </p:nvSpPr>
        <p:spPr>
          <a:xfrm>
            <a:off x="822325" y="1384300"/>
            <a:ext cx="724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自由电子的基态能量由费米球内所有单电子的能量加和得到</a:t>
            </a:r>
            <a:endParaRPr lang="zh-CN" altLang="en-US"/>
          </a:p>
        </p:txBody>
      </p:sp>
      <p:pic>
        <p:nvPicPr>
          <p:cNvPr id="3" name="图片 2" descr=")54~`4C`O1SFT~CEF({HUCS"/>
          <p:cNvPicPr>
            <a:picLocks noChangeAspect="1"/>
          </p:cNvPicPr>
          <p:nvPr/>
        </p:nvPicPr>
        <p:blipFill>
          <a:blip r:embed="rId1"/>
          <a:srcRect t="14983"/>
          <a:stretch>
            <a:fillRect/>
          </a:stretch>
        </p:blipFill>
        <p:spPr>
          <a:xfrm>
            <a:off x="4149090" y="1752600"/>
            <a:ext cx="1882775" cy="641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2325" y="2393950"/>
            <a:ext cx="8798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为了能进一步计算，除以体积</a:t>
            </a:r>
            <a:r>
              <a:rPr lang="en-US" altLang="zh-CN"/>
              <a:t>V</a:t>
            </a:r>
            <a:r>
              <a:rPr lang="zh-CN" altLang="en-US"/>
              <a:t>，求单位体积的基态能量：</a:t>
            </a:r>
            <a:endParaRPr lang="zh-CN" altLang="en-US"/>
          </a:p>
        </p:txBody>
      </p:sp>
      <p:pic>
        <p:nvPicPr>
          <p:cNvPr id="9" name="图片 8" descr="K1)[X~J}1UFJSI2YQ4H_4F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50" y="2762250"/>
            <a:ext cx="1921510" cy="518795"/>
          </a:xfrm>
          <a:prstGeom prst="rect">
            <a:avLst/>
          </a:prstGeom>
        </p:spPr>
      </p:pic>
      <p:pic>
        <p:nvPicPr>
          <p:cNvPr id="10" name="图片 9" descr="E)Y)U$J(OCBE]~(P)RE4BL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90" y="3281045"/>
            <a:ext cx="2464435" cy="5486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91230" y="3420000"/>
            <a:ext cx="52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又</a:t>
            </a:r>
            <a:endParaRPr lang="zh-CN" altLang="en-US"/>
          </a:p>
        </p:txBody>
      </p:sp>
      <p:pic>
        <p:nvPicPr>
          <p:cNvPr id="13" name="图片 12" descr="09_X{[FK5GUKPYO2XPRYLU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055" y="3829685"/>
            <a:ext cx="2261870" cy="642620"/>
          </a:xfrm>
          <a:prstGeom prst="rect">
            <a:avLst/>
          </a:prstGeom>
        </p:spPr>
      </p:pic>
      <p:pic>
        <p:nvPicPr>
          <p:cNvPr id="14" name="图片 13" descr="3TGAS(9(H6VH02CZ5II[0}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315" y="4643120"/>
            <a:ext cx="5976620" cy="6159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491230" y="3966735"/>
            <a:ext cx="52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则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22325" y="4766945"/>
            <a:ext cx="1836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求和变积分：</a:t>
            </a:r>
            <a:endParaRPr lang="zh-CN" altLang="en-US"/>
          </a:p>
        </p:txBody>
      </p:sp>
      <p:pic>
        <p:nvPicPr>
          <p:cNvPr id="19" name="图片 18" descr="5HU3}PUZLN(GDVO3LH%[Y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1190" y="4664075"/>
            <a:ext cx="777875" cy="57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521,&quot;width&quot;:15840}"/>
</p:tagLst>
</file>

<file path=ppt/theme/theme1.xml><?xml version="1.0" encoding="utf-8"?>
<a:theme xmlns:a="http://schemas.openxmlformats.org/drawingml/2006/main" name="View">
  <a:themeElements>
    <a:clrScheme name="自定义 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0</TotalTime>
  <Words>2062</Words>
  <Application>WPS 演示</Application>
  <PresentationFormat>宽屏</PresentationFormat>
  <Paragraphs>259</Paragraphs>
  <Slides>26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Wingdings 2</vt:lpstr>
      <vt:lpstr>微软雅黑</vt:lpstr>
      <vt:lpstr>Calibri</vt:lpstr>
      <vt:lpstr>微软雅黑 bold</vt:lpstr>
      <vt:lpstr>黑体</vt:lpstr>
      <vt:lpstr>Arial Unicode MS</vt:lpstr>
      <vt:lpstr>等线</vt:lpstr>
      <vt:lpstr>View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固体物理习题课3</vt:lpstr>
      <vt:lpstr>目录</vt:lpstr>
      <vt:lpstr>下半学期整体思路</vt:lpstr>
      <vt:lpstr>索末菲自由电子近似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空晶格近似</vt:lpstr>
      <vt:lpstr>PowerPoint 演示文稿</vt:lpstr>
      <vt:lpstr>PowerPoint 演示文稿</vt:lpstr>
      <vt:lpstr>考察的题型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	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教务处PPT模板002</dc:title>
  <dc:creator>现代教育技术中心</dc:creator>
  <cp:lastModifiedBy>机智的安东泥煤</cp:lastModifiedBy>
  <cp:revision>36</cp:revision>
  <dcterms:created xsi:type="dcterms:W3CDTF">2022-05-11T12:24:00Z</dcterms:created>
  <dcterms:modified xsi:type="dcterms:W3CDTF">2022-06-09T13:45:51Z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