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8" r:id="rId10"/>
    <p:sldId id="263" r:id="rId11"/>
    <p:sldId id="264" r:id="rId12"/>
    <p:sldId id="265" r:id="rId13"/>
    <p:sldId id="273" r:id="rId14"/>
    <p:sldId id="274" r:id="rId15"/>
    <p:sldId id="275" r:id="rId16"/>
    <p:sldId id="332" r:id="rId17"/>
    <p:sldId id="333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6" r:id="rId28"/>
    <p:sldId id="285" r:id="rId29"/>
    <p:sldId id="287" r:id="rId30"/>
    <p:sldId id="288" r:id="rId31"/>
    <p:sldId id="289" r:id="rId32"/>
    <p:sldId id="290" r:id="rId33"/>
    <p:sldId id="297" r:id="rId34"/>
    <p:sldId id="298" r:id="rId35"/>
    <p:sldId id="291" r:id="rId36"/>
    <p:sldId id="292" r:id="rId37"/>
    <p:sldId id="303" r:id="rId38"/>
    <p:sldId id="293" r:id="rId39"/>
    <p:sldId id="322" r:id="rId40"/>
    <p:sldId id="294" r:id="rId41"/>
    <p:sldId id="299" r:id="rId42"/>
    <p:sldId id="300" r:id="rId43"/>
    <p:sldId id="301" r:id="rId44"/>
    <p:sldId id="302" r:id="rId45"/>
    <p:sldId id="323" r:id="rId46"/>
    <p:sldId id="326" r:id="rId47"/>
    <p:sldId id="324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27" r:id="rId63"/>
    <p:sldId id="328" r:id="rId64"/>
    <p:sldId id="319" r:id="rId65"/>
    <p:sldId id="320" r:id="rId66"/>
    <p:sldId id="329" r:id="rId67"/>
    <p:sldId id="331" r:id="rId68"/>
    <p:sldId id="330" r:id="rId69"/>
    <p:sldId id="270" r:id="rId70"/>
    <p:sldId id="295" r:id="rId71"/>
    <p:sldId id="321" r:id="rId72"/>
    <p:sldId id="296" r:id="rId73"/>
    <p:sldId id="311" r:id="rId7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436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25"/>
    <p:restoredTop sz="96006"/>
  </p:normalViewPr>
  <p:slideViewPr>
    <p:cSldViewPr snapToGrid="0" snapToObjects="1">
      <p:cViewPr>
        <p:scale>
          <a:sx n="122" d="100"/>
          <a:sy n="122" d="100"/>
        </p:scale>
        <p:origin x="-6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4" Type="http://schemas.openxmlformats.org/officeDocument/2006/relationships/image" Target="../media/image7.wmf"/><Relationship Id="rId5" Type="http://schemas.openxmlformats.org/officeDocument/2006/relationships/image" Target="../media/image8.wmf"/><Relationship Id="rId6" Type="http://schemas.openxmlformats.org/officeDocument/2006/relationships/image" Target="../media/image9.wmf"/><Relationship Id="rId7" Type="http://schemas.openxmlformats.org/officeDocument/2006/relationships/image" Target="../media/image10.wmf"/><Relationship Id="rId8" Type="http://schemas.openxmlformats.org/officeDocument/2006/relationships/image" Target="../media/image11.wmf"/><Relationship Id="rId1" Type="http://schemas.openxmlformats.org/officeDocument/2006/relationships/image" Target="../media/image4.wmf"/><Relationship Id="rId2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4" Type="http://schemas.openxmlformats.org/officeDocument/2006/relationships/image" Target="../media/image100.wmf"/><Relationship Id="rId5" Type="http://schemas.openxmlformats.org/officeDocument/2006/relationships/image" Target="../media/image101.wmf"/><Relationship Id="rId1" Type="http://schemas.openxmlformats.org/officeDocument/2006/relationships/image" Target="../media/image97.wmf"/><Relationship Id="rId2" Type="http://schemas.openxmlformats.org/officeDocument/2006/relationships/image" Target="../media/image9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4" Type="http://schemas.openxmlformats.org/officeDocument/2006/relationships/image" Target="../media/image109.wmf"/><Relationship Id="rId5" Type="http://schemas.openxmlformats.org/officeDocument/2006/relationships/image" Target="../media/image110.wmf"/><Relationship Id="rId6" Type="http://schemas.openxmlformats.org/officeDocument/2006/relationships/image" Target="../media/image111.wmf"/><Relationship Id="rId7" Type="http://schemas.openxmlformats.org/officeDocument/2006/relationships/image" Target="../media/image112.wmf"/><Relationship Id="rId8" Type="http://schemas.openxmlformats.org/officeDocument/2006/relationships/image" Target="../media/image113.wmf"/><Relationship Id="rId9" Type="http://schemas.openxmlformats.org/officeDocument/2006/relationships/image" Target="../media/image114.wmf"/><Relationship Id="rId10" Type="http://schemas.openxmlformats.org/officeDocument/2006/relationships/image" Target="../media/image115.wmf"/><Relationship Id="rId11" Type="http://schemas.openxmlformats.org/officeDocument/2006/relationships/image" Target="../media/image116.wmf"/><Relationship Id="rId1" Type="http://schemas.openxmlformats.org/officeDocument/2006/relationships/image" Target="../media/image106.wmf"/><Relationship Id="rId2" Type="http://schemas.openxmlformats.org/officeDocument/2006/relationships/image" Target="../media/image107.wmf"/></Relationships>
</file>

<file path=ppt/drawings/_rels/vmlDrawing13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27.wmf"/><Relationship Id="rId12" Type="http://schemas.openxmlformats.org/officeDocument/2006/relationships/image" Target="../media/image128.wmf"/><Relationship Id="rId13" Type="http://schemas.openxmlformats.org/officeDocument/2006/relationships/image" Target="../media/image129.wmf"/><Relationship Id="rId14" Type="http://schemas.openxmlformats.org/officeDocument/2006/relationships/image" Target="../media/image130.wmf"/><Relationship Id="rId15" Type="http://schemas.openxmlformats.org/officeDocument/2006/relationships/image" Target="../media/image131.wmf"/><Relationship Id="rId16" Type="http://schemas.openxmlformats.org/officeDocument/2006/relationships/image" Target="../media/image132.wmf"/><Relationship Id="rId1" Type="http://schemas.openxmlformats.org/officeDocument/2006/relationships/image" Target="../media/image117.wmf"/><Relationship Id="rId2" Type="http://schemas.openxmlformats.org/officeDocument/2006/relationships/image" Target="../media/image118.wmf"/><Relationship Id="rId3" Type="http://schemas.openxmlformats.org/officeDocument/2006/relationships/image" Target="../media/image119.wmf"/><Relationship Id="rId4" Type="http://schemas.openxmlformats.org/officeDocument/2006/relationships/image" Target="../media/image120.wmf"/><Relationship Id="rId5" Type="http://schemas.openxmlformats.org/officeDocument/2006/relationships/image" Target="../media/image121.wmf"/><Relationship Id="rId6" Type="http://schemas.openxmlformats.org/officeDocument/2006/relationships/image" Target="../media/image122.wmf"/><Relationship Id="rId7" Type="http://schemas.openxmlformats.org/officeDocument/2006/relationships/image" Target="../media/image123.wmf"/><Relationship Id="rId8" Type="http://schemas.openxmlformats.org/officeDocument/2006/relationships/image" Target="../media/image124.wmf"/><Relationship Id="rId9" Type="http://schemas.openxmlformats.org/officeDocument/2006/relationships/image" Target="../media/image125.wmf"/><Relationship Id="rId10" Type="http://schemas.openxmlformats.org/officeDocument/2006/relationships/image" Target="../media/image126.wmf"/></Relationships>
</file>

<file path=ppt/drawings/_rels/vmlDrawing14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43.wmf"/><Relationship Id="rId12" Type="http://schemas.openxmlformats.org/officeDocument/2006/relationships/image" Target="../media/image144.wmf"/><Relationship Id="rId13" Type="http://schemas.openxmlformats.org/officeDocument/2006/relationships/image" Target="../media/image145.wmf"/><Relationship Id="rId14" Type="http://schemas.openxmlformats.org/officeDocument/2006/relationships/image" Target="../media/image146.wmf"/><Relationship Id="rId15" Type="http://schemas.openxmlformats.org/officeDocument/2006/relationships/image" Target="../media/image147.wmf"/><Relationship Id="rId16" Type="http://schemas.openxmlformats.org/officeDocument/2006/relationships/image" Target="../media/image148.wmf"/><Relationship Id="rId17" Type="http://schemas.openxmlformats.org/officeDocument/2006/relationships/image" Target="../media/image149.wmf"/><Relationship Id="rId18" Type="http://schemas.openxmlformats.org/officeDocument/2006/relationships/image" Target="../media/image150.wmf"/><Relationship Id="rId1" Type="http://schemas.openxmlformats.org/officeDocument/2006/relationships/image" Target="../media/image133.wmf"/><Relationship Id="rId2" Type="http://schemas.openxmlformats.org/officeDocument/2006/relationships/image" Target="../media/image134.wmf"/><Relationship Id="rId3" Type="http://schemas.openxmlformats.org/officeDocument/2006/relationships/image" Target="../media/image135.wmf"/><Relationship Id="rId4" Type="http://schemas.openxmlformats.org/officeDocument/2006/relationships/image" Target="../media/image136.wmf"/><Relationship Id="rId5" Type="http://schemas.openxmlformats.org/officeDocument/2006/relationships/image" Target="../media/image137.wmf"/><Relationship Id="rId6" Type="http://schemas.openxmlformats.org/officeDocument/2006/relationships/image" Target="../media/image138.wmf"/><Relationship Id="rId7" Type="http://schemas.openxmlformats.org/officeDocument/2006/relationships/image" Target="../media/image139.wmf"/><Relationship Id="rId8" Type="http://schemas.openxmlformats.org/officeDocument/2006/relationships/image" Target="../media/image140.wmf"/><Relationship Id="rId9" Type="http://schemas.openxmlformats.org/officeDocument/2006/relationships/image" Target="../media/image141.wmf"/><Relationship Id="rId10" Type="http://schemas.openxmlformats.org/officeDocument/2006/relationships/image" Target="../media/image142.wmf"/></Relationships>
</file>

<file path=ppt/drawings/_rels/vmlDrawing15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61.wmf"/><Relationship Id="rId12" Type="http://schemas.openxmlformats.org/officeDocument/2006/relationships/image" Target="../media/image162.wmf"/><Relationship Id="rId13" Type="http://schemas.openxmlformats.org/officeDocument/2006/relationships/image" Target="../media/image163.wmf"/><Relationship Id="rId14" Type="http://schemas.openxmlformats.org/officeDocument/2006/relationships/image" Target="../media/image164.wmf"/><Relationship Id="rId15" Type="http://schemas.openxmlformats.org/officeDocument/2006/relationships/image" Target="../media/image165.wmf"/><Relationship Id="rId16" Type="http://schemas.openxmlformats.org/officeDocument/2006/relationships/image" Target="../media/image166.wmf"/><Relationship Id="rId1" Type="http://schemas.openxmlformats.org/officeDocument/2006/relationships/image" Target="../media/image151.wmf"/><Relationship Id="rId2" Type="http://schemas.openxmlformats.org/officeDocument/2006/relationships/image" Target="../media/image152.wmf"/><Relationship Id="rId3" Type="http://schemas.openxmlformats.org/officeDocument/2006/relationships/image" Target="../media/image153.wmf"/><Relationship Id="rId4" Type="http://schemas.openxmlformats.org/officeDocument/2006/relationships/image" Target="../media/image154.wmf"/><Relationship Id="rId5" Type="http://schemas.openxmlformats.org/officeDocument/2006/relationships/image" Target="../media/image155.wmf"/><Relationship Id="rId6" Type="http://schemas.openxmlformats.org/officeDocument/2006/relationships/image" Target="../media/image156.wmf"/><Relationship Id="rId7" Type="http://schemas.openxmlformats.org/officeDocument/2006/relationships/image" Target="../media/image157.wmf"/><Relationship Id="rId8" Type="http://schemas.openxmlformats.org/officeDocument/2006/relationships/image" Target="../media/image158.wmf"/><Relationship Id="rId9" Type="http://schemas.openxmlformats.org/officeDocument/2006/relationships/image" Target="../media/image159.wmf"/><Relationship Id="rId10" Type="http://schemas.openxmlformats.org/officeDocument/2006/relationships/image" Target="../media/image160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wmf"/><Relationship Id="rId4" Type="http://schemas.openxmlformats.org/officeDocument/2006/relationships/image" Target="../media/image170.wmf"/><Relationship Id="rId1" Type="http://schemas.openxmlformats.org/officeDocument/2006/relationships/image" Target="../media/image167.wmf"/><Relationship Id="rId2" Type="http://schemas.openxmlformats.org/officeDocument/2006/relationships/image" Target="../media/image168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wmf"/><Relationship Id="rId4" Type="http://schemas.openxmlformats.org/officeDocument/2006/relationships/image" Target="../media/image174.wmf"/><Relationship Id="rId5" Type="http://schemas.openxmlformats.org/officeDocument/2006/relationships/image" Target="../media/image175.wmf"/><Relationship Id="rId1" Type="http://schemas.openxmlformats.org/officeDocument/2006/relationships/image" Target="../media/image171.wmf"/><Relationship Id="rId2" Type="http://schemas.openxmlformats.org/officeDocument/2006/relationships/image" Target="../media/image17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7.wmf"/><Relationship Id="rId2" Type="http://schemas.openxmlformats.org/officeDocument/2006/relationships/image" Target="../media/image178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wmf"/><Relationship Id="rId4" Type="http://schemas.openxmlformats.org/officeDocument/2006/relationships/image" Target="../media/image183.wmf"/><Relationship Id="rId5" Type="http://schemas.openxmlformats.org/officeDocument/2006/relationships/image" Target="../media/image184.wmf"/><Relationship Id="rId6" Type="http://schemas.openxmlformats.org/officeDocument/2006/relationships/image" Target="../media/image185.wmf"/><Relationship Id="rId1" Type="http://schemas.openxmlformats.org/officeDocument/2006/relationships/image" Target="../media/image180.wmf"/><Relationship Id="rId2" Type="http://schemas.openxmlformats.org/officeDocument/2006/relationships/image" Target="../media/image18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0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87.wmf"/><Relationship Id="rId12" Type="http://schemas.openxmlformats.org/officeDocument/2006/relationships/image" Target="../media/image188.wmf"/><Relationship Id="rId13" Type="http://schemas.openxmlformats.org/officeDocument/2006/relationships/image" Target="../media/image189.wmf"/><Relationship Id="rId1" Type="http://schemas.openxmlformats.org/officeDocument/2006/relationships/image" Target="../media/image157.wmf"/><Relationship Id="rId2" Type="http://schemas.openxmlformats.org/officeDocument/2006/relationships/image" Target="../media/image155.wmf"/><Relationship Id="rId3" Type="http://schemas.openxmlformats.org/officeDocument/2006/relationships/image" Target="../media/image156.wmf"/><Relationship Id="rId4" Type="http://schemas.openxmlformats.org/officeDocument/2006/relationships/image" Target="../media/image186.wmf"/><Relationship Id="rId5" Type="http://schemas.openxmlformats.org/officeDocument/2006/relationships/image" Target="../media/image151.wmf"/><Relationship Id="rId6" Type="http://schemas.openxmlformats.org/officeDocument/2006/relationships/image" Target="../media/image152.wmf"/><Relationship Id="rId7" Type="http://schemas.openxmlformats.org/officeDocument/2006/relationships/image" Target="../media/image153.wmf"/><Relationship Id="rId8" Type="http://schemas.openxmlformats.org/officeDocument/2006/relationships/image" Target="../media/image154.wmf"/><Relationship Id="rId9" Type="http://schemas.openxmlformats.org/officeDocument/2006/relationships/image" Target="../media/image158.wmf"/><Relationship Id="rId10" Type="http://schemas.openxmlformats.org/officeDocument/2006/relationships/image" Target="../media/image159.wmf"/></Relationships>
</file>

<file path=ppt/drawings/_rels/vmlDrawing21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98.wmf"/><Relationship Id="rId12" Type="http://schemas.openxmlformats.org/officeDocument/2006/relationships/image" Target="../media/image199.wmf"/><Relationship Id="rId1" Type="http://schemas.openxmlformats.org/officeDocument/2006/relationships/image" Target="../media/image5.wmf"/><Relationship Id="rId2" Type="http://schemas.openxmlformats.org/officeDocument/2006/relationships/image" Target="../media/image190.wmf"/><Relationship Id="rId3" Type="http://schemas.openxmlformats.org/officeDocument/2006/relationships/image" Target="../media/image191.wmf"/><Relationship Id="rId4" Type="http://schemas.openxmlformats.org/officeDocument/2006/relationships/image" Target="../media/image192.wmf"/><Relationship Id="rId5" Type="http://schemas.openxmlformats.org/officeDocument/2006/relationships/image" Target="../media/image193.wmf"/><Relationship Id="rId6" Type="http://schemas.openxmlformats.org/officeDocument/2006/relationships/image" Target="../media/image194.wmf"/><Relationship Id="rId7" Type="http://schemas.openxmlformats.org/officeDocument/2006/relationships/image" Target="../media/image195.wmf"/><Relationship Id="rId8" Type="http://schemas.openxmlformats.org/officeDocument/2006/relationships/image" Target="../media/image8.wmf"/><Relationship Id="rId9" Type="http://schemas.openxmlformats.org/officeDocument/2006/relationships/image" Target="../media/image196.wmf"/><Relationship Id="rId10" Type="http://schemas.openxmlformats.org/officeDocument/2006/relationships/image" Target="../media/image197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wmf"/><Relationship Id="rId4" Type="http://schemas.openxmlformats.org/officeDocument/2006/relationships/image" Target="../media/image192.wmf"/><Relationship Id="rId5" Type="http://schemas.openxmlformats.org/officeDocument/2006/relationships/image" Target="../media/image193.wmf"/><Relationship Id="rId6" Type="http://schemas.openxmlformats.org/officeDocument/2006/relationships/image" Target="../media/image194.wmf"/><Relationship Id="rId7" Type="http://schemas.openxmlformats.org/officeDocument/2006/relationships/image" Target="../media/image195.wmf"/><Relationship Id="rId8" Type="http://schemas.openxmlformats.org/officeDocument/2006/relationships/image" Target="../media/image8.wmf"/><Relationship Id="rId9" Type="http://schemas.openxmlformats.org/officeDocument/2006/relationships/image" Target="../media/image196.wmf"/><Relationship Id="rId10" Type="http://schemas.openxmlformats.org/officeDocument/2006/relationships/image" Target="../media/image197.wmf"/><Relationship Id="rId1" Type="http://schemas.openxmlformats.org/officeDocument/2006/relationships/image" Target="../media/image5.wmf"/><Relationship Id="rId2" Type="http://schemas.openxmlformats.org/officeDocument/2006/relationships/image" Target="../media/image190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2.wmf"/><Relationship Id="rId2" Type="http://schemas.openxmlformats.org/officeDocument/2006/relationships/image" Target="../media/image203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wmf"/><Relationship Id="rId4" Type="http://schemas.openxmlformats.org/officeDocument/2006/relationships/image" Target="../media/image211.wmf"/><Relationship Id="rId5" Type="http://schemas.openxmlformats.org/officeDocument/2006/relationships/image" Target="../media/image212.wmf"/><Relationship Id="rId6" Type="http://schemas.openxmlformats.org/officeDocument/2006/relationships/image" Target="../media/image213.wmf"/><Relationship Id="rId7" Type="http://schemas.openxmlformats.org/officeDocument/2006/relationships/image" Target="../media/image214.wmf"/><Relationship Id="rId8" Type="http://schemas.openxmlformats.org/officeDocument/2006/relationships/image" Target="../media/image215.wmf"/><Relationship Id="rId1" Type="http://schemas.openxmlformats.org/officeDocument/2006/relationships/image" Target="../media/image208.wmf"/><Relationship Id="rId2" Type="http://schemas.openxmlformats.org/officeDocument/2006/relationships/image" Target="../media/image20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wmf"/><Relationship Id="rId5" Type="http://schemas.openxmlformats.org/officeDocument/2006/relationships/image" Target="../media/image21.wmf"/><Relationship Id="rId6" Type="http://schemas.openxmlformats.org/officeDocument/2006/relationships/image" Target="../media/image22.wmf"/><Relationship Id="rId7" Type="http://schemas.openxmlformats.org/officeDocument/2006/relationships/image" Target="../media/image23.wmf"/><Relationship Id="rId8" Type="http://schemas.openxmlformats.org/officeDocument/2006/relationships/image" Target="../media/image24.wmf"/><Relationship Id="rId9" Type="http://schemas.openxmlformats.org/officeDocument/2006/relationships/image" Target="../media/image25.wmf"/><Relationship Id="rId10" Type="http://schemas.openxmlformats.org/officeDocument/2006/relationships/image" Target="../media/image26.wmf"/><Relationship Id="rId1" Type="http://schemas.openxmlformats.org/officeDocument/2006/relationships/image" Target="../media/image17.wmf"/><Relationship Id="rId2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wmf"/><Relationship Id="rId12" Type="http://schemas.openxmlformats.org/officeDocument/2006/relationships/image" Target="../media/image38.wmf"/><Relationship Id="rId1" Type="http://schemas.openxmlformats.org/officeDocument/2006/relationships/image" Target="../media/image27.wmf"/><Relationship Id="rId2" Type="http://schemas.openxmlformats.org/officeDocument/2006/relationships/image" Target="../media/image28.wmf"/><Relationship Id="rId3" Type="http://schemas.openxmlformats.org/officeDocument/2006/relationships/image" Target="../media/image29.wmf"/><Relationship Id="rId4" Type="http://schemas.openxmlformats.org/officeDocument/2006/relationships/image" Target="../media/image30.wmf"/><Relationship Id="rId5" Type="http://schemas.openxmlformats.org/officeDocument/2006/relationships/image" Target="../media/image31.wmf"/><Relationship Id="rId6" Type="http://schemas.openxmlformats.org/officeDocument/2006/relationships/image" Target="../media/image32.wmf"/><Relationship Id="rId7" Type="http://schemas.openxmlformats.org/officeDocument/2006/relationships/image" Target="../media/image33.wmf"/><Relationship Id="rId8" Type="http://schemas.openxmlformats.org/officeDocument/2006/relationships/image" Target="../media/image34.wmf"/><Relationship Id="rId9" Type="http://schemas.openxmlformats.org/officeDocument/2006/relationships/image" Target="../media/image35.wmf"/><Relationship Id="rId10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9" Type="http://schemas.openxmlformats.org/officeDocument/2006/relationships/image" Target="../media/image49.wmf"/><Relationship Id="rId20" Type="http://schemas.openxmlformats.org/officeDocument/2006/relationships/image" Target="../media/image59.wmf"/><Relationship Id="rId21" Type="http://schemas.openxmlformats.org/officeDocument/2006/relationships/image" Target="../media/image60.wmf"/><Relationship Id="rId22" Type="http://schemas.openxmlformats.org/officeDocument/2006/relationships/image" Target="../media/image61.wmf"/><Relationship Id="rId10" Type="http://schemas.openxmlformats.org/officeDocument/2006/relationships/image" Target="../media/image50.wmf"/><Relationship Id="rId11" Type="http://schemas.openxmlformats.org/officeDocument/2006/relationships/image" Target="../media/image51.wmf"/><Relationship Id="rId12" Type="http://schemas.openxmlformats.org/officeDocument/2006/relationships/image" Target="../media/image52.wmf"/><Relationship Id="rId13" Type="http://schemas.openxmlformats.org/officeDocument/2006/relationships/image" Target="../media/image53.wmf"/><Relationship Id="rId14" Type="http://schemas.openxmlformats.org/officeDocument/2006/relationships/image" Target="../media/image54.wmf"/><Relationship Id="rId15" Type="http://schemas.openxmlformats.org/officeDocument/2006/relationships/image" Target="../media/image55.wmf"/><Relationship Id="rId16" Type="http://schemas.openxmlformats.org/officeDocument/2006/relationships/image" Target="../media/image56.wmf"/><Relationship Id="rId17" Type="http://schemas.openxmlformats.org/officeDocument/2006/relationships/image" Target="../media/image57.wmf"/><Relationship Id="rId18" Type="http://schemas.openxmlformats.org/officeDocument/2006/relationships/image" Target="../media/image58.wmf"/><Relationship Id="rId19" Type="http://schemas.openxmlformats.org/officeDocument/2006/relationships/image" Target="../media/image21.wmf"/><Relationship Id="rId1" Type="http://schemas.openxmlformats.org/officeDocument/2006/relationships/image" Target="../media/image42.wmf"/><Relationship Id="rId2" Type="http://schemas.openxmlformats.org/officeDocument/2006/relationships/image" Target="../media/image43.wmf"/><Relationship Id="rId3" Type="http://schemas.openxmlformats.org/officeDocument/2006/relationships/image" Target="../media/image44.wmf"/><Relationship Id="rId4" Type="http://schemas.openxmlformats.org/officeDocument/2006/relationships/image" Target="../media/image45.wmf"/><Relationship Id="rId5" Type="http://schemas.openxmlformats.org/officeDocument/2006/relationships/image" Target="../media/image46.wmf"/><Relationship Id="rId6" Type="http://schemas.openxmlformats.org/officeDocument/2006/relationships/image" Target="../media/image47.wmf"/><Relationship Id="rId7" Type="http://schemas.openxmlformats.org/officeDocument/2006/relationships/image" Target="../media/image18.wmf"/><Relationship Id="rId8" Type="http://schemas.openxmlformats.org/officeDocument/2006/relationships/image" Target="../media/image48.wmf"/></Relationships>
</file>

<file path=ppt/drawings/_rels/vmlDrawing6.vml.rels><?xml version="1.0" encoding="UTF-8" standalone="yes"?>
<Relationships xmlns="http://schemas.openxmlformats.org/package/2006/relationships"><Relationship Id="rId9" Type="http://schemas.openxmlformats.org/officeDocument/2006/relationships/image" Target="../media/image49.wmf"/><Relationship Id="rId20" Type="http://schemas.openxmlformats.org/officeDocument/2006/relationships/image" Target="../media/image59.wmf"/><Relationship Id="rId21" Type="http://schemas.openxmlformats.org/officeDocument/2006/relationships/image" Target="../media/image62.wmf"/><Relationship Id="rId22" Type="http://schemas.openxmlformats.org/officeDocument/2006/relationships/image" Target="../media/image63.wmf"/><Relationship Id="rId23" Type="http://schemas.openxmlformats.org/officeDocument/2006/relationships/image" Target="../media/image64.wmf"/><Relationship Id="rId24" Type="http://schemas.openxmlformats.org/officeDocument/2006/relationships/image" Target="../media/image65.wmf"/><Relationship Id="rId25" Type="http://schemas.openxmlformats.org/officeDocument/2006/relationships/image" Target="../media/image66.wmf"/><Relationship Id="rId26" Type="http://schemas.openxmlformats.org/officeDocument/2006/relationships/image" Target="../media/image67.wmf"/><Relationship Id="rId10" Type="http://schemas.openxmlformats.org/officeDocument/2006/relationships/image" Target="../media/image50.wmf"/><Relationship Id="rId11" Type="http://schemas.openxmlformats.org/officeDocument/2006/relationships/image" Target="../media/image51.wmf"/><Relationship Id="rId12" Type="http://schemas.openxmlformats.org/officeDocument/2006/relationships/image" Target="../media/image52.wmf"/><Relationship Id="rId13" Type="http://schemas.openxmlformats.org/officeDocument/2006/relationships/image" Target="../media/image53.wmf"/><Relationship Id="rId14" Type="http://schemas.openxmlformats.org/officeDocument/2006/relationships/image" Target="../media/image54.wmf"/><Relationship Id="rId15" Type="http://schemas.openxmlformats.org/officeDocument/2006/relationships/image" Target="../media/image55.wmf"/><Relationship Id="rId16" Type="http://schemas.openxmlformats.org/officeDocument/2006/relationships/image" Target="../media/image56.wmf"/><Relationship Id="rId17" Type="http://schemas.openxmlformats.org/officeDocument/2006/relationships/image" Target="../media/image57.wmf"/><Relationship Id="rId18" Type="http://schemas.openxmlformats.org/officeDocument/2006/relationships/image" Target="../media/image58.wmf"/><Relationship Id="rId19" Type="http://schemas.openxmlformats.org/officeDocument/2006/relationships/image" Target="../media/image21.wmf"/><Relationship Id="rId1" Type="http://schemas.openxmlformats.org/officeDocument/2006/relationships/image" Target="../media/image42.wmf"/><Relationship Id="rId2" Type="http://schemas.openxmlformats.org/officeDocument/2006/relationships/image" Target="../media/image43.wmf"/><Relationship Id="rId3" Type="http://schemas.openxmlformats.org/officeDocument/2006/relationships/image" Target="../media/image44.wmf"/><Relationship Id="rId4" Type="http://schemas.openxmlformats.org/officeDocument/2006/relationships/image" Target="../media/image45.wmf"/><Relationship Id="rId5" Type="http://schemas.openxmlformats.org/officeDocument/2006/relationships/image" Target="../media/image46.wmf"/><Relationship Id="rId6" Type="http://schemas.openxmlformats.org/officeDocument/2006/relationships/image" Target="../media/image47.wmf"/><Relationship Id="rId7" Type="http://schemas.openxmlformats.org/officeDocument/2006/relationships/image" Target="../media/image18.wmf"/><Relationship Id="rId8" Type="http://schemas.openxmlformats.org/officeDocument/2006/relationships/image" Target="../media/image4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Relationship Id="rId2" Type="http://schemas.openxmlformats.org/officeDocument/2006/relationships/image" Target="../media/image9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02F17-FF1C-1049-B2D6-F1E7207092A6}" type="datetimeFigureOut">
              <a:rPr kumimoji="1" lang="zh-CN" altLang="en-US" smtClean="0"/>
              <a:t>2020/12/1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56B32-F74B-354B-AF36-05C8A29273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19467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696AB-E732-4548-81C0-CF16FFEF11EE}" type="datetimeFigureOut">
              <a:rPr kumimoji="1" lang="zh-CN" altLang="en-US" smtClean="0"/>
              <a:t>2020/12/1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54A06-0FF6-0D4A-AF40-6B4BDAD439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3844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87113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51255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3169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5732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15467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63891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82606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20246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54062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9907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4084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4423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41125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23402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6337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28742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77040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756040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87832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49647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98720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5389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2939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90044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62631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21512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51910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48755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7536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18907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6931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32433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87366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66808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07509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30546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02524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48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09784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49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31245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50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598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51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55089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52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62437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53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14954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54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5696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48204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55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61840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56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36248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57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24039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58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272639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59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95437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60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62951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61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167764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62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58361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63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847760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64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3981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12753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65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29888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66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289766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67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253782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68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1974520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69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47364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70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569259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71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205989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72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1814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48331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9773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54A06-0FF6-0D4A-AF40-6B4BDAD4396E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2967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68F-F388-0545-977F-81720A150E50}" type="datetimeFigureOut">
              <a:rPr kumimoji="1" lang="zh-CN" altLang="en-US" smtClean="0"/>
              <a:t>2020/12/1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E4FF-DCFD-C04C-B006-52037E4C53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023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68F-F388-0545-977F-81720A150E50}" type="datetimeFigureOut">
              <a:rPr kumimoji="1" lang="zh-CN" altLang="en-US" smtClean="0"/>
              <a:t>2020/12/1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E4FF-DCFD-C04C-B006-52037E4C53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296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68F-F388-0545-977F-81720A150E50}" type="datetimeFigureOut">
              <a:rPr kumimoji="1" lang="zh-CN" altLang="en-US" smtClean="0"/>
              <a:t>2020/12/1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E4FF-DCFD-C04C-B006-52037E4C53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904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68F-F388-0545-977F-81720A150E50}" type="datetimeFigureOut">
              <a:rPr kumimoji="1" lang="zh-CN" altLang="en-US" smtClean="0"/>
              <a:t>2020/12/1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E4FF-DCFD-C04C-B006-52037E4C53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4848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68F-F388-0545-977F-81720A150E50}" type="datetimeFigureOut">
              <a:rPr kumimoji="1" lang="zh-CN" altLang="en-US" smtClean="0"/>
              <a:t>2020/12/1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E4FF-DCFD-C04C-B006-52037E4C53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372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68F-F388-0545-977F-81720A150E50}" type="datetimeFigureOut">
              <a:rPr kumimoji="1" lang="zh-CN" altLang="en-US" smtClean="0"/>
              <a:t>2020/12/1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E4FF-DCFD-C04C-B006-52037E4C53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564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68F-F388-0545-977F-81720A150E50}" type="datetimeFigureOut">
              <a:rPr kumimoji="1" lang="zh-CN" altLang="en-US" smtClean="0"/>
              <a:t>2020/12/1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E4FF-DCFD-C04C-B006-52037E4C53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034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68F-F388-0545-977F-81720A150E50}" type="datetimeFigureOut">
              <a:rPr kumimoji="1" lang="zh-CN" altLang="en-US" smtClean="0"/>
              <a:t>2020/12/1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E4FF-DCFD-C04C-B006-52037E4C53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624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68F-F388-0545-977F-81720A150E50}" type="datetimeFigureOut">
              <a:rPr kumimoji="1" lang="zh-CN" altLang="en-US" smtClean="0"/>
              <a:t>2020/12/1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E4FF-DCFD-C04C-B006-52037E4C53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7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68F-F388-0545-977F-81720A150E50}" type="datetimeFigureOut">
              <a:rPr kumimoji="1" lang="zh-CN" altLang="en-US" smtClean="0"/>
              <a:t>2020/12/1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E4FF-DCFD-C04C-B006-52037E4C53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5176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468F-F388-0545-977F-81720A150E50}" type="datetimeFigureOut">
              <a:rPr kumimoji="1" lang="zh-CN" altLang="en-US" smtClean="0"/>
              <a:t>2020/12/1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9E4FF-DCFD-C04C-B006-52037E4C53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2471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8468F-F388-0545-977F-81720A150E50}" type="datetimeFigureOut">
              <a:rPr kumimoji="1" lang="zh-CN" altLang="en-US" smtClean="0"/>
              <a:t>2020/12/1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9E4FF-DCFD-C04C-B006-52037E4C535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8105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1.png"/><Relationship Id="rId5" Type="http://schemas.openxmlformats.org/officeDocument/2006/relationships/oleObject" Target="../embeddings/oleObject9.bin"/><Relationship Id="rId6" Type="http://schemas.openxmlformats.org/officeDocument/2006/relationships/image" Target="../media/image17.wmf"/><Relationship Id="rId7" Type="http://schemas.openxmlformats.org/officeDocument/2006/relationships/oleObject" Target="../embeddings/oleObject91.bin"/><Relationship Id="rId8" Type="http://schemas.openxmlformats.org/officeDocument/2006/relationships/image" Target="../media/image17.wmf"/><Relationship Id="rId9" Type="http://schemas.openxmlformats.org/officeDocument/2006/relationships/image" Target="../media/image21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wmf"/><Relationship Id="rId20" Type="http://schemas.openxmlformats.org/officeDocument/2006/relationships/oleObject" Target="../embeddings/oleObject18.bin"/><Relationship Id="rId21" Type="http://schemas.openxmlformats.org/officeDocument/2006/relationships/image" Target="../media/image25.wmf"/><Relationship Id="rId22" Type="http://schemas.openxmlformats.org/officeDocument/2006/relationships/oleObject" Target="../embeddings/oleObject19.bin"/><Relationship Id="rId23" Type="http://schemas.openxmlformats.org/officeDocument/2006/relationships/image" Target="../media/image26.wmf"/><Relationship Id="rId10" Type="http://schemas.openxmlformats.org/officeDocument/2006/relationships/oleObject" Target="../embeddings/oleObject13.bin"/><Relationship Id="rId11" Type="http://schemas.openxmlformats.org/officeDocument/2006/relationships/image" Target="../media/image20.wmf"/><Relationship Id="rId12" Type="http://schemas.openxmlformats.org/officeDocument/2006/relationships/oleObject" Target="../embeddings/oleObject14.bin"/><Relationship Id="rId13" Type="http://schemas.openxmlformats.org/officeDocument/2006/relationships/image" Target="../media/image21.wmf"/><Relationship Id="rId14" Type="http://schemas.openxmlformats.org/officeDocument/2006/relationships/oleObject" Target="../embeddings/oleObject15.bin"/><Relationship Id="rId15" Type="http://schemas.openxmlformats.org/officeDocument/2006/relationships/image" Target="../media/image22.wmf"/><Relationship Id="rId16" Type="http://schemas.openxmlformats.org/officeDocument/2006/relationships/oleObject" Target="../embeddings/oleObject16.bin"/><Relationship Id="rId17" Type="http://schemas.openxmlformats.org/officeDocument/2006/relationships/image" Target="../media/image23.wmf"/><Relationship Id="rId18" Type="http://schemas.openxmlformats.org/officeDocument/2006/relationships/oleObject" Target="../embeddings/oleObject17.bin"/><Relationship Id="rId19" Type="http://schemas.openxmlformats.org/officeDocument/2006/relationships/image" Target="../media/image24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17.w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18.wmf"/><Relationship Id="rId8" Type="http://schemas.openxmlformats.org/officeDocument/2006/relationships/oleObject" Target="../embeddings/oleObject12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wmf"/><Relationship Id="rId20" Type="http://schemas.openxmlformats.org/officeDocument/2006/relationships/oleObject" Target="../embeddings/oleObject28.bin"/><Relationship Id="rId21" Type="http://schemas.openxmlformats.org/officeDocument/2006/relationships/image" Target="../media/image35.wmf"/><Relationship Id="rId22" Type="http://schemas.openxmlformats.org/officeDocument/2006/relationships/oleObject" Target="../embeddings/oleObject29.bin"/><Relationship Id="rId23" Type="http://schemas.openxmlformats.org/officeDocument/2006/relationships/image" Target="../media/image36.wmf"/><Relationship Id="rId24" Type="http://schemas.openxmlformats.org/officeDocument/2006/relationships/oleObject" Target="../embeddings/oleObject30.bin"/><Relationship Id="rId25" Type="http://schemas.openxmlformats.org/officeDocument/2006/relationships/image" Target="../media/image37.wmf"/><Relationship Id="rId26" Type="http://schemas.openxmlformats.org/officeDocument/2006/relationships/oleObject" Target="../embeddings/oleObject31.bin"/><Relationship Id="rId27" Type="http://schemas.openxmlformats.org/officeDocument/2006/relationships/image" Target="../media/image38.wmf"/><Relationship Id="rId10" Type="http://schemas.openxmlformats.org/officeDocument/2006/relationships/oleObject" Target="../embeddings/oleObject23.bin"/><Relationship Id="rId11" Type="http://schemas.openxmlformats.org/officeDocument/2006/relationships/image" Target="../media/image30.wmf"/><Relationship Id="rId12" Type="http://schemas.openxmlformats.org/officeDocument/2006/relationships/oleObject" Target="../embeddings/oleObject24.bin"/><Relationship Id="rId13" Type="http://schemas.openxmlformats.org/officeDocument/2006/relationships/image" Target="../media/image31.wmf"/><Relationship Id="rId14" Type="http://schemas.openxmlformats.org/officeDocument/2006/relationships/oleObject" Target="../embeddings/oleObject25.bin"/><Relationship Id="rId15" Type="http://schemas.openxmlformats.org/officeDocument/2006/relationships/image" Target="../media/image32.wmf"/><Relationship Id="rId16" Type="http://schemas.openxmlformats.org/officeDocument/2006/relationships/oleObject" Target="../embeddings/oleObject26.bin"/><Relationship Id="rId17" Type="http://schemas.openxmlformats.org/officeDocument/2006/relationships/image" Target="../media/image33.wmf"/><Relationship Id="rId18" Type="http://schemas.openxmlformats.org/officeDocument/2006/relationships/oleObject" Target="../embeddings/oleObject27.bin"/><Relationship Id="rId19" Type="http://schemas.openxmlformats.org/officeDocument/2006/relationships/image" Target="../media/image34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20.bin"/><Relationship Id="rId5" Type="http://schemas.openxmlformats.org/officeDocument/2006/relationships/image" Target="../media/image27.wmf"/><Relationship Id="rId6" Type="http://schemas.openxmlformats.org/officeDocument/2006/relationships/oleObject" Target="../embeddings/oleObject21.bin"/><Relationship Id="rId7" Type="http://schemas.openxmlformats.org/officeDocument/2006/relationships/image" Target="../media/image28.wmf"/><Relationship Id="rId8" Type="http://schemas.openxmlformats.org/officeDocument/2006/relationships/oleObject" Target="../embeddings/oleObject2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microsoft.com/office/2007/relationships/hdphoto" Target="../media/hdphoto4.wdp"/><Relationship Id="rId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microsoft.com/office/2007/relationships/hdphoto" Target="../media/hdphoto6.wdp"/><Relationship Id="rId5" Type="http://schemas.openxmlformats.org/officeDocument/2006/relationships/image" Target="../media/image40.jpeg"/><Relationship Id="rId6" Type="http://schemas.microsoft.com/office/2007/relationships/hdphoto" Target="../media/hdphoto7.wdp"/><Relationship Id="rId7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46" Type="http://schemas.openxmlformats.org/officeDocument/2006/relationships/oleObject" Target="../embeddings/oleObject53.bin"/><Relationship Id="rId47" Type="http://schemas.openxmlformats.org/officeDocument/2006/relationships/image" Target="../media/image61.wmf"/><Relationship Id="rId20" Type="http://schemas.openxmlformats.org/officeDocument/2006/relationships/oleObject" Target="../embeddings/oleObject40.bin"/><Relationship Id="rId21" Type="http://schemas.openxmlformats.org/officeDocument/2006/relationships/image" Target="../media/image49.wmf"/><Relationship Id="rId22" Type="http://schemas.openxmlformats.org/officeDocument/2006/relationships/oleObject" Target="../embeddings/oleObject41.bin"/><Relationship Id="rId23" Type="http://schemas.openxmlformats.org/officeDocument/2006/relationships/image" Target="../media/image50.wmf"/><Relationship Id="rId24" Type="http://schemas.openxmlformats.org/officeDocument/2006/relationships/oleObject" Target="../embeddings/oleObject42.bin"/><Relationship Id="rId25" Type="http://schemas.openxmlformats.org/officeDocument/2006/relationships/image" Target="../media/image51.wmf"/><Relationship Id="rId26" Type="http://schemas.openxmlformats.org/officeDocument/2006/relationships/oleObject" Target="../embeddings/oleObject43.bin"/><Relationship Id="rId27" Type="http://schemas.openxmlformats.org/officeDocument/2006/relationships/image" Target="../media/image52.wmf"/><Relationship Id="rId28" Type="http://schemas.openxmlformats.org/officeDocument/2006/relationships/oleObject" Target="../embeddings/oleObject44.bin"/><Relationship Id="rId29" Type="http://schemas.openxmlformats.org/officeDocument/2006/relationships/image" Target="../media/image53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32.bin"/><Relationship Id="rId5" Type="http://schemas.openxmlformats.org/officeDocument/2006/relationships/image" Target="../media/image42.wmf"/><Relationship Id="rId30" Type="http://schemas.openxmlformats.org/officeDocument/2006/relationships/oleObject" Target="../embeddings/oleObject45.bin"/><Relationship Id="rId31" Type="http://schemas.openxmlformats.org/officeDocument/2006/relationships/image" Target="../media/image54.wmf"/><Relationship Id="rId32" Type="http://schemas.openxmlformats.org/officeDocument/2006/relationships/oleObject" Target="../embeddings/oleObject46.bin"/><Relationship Id="rId9" Type="http://schemas.openxmlformats.org/officeDocument/2006/relationships/image" Target="../media/image44.wmf"/><Relationship Id="rId6" Type="http://schemas.openxmlformats.org/officeDocument/2006/relationships/oleObject" Target="../embeddings/oleObject33.bin"/><Relationship Id="rId7" Type="http://schemas.openxmlformats.org/officeDocument/2006/relationships/image" Target="../media/image43.wmf"/><Relationship Id="rId8" Type="http://schemas.openxmlformats.org/officeDocument/2006/relationships/oleObject" Target="../embeddings/oleObject34.bin"/><Relationship Id="rId33" Type="http://schemas.openxmlformats.org/officeDocument/2006/relationships/image" Target="../media/image55.wmf"/><Relationship Id="rId34" Type="http://schemas.openxmlformats.org/officeDocument/2006/relationships/oleObject" Target="../embeddings/oleObject47.bin"/><Relationship Id="rId35" Type="http://schemas.openxmlformats.org/officeDocument/2006/relationships/image" Target="../media/image56.wmf"/><Relationship Id="rId36" Type="http://schemas.openxmlformats.org/officeDocument/2006/relationships/oleObject" Target="../embeddings/oleObject48.bin"/><Relationship Id="rId10" Type="http://schemas.openxmlformats.org/officeDocument/2006/relationships/oleObject" Target="../embeddings/oleObject35.bin"/><Relationship Id="rId11" Type="http://schemas.openxmlformats.org/officeDocument/2006/relationships/image" Target="../media/image45.wmf"/><Relationship Id="rId12" Type="http://schemas.openxmlformats.org/officeDocument/2006/relationships/oleObject" Target="../embeddings/oleObject36.bin"/><Relationship Id="rId13" Type="http://schemas.openxmlformats.org/officeDocument/2006/relationships/image" Target="../media/image46.wmf"/><Relationship Id="rId14" Type="http://schemas.openxmlformats.org/officeDocument/2006/relationships/oleObject" Target="../embeddings/oleObject37.bin"/><Relationship Id="rId15" Type="http://schemas.openxmlformats.org/officeDocument/2006/relationships/image" Target="../media/image47.wmf"/><Relationship Id="rId16" Type="http://schemas.openxmlformats.org/officeDocument/2006/relationships/oleObject" Target="../embeddings/oleObject38.bin"/><Relationship Id="rId17" Type="http://schemas.openxmlformats.org/officeDocument/2006/relationships/image" Target="../media/image18.wmf"/><Relationship Id="rId18" Type="http://schemas.openxmlformats.org/officeDocument/2006/relationships/oleObject" Target="../embeddings/oleObject39.bin"/><Relationship Id="rId19" Type="http://schemas.openxmlformats.org/officeDocument/2006/relationships/image" Target="../media/image48.wmf"/><Relationship Id="rId37" Type="http://schemas.openxmlformats.org/officeDocument/2006/relationships/image" Target="../media/image57.wmf"/><Relationship Id="rId38" Type="http://schemas.openxmlformats.org/officeDocument/2006/relationships/oleObject" Target="../embeddings/oleObject49.bin"/><Relationship Id="rId39" Type="http://schemas.openxmlformats.org/officeDocument/2006/relationships/image" Target="../media/image58.wmf"/><Relationship Id="rId40" Type="http://schemas.openxmlformats.org/officeDocument/2006/relationships/oleObject" Target="../embeddings/oleObject50.bin"/><Relationship Id="rId41" Type="http://schemas.openxmlformats.org/officeDocument/2006/relationships/image" Target="../media/image21.wmf"/><Relationship Id="rId42" Type="http://schemas.openxmlformats.org/officeDocument/2006/relationships/oleObject" Target="../embeddings/oleObject51.bin"/><Relationship Id="rId43" Type="http://schemas.openxmlformats.org/officeDocument/2006/relationships/image" Target="../media/image59.wmf"/><Relationship Id="rId44" Type="http://schemas.openxmlformats.org/officeDocument/2006/relationships/oleObject" Target="../embeddings/oleObject52.bin"/><Relationship Id="rId45" Type="http://schemas.openxmlformats.org/officeDocument/2006/relationships/image" Target="../media/image60.wmf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wmf"/><Relationship Id="rId14" Type="http://schemas.openxmlformats.org/officeDocument/2006/relationships/oleObject" Target="../embeddings/oleObject59.bin"/><Relationship Id="rId15" Type="http://schemas.openxmlformats.org/officeDocument/2006/relationships/image" Target="../media/image47.wmf"/><Relationship Id="rId16" Type="http://schemas.openxmlformats.org/officeDocument/2006/relationships/oleObject" Target="../embeddings/oleObject60.bin"/><Relationship Id="rId17" Type="http://schemas.openxmlformats.org/officeDocument/2006/relationships/image" Target="../media/image18.wmf"/><Relationship Id="rId18" Type="http://schemas.openxmlformats.org/officeDocument/2006/relationships/oleObject" Target="../embeddings/oleObject61.bin"/><Relationship Id="rId19" Type="http://schemas.openxmlformats.org/officeDocument/2006/relationships/image" Target="../media/image48.wmf"/><Relationship Id="rId50" Type="http://schemas.openxmlformats.org/officeDocument/2006/relationships/oleObject" Target="../embeddings/oleObject77.bin"/><Relationship Id="rId51" Type="http://schemas.openxmlformats.org/officeDocument/2006/relationships/image" Target="../media/image65.wmf"/><Relationship Id="rId52" Type="http://schemas.openxmlformats.org/officeDocument/2006/relationships/oleObject" Target="../embeddings/oleObject78.bin"/><Relationship Id="rId53" Type="http://schemas.openxmlformats.org/officeDocument/2006/relationships/image" Target="../media/image66.wmf"/><Relationship Id="rId54" Type="http://schemas.openxmlformats.org/officeDocument/2006/relationships/oleObject" Target="../embeddings/oleObject79.bin"/><Relationship Id="rId55" Type="http://schemas.openxmlformats.org/officeDocument/2006/relationships/image" Target="../media/image67.wmf"/><Relationship Id="rId40" Type="http://schemas.openxmlformats.org/officeDocument/2006/relationships/oleObject" Target="../embeddings/oleObject72.bin"/><Relationship Id="rId41" Type="http://schemas.openxmlformats.org/officeDocument/2006/relationships/image" Target="../media/image21.wmf"/><Relationship Id="rId42" Type="http://schemas.openxmlformats.org/officeDocument/2006/relationships/oleObject" Target="../embeddings/oleObject73.bin"/><Relationship Id="rId43" Type="http://schemas.openxmlformats.org/officeDocument/2006/relationships/image" Target="../media/image59.wmf"/><Relationship Id="rId44" Type="http://schemas.openxmlformats.org/officeDocument/2006/relationships/oleObject" Target="../embeddings/oleObject74.bin"/><Relationship Id="rId45" Type="http://schemas.openxmlformats.org/officeDocument/2006/relationships/image" Target="../media/image62.wmf"/><Relationship Id="rId46" Type="http://schemas.openxmlformats.org/officeDocument/2006/relationships/oleObject" Target="../embeddings/oleObject75.bin"/><Relationship Id="rId47" Type="http://schemas.openxmlformats.org/officeDocument/2006/relationships/image" Target="../media/image63.wmf"/><Relationship Id="rId48" Type="http://schemas.openxmlformats.org/officeDocument/2006/relationships/oleObject" Target="../embeddings/oleObject76.bin"/><Relationship Id="rId49" Type="http://schemas.openxmlformats.org/officeDocument/2006/relationships/image" Target="../media/image64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54.bin"/><Relationship Id="rId5" Type="http://schemas.openxmlformats.org/officeDocument/2006/relationships/image" Target="../media/image42.wmf"/><Relationship Id="rId6" Type="http://schemas.openxmlformats.org/officeDocument/2006/relationships/oleObject" Target="../embeddings/oleObject55.bin"/><Relationship Id="rId7" Type="http://schemas.openxmlformats.org/officeDocument/2006/relationships/image" Target="../media/image43.wmf"/><Relationship Id="rId8" Type="http://schemas.openxmlformats.org/officeDocument/2006/relationships/oleObject" Target="../embeddings/oleObject56.bin"/><Relationship Id="rId9" Type="http://schemas.openxmlformats.org/officeDocument/2006/relationships/image" Target="../media/image44.wmf"/><Relationship Id="rId30" Type="http://schemas.openxmlformats.org/officeDocument/2006/relationships/oleObject" Target="../embeddings/oleObject67.bin"/><Relationship Id="rId31" Type="http://schemas.openxmlformats.org/officeDocument/2006/relationships/image" Target="../media/image54.wmf"/><Relationship Id="rId32" Type="http://schemas.openxmlformats.org/officeDocument/2006/relationships/oleObject" Target="../embeddings/oleObject68.bin"/><Relationship Id="rId33" Type="http://schemas.openxmlformats.org/officeDocument/2006/relationships/image" Target="../media/image55.wmf"/><Relationship Id="rId34" Type="http://schemas.openxmlformats.org/officeDocument/2006/relationships/oleObject" Target="../embeddings/oleObject69.bin"/><Relationship Id="rId35" Type="http://schemas.openxmlformats.org/officeDocument/2006/relationships/image" Target="../media/image56.wmf"/><Relationship Id="rId36" Type="http://schemas.openxmlformats.org/officeDocument/2006/relationships/oleObject" Target="../embeddings/oleObject70.bin"/><Relationship Id="rId37" Type="http://schemas.openxmlformats.org/officeDocument/2006/relationships/image" Target="../media/image57.wmf"/><Relationship Id="rId38" Type="http://schemas.openxmlformats.org/officeDocument/2006/relationships/oleObject" Target="../embeddings/oleObject71.bin"/><Relationship Id="rId39" Type="http://schemas.openxmlformats.org/officeDocument/2006/relationships/image" Target="../media/image58.wmf"/><Relationship Id="rId20" Type="http://schemas.openxmlformats.org/officeDocument/2006/relationships/oleObject" Target="../embeddings/oleObject62.bin"/><Relationship Id="rId21" Type="http://schemas.openxmlformats.org/officeDocument/2006/relationships/image" Target="../media/image49.wmf"/><Relationship Id="rId22" Type="http://schemas.openxmlformats.org/officeDocument/2006/relationships/oleObject" Target="../embeddings/oleObject63.bin"/><Relationship Id="rId23" Type="http://schemas.openxmlformats.org/officeDocument/2006/relationships/image" Target="../media/image50.wmf"/><Relationship Id="rId24" Type="http://schemas.openxmlformats.org/officeDocument/2006/relationships/oleObject" Target="../embeddings/oleObject64.bin"/><Relationship Id="rId25" Type="http://schemas.openxmlformats.org/officeDocument/2006/relationships/image" Target="../media/image51.wmf"/><Relationship Id="rId26" Type="http://schemas.openxmlformats.org/officeDocument/2006/relationships/oleObject" Target="../embeddings/oleObject65.bin"/><Relationship Id="rId27" Type="http://schemas.openxmlformats.org/officeDocument/2006/relationships/image" Target="../media/image52.wmf"/><Relationship Id="rId28" Type="http://schemas.openxmlformats.org/officeDocument/2006/relationships/oleObject" Target="../embeddings/oleObject66.bin"/><Relationship Id="rId29" Type="http://schemas.openxmlformats.org/officeDocument/2006/relationships/image" Target="../media/image53.wmf"/><Relationship Id="rId10" Type="http://schemas.openxmlformats.org/officeDocument/2006/relationships/oleObject" Target="../embeddings/oleObject57.bin"/><Relationship Id="rId11" Type="http://schemas.openxmlformats.org/officeDocument/2006/relationships/image" Target="../media/image45.wmf"/><Relationship Id="rId12" Type="http://schemas.openxmlformats.org/officeDocument/2006/relationships/oleObject" Target="../embeddings/oleObject58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70.png"/><Relationship Id="rId5" Type="http://schemas.openxmlformats.org/officeDocument/2006/relationships/oleObject" Target="../embeddings/oleObject80.bin"/><Relationship Id="rId6" Type="http://schemas.openxmlformats.org/officeDocument/2006/relationships/image" Target="../media/image68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8.png"/><Relationship Id="rId5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microsoft.com/office/2007/relationships/hdphoto" Target="../media/hdphoto9.wdp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oleObject" Target="../embeddings/oleObject81.bin"/><Relationship Id="rId5" Type="http://schemas.openxmlformats.org/officeDocument/2006/relationships/image" Target="../media/image89.wmf"/><Relationship Id="rId6" Type="http://schemas.openxmlformats.org/officeDocument/2006/relationships/image" Target="../media/image91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oleObject" Target="../embeddings/oleObject82.bin"/><Relationship Id="rId5" Type="http://schemas.openxmlformats.org/officeDocument/2006/relationships/image" Target="../media/image92.wmf"/><Relationship Id="rId6" Type="http://schemas.openxmlformats.org/officeDocument/2006/relationships/oleObject" Target="../embeddings/oleObject83.bin"/><Relationship Id="rId7" Type="http://schemas.openxmlformats.org/officeDocument/2006/relationships/image" Target="../media/image93.wmf"/><Relationship Id="rId8" Type="http://schemas.openxmlformats.org/officeDocument/2006/relationships/oleObject" Target="../embeddings/oleObject84.bin"/><Relationship Id="rId9" Type="http://schemas.openxmlformats.org/officeDocument/2006/relationships/image" Target="../media/image94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5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93.png"/><Relationship Id="rId5" Type="http://schemas.openxmlformats.org/officeDocument/2006/relationships/oleObject" Target="../embeddings/oleObject85.bin"/><Relationship Id="rId6" Type="http://schemas.openxmlformats.org/officeDocument/2006/relationships/image" Target="../media/image96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9.bin"/><Relationship Id="rId12" Type="http://schemas.openxmlformats.org/officeDocument/2006/relationships/image" Target="../media/image100.wmf"/><Relationship Id="rId13" Type="http://schemas.openxmlformats.org/officeDocument/2006/relationships/oleObject" Target="../embeddings/oleObject90.bin"/><Relationship Id="rId14" Type="http://schemas.openxmlformats.org/officeDocument/2006/relationships/image" Target="../media/image101.wmf"/><Relationship Id="rId15" Type="http://schemas.openxmlformats.org/officeDocument/2006/relationships/oleObject" Target="../embeddings/oleObject92.bin"/><Relationship Id="rId16" Type="http://schemas.openxmlformats.org/officeDocument/2006/relationships/image" Target="../media/image102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100.png"/><Relationship Id="rId5" Type="http://schemas.openxmlformats.org/officeDocument/2006/relationships/oleObject" Target="../embeddings/oleObject86.bin"/><Relationship Id="rId6" Type="http://schemas.openxmlformats.org/officeDocument/2006/relationships/image" Target="../media/image97.wmf"/><Relationship Id="rId7" Type="http://schemas.openxmlformats.org/officeDocument/2006/relationships/oleObject" Target="../embeddings/oleObject87.bin"/><Relationship Id="rId8" Type="http://schemas.openxmlformats.org/officeDocument/2006/relationships/image" Target="../media/image98.wmf"/><Relationship Id="rId9" Type="http://schemas.openxmlformats.org/officeDocument/2006/relationships/oleObject" Target="../embeddings/oleObject88.bin"/><Relationship Id="rId10" Type="http://schemas.openxmlformats.org/officeDocument/2006/relationships/image" Target="../media/image99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2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microsoft.com/office/2007/relationships/hdphoto" Target="../media/hdphoto10.wdp"/><Relationship Id="rId5" Type="http://schemas.microsoft.com/office/2007/relationships/hdphoto" Target="../media/hdphoto11.wdp"/><Relationship Id="rId6" Type="http://schemas.microsoft.com/office/2007/relationships/hdphoto" Target="../media/hdphoto12.wdp"/><Relationship Id="rId7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microsoft.com/office/2007/relationships/hdphoto" Target="../media/hdphoto14.wdp"/><Relationship Id="rId5" Type="http://schemas.openxmlformats.org/officeDocument/2006/relationships/image" Target="../media/image104.jpeg"/><Relationship Id="rId6" Type="http://schemas.microsoft.com/office/2007/relationships/hdphoto" Target="../media/hdphoto12.wdp"/><Relationship Id="rId7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8.wmf"/><Relationship Id="rId20" Type="http://schemas.openxmlformats.org/officeDocument/2006/relationships/oleObject" Target="../embeddings/oleObject101.bin"/><Relationship Id="rId21" Type="http://schemas.openxmlformats.org/officeDocument/2006/relationships/image" Target="../media/image114.wmf"/><Relationship Id="rId22" Type="http://schemas.openxmlformats.org/officeDocument/2006/relationships/oleObject" Target="../embeddings/oleObject102.bin"/><Relationship Id="rId23" Type="http://schemas.openxmlformats.org/officeDocument/2006/relationships/image" Target="../media/image115.wmf"/><Relationship Id="rId24" Type="http://schemas.openxmlformats.org/officeDocument/2006/relationships/oleObject" Target="../embeddings/oleObject103.bin"/><Relationship Id="rId25" Type="http://schemas.openxmlformats.org/officeDocument/2006/relationships/image" Target="../media/image116.wmf"/><Relationship Id="rId10" Type="http://schemas.openxmlformats.org/officeDocument/2006/relationships/oleObject" Target="../embeddings/oleObject96.bin"/><Relationship Id="rId11" Type="http://schemas.openxmlformats.org/officeDocument/2006/relationships/image" Target="../media/image109.wmf"/><Relationship Id="rId12" Type="http://schemas.openxmlformats.org/officeDocument/2006/relationships/oleObject" Target="../embeddings/oleObject97.bin"/><Relationship Id="rId13" Type="http://schemas.openxmlformats.org/officeDocument/2006/relationships/image" Target="../media/image110.wmf"/><Relationship Id="rId14" Type="http://schemas.openxmlformats.org/officeDocument/2006/relationships/oleObject" Target="../embeddings/oleObject98.bin"/><Relationship Id="rId15" Type="http://schemas.openxmlformats.org/officeDocument/2006/relationships/image" Target="../media/image111.wmf"/><Relationship Id="rId16" Type="http://schemas.openxmlformats.org/officeDocument/2006/relationships/oleObject" Target="../embeddings/oleObject99.bin"/><Relationship Id="rId17" Type="http://schemas.openxmlformats.org/officeDocument/2006/relationships/image" Target="../media/image112.wmf"/><Relationship Id="rId18" Type="http://schemas.openxmlformats.org/officeDocument/2006/relationships/oleObject" Target="../embeddings/oleObject100.bin"/><Relationship Id="rId19" Type="http://schemas.openxmlformats.org/officeDocument/2006/relationships/image" Target="../media/image113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3.xml"/><Relationship Id="rId4" Type="http://schemas.openxmlformats.org/officeDocument/2006/relationships/oleObject" Target="../embeddings/oleObject93.bin"/><Relationship Id="rId5" Type="http://schemas.openxmlformats.org/officeDocument/2006/relationships/image" Target="../media/image106.wmf"/><Relationship Id="rId6" Type="http://schemas.openxmlformats.org/officeDocument/2006/relationships/oleObject" Target="../embeddings/oleObject94.bin"/><Relationship Id="rId7" Type="http://schemas.openxmlformats.org/officeDocument/2006/relationships/image" Target="../media/image107.wmf"/><Relationship Id="rId8" Type="http://schemas.openxmlformats.org/officeDocument/2006/relationships/oleObject" Target="../embeddings/oleObject95.bin"/></Relationships>
</file>

<file path=ppt/slides/_rels/slide49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112.bin"/><Relationship Id="rId21" Type="http://schemas.openxmlformats.org/officeDocument/2006/relationships/image" Target="../media/image125.wmf"/><Relationship Id="rId22" Type="http://schemas.openxmlformats.org/officeDocument/2006/relationships/oleObject" Target="../embeddings/oleObject113.bin"/><Relationship Id="rId23" Type="http://schemas.openxmlformats.org/officeDocument/2006/relationships/image" Target="../media/image126.wmf"/><Relationship Id="rId24" Type="http://schemas.openxmlformats.org/officeDocument/2006/relationships/oleObject" Target="../embeddings/oleObject114.bin"/><Relationship Id="rId25" Type="http://schemas.openxmlformats.org/officeDocument/2006/relationships/image" Target="../media/image127.wmf"/><Relationship Id="rId26" Type="http://schemas.openxmlformats.org/officeDocument/2006/relationships/oleObject" Target="../embeddings/oleObject115.bin"/><Relationship Id="rId27" Type="http://schemas.openxmlformats.org/officeDocument/2006/relationships/image" Target="../media/image128.wmf"/><Relationship Id="rId28" Type="http://schemas.openxmlformats.org/officeDocument/2006/relationships/oleObject" Target="../embeddings/oleObject116.bin"/><Relationship Id="rId29" Type="http://schemas.openxmlformats.org/officeDocument/2006/relationships/image" Target="../media/image129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4.xml"/><Relationship Id="rId4" Type="http://schemas.openxmlformats.org/officeDocument/2006/relationships/oleObject" Target="../embeddings/oleObject104.bin"/><Relationship Id="rId5" Type="http://schemas.openxmlformats.org/officeDocument/2006/relationships/image" Target="../media/image117.wmf"/><Relationship Id="rId30" Type="http://schemas.openxmlformats.org/officeDocument/2006/relationships/oleObject" Target="../embeddings/oleObject117.bin"/><Relationship Id="rId31" Type="http://schemas.openxmlformats.org/officeDocument/2006/relationships/image" Target="../media/image130.wmf"/><Relationship Id="rId32" Type="http://schemas.openxmlformats.org/officeDocument/2006/relationships/oleObject" Target="../embeddings/oleObject118.bin"/><Relationship Id="rId9" Type="http://schemas.openxmlformats.org/officeDocument/2006/relationships/image" Target="../media/image119.wmf"/><Relationship Id="rId6" Type="http://schemas.openxmlformats.org/officeDocument/2006/relationships/oleObject" Target="../embeddings/oleObject105.bin"/><Relationship Id="rId7" Type="http://schemas.openxmlformats.org/officeDocument/2006/relationships/image" Target="../media/image118.wmf"/><Relationship Id="rId8" Type="http://schemas.openxmlformats.org/officeDocument/2006/relationships/oleObject" Target="../embeddings/oleObject106.bin"/><Relationship Id="rId33" Type="http://schemas.openxmlformats.org/officeDocument/2006/relationships/image" Target="../media/image131.wmf"/><Relationship Id="rId34" Type="http://schemas.openxmlformats.org/officeDocument/2006/relationships/oleObject" Target="../embeddings/oleObject119.bin"/><Relationship Id="rId35" Type="http://schemas.openxmlformats.org/officeDocument/2006/relationships/image" Target="../media/image132.wmf"/><Relationship Id="rId10" Type="http://schemas.openxmlformats.org/officeDocument/2006/relationships/oleObject" Target="../embeddings/oleObject107.bin"/><Relationship Id="rId11" Type="http://schemas.openxmlformats.org/officeDocument/2006/relationships/image" Target="../media/image120.wmf"/><Relationship Id="rId12" Type="http://schemas.openxmlformats.org/officeDocument/2006/relationships/oleObject" Target="../embeddings/oleObject108.bin"/><Relationship Id="rId13" Type="http://schemas.openxmlformats.org/officeDocument/2006/relationships/image" Target="../media/image121.wmf"/><Relationship Id="rId14" Type="http://schemas.openxmlformats.org/officeDocument/2006/relationships/oleObject" Target="../embeddings/oleObject109.bin"/><Relationship Id="rId15" Type="http://schemas.openxmlformats.org/officeDocument/2006/relationships/image" Target="../media/image122.wmf"/><Relationship Id="rId16" Type="http://schemas.openxmlformats.org/officeDocument/2006/relationships/oleObject" Target="../embeddings/oleObject110.bin"/><Relationship Id="rId17" Type="http://schemas.openxmlformats.org/officeDocument/2006/relationships/image" Target="../media/image123.wmf"/><Relationship Id="rId18" Type="http://schemas.openxmlformats.org/officeDocument/2006/relationships/oleObject" Target="../embeddings/oleObject111.bin"/><Relationship Id="rId19" Type="http://schemas.openxmlformats.org/officeDocument/2006/relationships/image" Target="../media/image124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40.wmf"/><Relationship Id="rId21" Type="http://schemas.openxmlformats.org/officeDocument/2006/relationships/oleObject" Target="../embeddings/oleObject129.bin"/><Relationship Id="rId22" Type="http://schemas.openxmlformats.org/officeDocument/2006/relationships/image" Target="../media/image141.wmf"/><Relationship Id="rId23" Type="http://schemas.openxmlformats.org/officeDocument/2006/relationships/oleObject" Target="../embeddings/oleObject130.bin"/><Relationship Id="rId24" Type="http://schemas.openxmlformats.org/officeDocument/2006/relationships/image" Target="../media/image142.wmf"/><Relationship Id="rId25" Type="http://schemas.openxmlformats.org/officeDocument/2006/relationships/oleObject" Target="../embeddings/oleObject131.bin"/><Relationship Id="rId26" Type="http://schemas.openxmlformats.org/officeDocument/2006/relationships/image" Target="../media/image143.wmf"/><Relationship Id="rId27" Type="http://schemas.openxmlformats.org/officeDocument/2006/relationships/oleObject" Target="../embeddings/oleObject132.bin"/><Relationship Id="rId28" Type="http://schemas.openxmlformats.org/officeDocument/2006/relationships/image" Target="../media/image144.wmf"/><Relationship Id="rId29" Type="http://schemas.openxmlformats.org/officeDocument/2006/relationships/oleObject" Target="../embeddings/oleObject133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5.xml"/><Relationship Id="rId4" Type="http://schemas.openxmlformats.org/officeDocument/2006/relationships/oleObject" Target="../embeddings/oleObject120.bin"/><Relationship Id="rId5" Type="http://schemas.openxmlformats.org/officeDocument/2006/relationships/image" Target="../media/image133.wmf"/><Relationship Id="rId30" Type="http://schemas.openxmlformats.org/officeDocument/2006/relationships/image" Target="../media/image145.wmf"/><Relationship Id="rId31" Type="http://schemas.openxmlformats.org/officeDocument/2006/relationships/oleObject" Target="../embeddings/oleObject134.bin"/><Relationship Id="rId32" Type="http://schemas.openxmlformats.org/officeDocument/2006/relationships/image" Target="../media/image146.wmf"/><Relationship Id="rId9" Type="http://schemas.openxmlformats.org/officeDocument/2006/relationships/image" Target="../media/image135.wmf"/><Relationship Id="rId6" Type="http://schemas.openxmlformats.org/officeDocument/2006/relationships/oleObject" Target="../embeddings/oleObject121.bin"/><Relationship Id="rId7" Type="http://schemas.openxmlformats.org/officeDocument/2006/relationships/image" Target="../media/image134.wmf"/><Relationship Id="rId8" Type="http://schemas.openxmlformats.org/officeDocument/2006/relationships/oleObject" Target="../embeddings/oleObject122.bin"/><Relationship Id="rId33" Type="http://schemas.openxmlformats.org/officeDocument/2006/relationships/oleObject" Target="../embeddings/oleObject135.bin"/><Relationship Id="rId34" Type="http://schemas.openxmlformats.org/officeDocument/2006/relationships/image" Target="../media/image147.wmf"/><Relationship Id="rId35" Type="http://schemas.openxmlformats.org/officeDocument/2006/relationships/oleObject" Target="../embeddings/oleObject136.bin"/><Relationship Id="rId36" Type="http://schemas.openxmlformats.org/officeDocument/2006/relationships/image" Target="../media/image148.wmf"/><Relationship Id="rId10" Type="http://schemas.openxmlformats.org/officeDocument/2006/relationships/oleObject" Target="../embeddings/oleObject123.bin"/><Relationship Id="rId11" Type="http://schemas.openxmlformats.org/officeDocument/2006/relationships/oleObject" Target="../embeddings/oleObject124.bin"/><Relationship Id="rId12" Type="http://schemas.openxmlformats.org/officeDocument/2006/relationships/image" Target="../media/image136.wmf"/><Relationship Id="rId13" Type="http://schemas.openxmlformats.org/officeDocument/2006/relationships/oleObject" Target="../embeddings/oleObject125.bin"/><Relationship Id="rId14" Type="http://schemas.openxmlformats.org/officeDocument/2006/relationships/image" Target="../media/image137.wmf"/><Relationship Id="rId15" Type="http://schemas.openxmlformats.org/officeDocument/2006/relationships/oleObject" Target="../embeddings/oleObject126.bin"/><Relationship Id="rId16" Type="http://schemas.openxmlformats.org/officeDocument/2006/relationships/image" Target="../media/image138.wmf"/><Relationship Id="rId17" Type="http://schemas.openxmlformats.org/officeDocument/2006/relationships/oleObject" Target="../embeddings/oleObject127.bin"/><Relationship Id="rId18" Type="http://schemas.openxmlformats.org/officeDocument/2006/relationships/image" Target="../media/image139.wmf"/><Relationship Id="rId19" Type="http://schemas.openxmlformats.org/officeDocument/2006/relationships/oleObject" Target="../embeddings/oleObject128.bin"/><Relationship Id="rId37" Type="http://schemas.openxmlformats.org/officeDocument/2006/relationships/oleObject" Target="../embeddings/oleObject137.bin"/><Relationship Id="rId38" Type="http://schemas.openxmlformats.org/officeDocument/2006/relationships/oleObject" Target="../embeddings/oleObject138.bin"/><Relationship Id="rId39" Type="http://schemas.openxmlformats.org/officeDocument/2006/relationships/image" Target="../media/image149.wmf"/><Relationship Id="rId40" Type="http://schemas.openxmlformats.org/officeDocument/2006/relationships/oleObject" Target="../embeddings/oleObject139.bin"/><Relationship Id="rId41" Type="http://schemas.openxmlformats.org/officeDocument/2006/relationships/image" Target="../media/image150.wmf"/><Relationship Id="rId42" Type="http://schemas.openxmlformats.org/officeDocument/2006/relationships/oleObject" Target="../embeddings/oleObject140.bin"/></Relationships>
</file>

<file path=ppt/slides/_rels/slide51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149.bin"/><Relationship Id="rId21" Type="http://schemas.openxmlformats.org/officeDocument/2006/relationships/image" Target="../media/image159.wmf"/><Relationship Id="rId22" Type="http://schemas.openxmlformats.org/officeDocument/2006/relationships/oleObject" Target="../embeddings/oleObject150.bin"/><Relationship Id="rId23" Type="http://schemas.openxmlformats.org/officeDocument/2006/relationships/oleObject" Target="../embeddings/oleObject151.bin"/><Relationship Id="rId24" Type="http://schemas.openxmlformats.org/officeDocument/2006/relationships/oleObject" Target="../embeddings/oleObject152.bin"/><Relationship Id="rId25" Type="http://schemas.openxmlformats.org/officeDocument/2006/relationships/image" Target="../media/image160.wmf"/><Relationship Id="rId26" Type="http://schemas.openxmlformats.org/officeDocument/2006/relationships/oleObject" Target="../embeddings/oleObject153.bin"/><Relationship Id="rId27" Type="http://schemas.openxmlformats.org/officeDocument/2006/relationships/image" Target="../media/image161.wmf"/><Relationship Id="rId28" Type="http://schemas.openxmlformats.org/officeDocument/2006/relationships/oleObject" Target="../embeddings/oleObject154.bin"/><Relationship Id="rId29" Type="http://schemas.openxmlformats.org/officeDocument/2006/relationships/image" Target="../media/image162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6.xml"/><Relationship Id="rId4" Type="http://schemas.openxmlformats.org/officeDocument/2006/relationships/oleObject" Target="../embeddings/oleObject141.bin"/><Relationship Id="rId5" Type="http://schemas.openxmlformats.org/officeDocument/2006/relationships/image" Target="../media/image151.wmf"/><Relationship Id="rId30" Type="http://schemas.openxmlformats.org/officeDocument/2006/relationships/oleObject" Target="../embeddings/oleObject155.bin"/><Relationship Id="rId31" Type="http://schemas.openxmlformats.org/officeDocument/2006/relationships/image" Target="../media/image163.wmf"/><Relationship Id="rId32" Type="http://schemas.openxmlformats.org/officeDocument/2006/relationships/oleObject" Target="../embeddings/oleObject156.bin"/><Relationship Id="rId9" Type="http://schemas.openxmlformats.org/officeDocument/2006/relationships/image" Target="../media/image153.wmf"/><Relationship Id="rId6" Type="http://schemas.openxmlformats.org/officeDocument/2006/relationships/oleObject" Target="../embeddings/oleObject142.bin"/><Relationship Id="rId7" Type="http://schemas.openxmlformats.org/officeDocument/2006/relationships/image" Target="../media/image152.wmf"/><Relationship Id="rId8" Type="http://schemas.openxmlformats.org/officeDocument/2006/relationships/oleObject" Target="../embeddings/oleObject143.bin"/><Relationship Id="rId33" Type="http://schemas.openxmlformats.org/officeDocument/2006/relationships/image" Target="../media/image164.wmf"/><Relationship Id="rId34" Type="http://schemas.openxmlformats.org/officeDocument/2006/relationships/oleObject" Target="../embeddings/oleObject157.bin"/><Relationship Id="rId35" Type="http://schemas.openxmlformats.org/officeDocument/2006/relationships/image" Target="../media/image165.wmf"/><Relationship Id="rId36" Type="http://schemas.openxmlformats.org/officeDocument/2006/relationships/oleObject" Target="../embeddings/oleObject158.bin"/><Relationship Id="rId10" Type="http://schemas.openxmlformats.org/officeDocument/2006/relationships/oleObject" Target="../embeddings/oleObject144.bin"/><Relationship Id="rId11" Type="http://schemas.openxmlformats.org/officeDocument/2006/relationships/image" Target="../media/image154.wmf"/><Relationship Id="rId12" Type="http://schemas.openxmlformats.org/officeDocument/2006/relationships/oleObject" Target="../embeddings/oleObject145.bin"/><Relationship Id="rId13" Type="http://schemas.openxmlformats.org/officeDocument/2006/relationships/image" Target="../media/image155.wmf"/><Relationship Id="rId14" Type="http://schemas.openxmlformats.org/officeDocument/2006/relationships/oleObject" Target="../embeddings/oleObject146.bin"/><Relationship Id="rId15" Type="http://schemas.openxmlformats.org/officeDocument/2006/relationships/image" Target="../media/image156.wmf"/><Relationship Id="rId16" Type="http://schemas.openxmlformats.org/officeDocument/2006/relationships/oleObject" Target="../embeddings/oleObject147.bin"/><Relationship Id="rId17" Type="http://schemas.openxmlformats.org/officeDocument/2006/relationships/image" Target="../media/image157.wmf"/><Relationship Id="rId18" Type="http://schemas.openxmlformats.org/officeDocument/2006/relationships/oleObject" Target="../embeddings/oleObject148.bin"/><Relationship Id="rId19" Type="http://schemas.openxmlformats.org/officeDocument/2006/relationships/image" Target="../media/image158.wmf"/><Relationship Id="rId37" Type="http://schemas.openxmlformats.org/officeDocument/2006/relationships/image" Target="../media/image166.w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4" Type="http://schemas.openxmlformats.org/officeDocument/2006/relationships/oleObject" Target="../embeddings/oleObject159.bin"/><Relationship Id="rId5" Type="http://schemas.openxmlformats.org/officeDocument/2006/relationships/image" Target="../media/image167.wmf"/><Relationship Id="rId6" Type="http://schemas.openxmlformats.org/officeDocument/2006/relationships/oleObject" Target="../embeddings/oleObject160.bin"/><Relationship Id="rId7" Type="http://schemas.openxmlformats.org/officeDocument/2006/relationships/image" Target="../media/image168.wmf"/><Relationship Id="rId8" Type="http://schemas.openxmlformats.org/officeDocument/2006/relationships/oleObject" Target="../embeddings/oleObject161.bin"/><Relationship Id="rId9" Type="http://schemas.openxmlformats.org/officeDocument/2006/relationships/image" Target="../media/image169.wmf"/><Relationship Id="rId10" Type="http://schemas.openxmlformats.org/officeDocument/2006/relationships/oleObject" Target="../embeddings/oleObject162.bin"/><Relationship Id="rId11" Type="http://schemas.openxmlformats.org/officeDocument/2006/relationships/image" Target="../media/image170.w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66.bin"/><Relationship Id="rId12" Type="http://schemas.openxmlformats.org/officeDocument/2006/relationships/image" Target="../media/image174.wmf"/><Relationship Id="rId13" Type="http://schemas.openxmlformats.org/officeDocument/2006/relationships/oleObject" Target="../embeddings/oleObject167.bin"/><Relationship Id="rId14" Type="http://schemas.openxmlformats.org/officeDocument/2006/relationships/image" Target="../media/image175.w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9.xml"/><Relationship Id="rId4" Type="http://schemas.openxmlformats.org/officeDocument/2006/relationships/image" Target="../media/image176.png"/><Relationship Id="rId5" Type="http://schemas.openxmlformats.org/officeDocument/2006/relationships/oleObject" Target="../embeddings/oleObject163.bin"/><Relationship Id="rId6" Type="http://schemas.openxmlformats.org/officeDocument/2006/relationships/image" Target="../media/image171.wmf"/><Relationship Id="rId7" Type="http://schemas.openxmlformats.org/officeDocument/2006/relationships/oleObject" Target="../embeddings/oleObject164.bin"/><Relationship Id="rId8" Type="http://schemas.openxmlformats.org/officeDocument/2006/relationships/image" Target="../media/image172.wmf"/><Relationship Id="rId9" Type="http://schemas.openxmlformats.org/officeDocument/2006/relationships/oleObject" Target="../embeddings/oleObject165.bin"/><Relationship Id="rId10" Type="http://schemas.openxmlformats.org/officeDocument/2006/relationships/image" Target="../media/image173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4" Type="http://schemas.openxmlformats.org/officeDocument/2006/relationships/image" Target="../media/image179.png"/><Relationship Id="rId5" Type="http://schemas.openxmlformats.org/officeDocument/2006/relationships/oleObject" Target="../embeddings/oleObject168.bin"/><Relationship Id="rId6" Type="http://schemas.openxmlformats.org/officeDocument/2006/relationships/image" Target="../media/image177.wmf"/><Relationship Id="rId7" Type="http://schemas.openxmlformats.org/officeDocument/2006/relationships/oleObject" Target="../embeddings/oleObject169.bin"/><Relationship Id="rId8" Type="http://schemas.openxmlformats.org/officeDocument/2006/relationships/image" Target="../media/image178.w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3.wmf"/><Relationship Id="rId12" Type="http://schemas.openxmlformats.org/officeDocument/2006/relationships/oleObject" Target="../embeddings/oleObject174.bin"/><Relationship Id="rId13" Type="http://schemas.openxmlformats.org/officeDocument/2006/relationships/image" Target="../media/image184.wmf"/><Relationship Id="rId14" Type="http://schemas.openxmlformats.org/officeDocument/2006/relationships/oleObject" Target="../embeddings/oleObject175.bin"/><Relationship Id="rId15" Type="http://schemas.openxmlformats.org/officeDocument/2006/relationships/image" Target="../media/image185.w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1.xml"/><Relationship Id="rId4" Type="http://schemas.openxmlformats.org/officeDocument/2006/relationships/oleObject" Target="../embeddings/oleObject170.bin"/><Relationship Id="rId5" Type="http://schemas.openxmlformats.org/officeDocument/2006/relationships/image" Target="../media/image180.wmf"/><Relationship Id="rId6" Type="http://schemas.openxmlformats.org/officeDocument/2006/relationships/oleObject" Target="../embeddings/oleObject171.bin"/><Relationship Id="rId7" Type="http://schemas.openxmlformats.org/officeDocument/2006/relationships/image" Target="../media/image181.wmf"/><Relationship Id="rId8" Type="http://schemas.openxmlformats.org/officeDocument/2006/relationships/oleObject" Target="../embeddings/oleObject172.bin"/><Relationship Id="rId9" Type="http://schemas.openxmlformats.org/officeDocument/2006/relationships/image" Target="../media/image182.wmf"/><Relationship Id="rId10" Type="http://schemas.openxmlformats.org/officeDocument/2006/relationships/oleObject" Target="../embeddings/oleObject173.bin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6.wmf"/><Relationship Id="rId20" Type="http://schemas.openxmlformats.org/officeDocument/2006/relationships/oleObject" Target="../embeddings/oleObject184.bin"/><Relationship Id="rId21" Type="http://schemas.openxmlformats.org/officeDocument/2006/relationships/oleObject" Target="../embeddings/oleObject185.bin"/><Relationship Id="rId22" Type="http://schemas.openxmlformats.org/officeDocument/2006/relationships/image" Target="../media/image158.wmf"/><Relationship Id="rId23" Type="http://schemas.openxmlformats.org/officeDocument/2006/relationships/oleObject" Target="../embeddings/oleObject186.bin"/><Relationship Id="rId24" Type="http://schemas.openxmlformats.org/officeDocument/2006/relationships/image" Target="../media/image159.wmf"/><Relationship Id="rId25" Type="http://schemas.openxmlformats.org/officeDocument/2006/relationships/oleObject" Target="../embeddings/oleObject187.bin"/><Relationship Id="rId26" Type="http://schemas.openxmlformats.org/officeDocument/2006/relationships/oleObject" Target="../embeddings/oleObject188.bin"/><Relationship Id="rId27" Type="http://schemas.openxmlformats.org/officeDocument/2006/relationships/image" Target="../media/image187.wmf"/><Relationship Id="rId28" Type="http://schemas.openxmlformats.org/officeDocument/2006/relationships/oleObject" Target="../embeddings/oleObject189.bin"/><Relationship Id="rId29" Type="http://schemas.openxmlformats.org/officeDocument/2006/relationships/image" Target="../media/image188.wmf"/><Relationship Id="rId30" Type="http://schemas.openxmlformats.org/officeDocument/2006/relationships/oleObject" Target="../embeddings/oleObject190.bin"/><Relationship Id="rId31" Type="http://schemas.openxmlformats.org/officeDocument/2006/relationships/image" Target="../media/image189.wmf"/><Relationship Id="rId10" Type="http://schemas.openxmlformats.org/officeDocument/2006/relationships/oleObject" Target="../embeddings/oleObject179.bin"/><Relationship Id="rId11" Type="http://schemas.openxmlformats.org/officeDocument/2006/relationships/image" Target="../media/image186.wmf"/><Relationship Id="rId12" Type="http://schemas.openxmlformats.org/officeDocument/2006/relationships/oleObject" Target="../embeddings/oleObject180.bin"/><Relationship Id="rId13" Type="http://schemas.openxmlformats.org/officeDocument/2006/relationships/image" Target="../media/image151.wmf"/><Relationship Id="rId14" Type="http://schemas.openxmlformats.org/officeDocument/2006/relationships/oleObject" Target="../embeddings/oleObject181.bin"/><Relationship Id="rId15" Type="http://schemas.openxmlformats.org/officeDocument/2006/relationships/image" Target="../media/image152.wmf"/><Relationship Id="rId16" Type="http://schemas.openxmlformats.org/officeDocument/2006/relationships/oleObject" Target="../embeddings/oleObject182.bin"/><Relationship Id="rId17" Type="http://schemas.openxmlformats.org/officeDocument/2006/relationships/image" Target="../media/image153.wmf"/><Relationship Id="rId18" Type="http://schemas.openxmlformats.org/officeDocument/2006/relationships/oleObject" Target="../embeddings/oleObject183.bin"/><Relationship Id="rId19" Type="http://schemas.openxmlformats.org/officeDocument/2006/relationships/image" Target="../media/image154.w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2.xml"/><Relationship Id="rId4" Type="http://schemas.openxmlformats.org/officeDocument/2006/relationships/oleObject" Target="../embeddings/oleObject176.bin"/><Relationship Id="rId5" Type="http://schemas.openxmlformats.org/officeDocument/2006/relationships/image" Target="../media/image157.wmf"/><Relationship Id="rId6" Type="http://schemas.openxmlformats.org/officeDocument/2006/relationships/oleObject" Target="../embeddings/oleObject177.bin"/><Relationship Id="rId7" Type="http://schemas.openxmlformats.org/officeDocument/2006/relationships/image" Target="../media/image155.wmf"/><Relationship Id="rId8" Type="http://schemas.openxmlformats.org/officeDocument/2006/relationships/oleObject" Target="../embeddings/oleObject178.bin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1.wmf"/><Relationship Id="rId20" Type="http://schemas.openxmlformats.org/officeDocument/2006/relationships/oleObject" Target="../embeddings/oleObject199.bin"/><Relationship Id="rId21" Type="http://schemas.openxmlformats.org/officeDocument/2006/relationships/oleObject" Target="../embeddings/oleObject200.bin"/><Relationship Id="rId22" Type="http://schemas.openxmlformats.org/officeDocument/2006/relationships/image" Target="../media/image196.wmf"/><Relationship Id="rId23" Type="http://schemas.openxmlformats.org/officeDocument/2006/relationships/oleObject" Target="../embeddings/oleObject201.bin"/><Relationship Id="rId24" Type="http://schemas.openxmlformats.org/officeDocument/2006/relationships/image" Target="../media/image197.wmf"/><Relationship Id="rId25" Type="http://schemas.openxmlformats.org/officeDocument/2006/relationships/oleObject" Target="../embeddings/oleObject202.bin"/><Relationship Id="rId26" Type="http://schemas.openxmlformats.org/officeDocument/2006/relationships/image" Target="../media/image198.wmf"/><Relationship Id="rId27" Type="http://schemas.openxmlformats.org/officeDocument/2006/relationships/oleObject" Target="../embeddings/oleObject203.bin"/><Relationship Id="rId28" Type="http://schemas.openxmlformats.org/officeDocument/2006/relationships/image" Target="../media/image199.wmf"/><Relationship Id="rId10" Type="http://schemas.openxmlformats.org/officeDocument/2006/relationships/oleObject" Target="../embeddings/oleObject194.bin"/><Relationship Id="rId11" Type="http://schemas.openxmlformats.org/officeDocument/2006/relationships/image" Target="../media/image192.wmf"/><Relationship Id="rId12" Type="http://schemas.openxmlformats.org/officeDocument/2006/relationships/oleObject" Target="../embeddings/oleObject195.bin"/><Relationship Id="rId13" Type="http://schemas.openxmlformats.org/officeDocument/2006/relationships/image" Target="../media/image193.wmf"/><Relationship Id="rId14" Type="http://schemas.openxmlformats.org/officeDocument/2006/relationships/oleObject" Target="../embeddings/oleObject196.bin"/><Relationship Id="rId15" Type="http://schemas.openxmlformats.org/officeDocument/2006/relationships/image" Target="../media/image194.wmf"/><Relationship Id="rId16" Type="http://schemas.openxmlformats.org/officeDocument/2006/relationships/oleObject" Target="../embeddings/oleObject197.bin"/><Relationship Id="rId17" Type="http://schemas.openxmlformats.org/officeDocument/2006/relationships/image" Target="../media/image195.wmf"/><Relationship Id="rId18" Type="http://schemas.openxmlformats.org/officeDocument/2006/relationships/oleObject" Target="../embeddings/oleObject198.bin"/><Relationship Id="rId19" Type="http://schemas.openxmlformats.org/officeDocument/2006/relationships/image" Target="../media/image8.w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3.xml"/><Relationship Id="rId4" Type="http://schemas.openxmlformats.org/officeDocument/2006/relationships/oleObject" Target="../embeddings/oleObject191.bin"/><Relationship Id="rId5" Type="http://schemas.openxmlformats.org/officeDocument/2006/relationships/image" Target="../media/image5.wmf"/><Relationship Id="rId6" Type="http://schemas.openxmlformats.org/officeDocument/2006/relationships/oleObject" Target="../embeddings/oleObject192.bin"/><Relationship Id="rId7" Type="http://schemas.openxmlformats.org/officeDocument/2006/relationships/image" Target="../media/image190.wmf"/><Relationship Id="rId8" Type="http://schemas.openxmlformats.org/officeDocument/2006/relationships/oleObject" Target="../embeddings/oleObject193.bin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1.wmf"/><Relationship Id="rId20" Type="http://schemas.openxmlformats.org/officeDocument/2006/relationships/oleObject" Target="../embeddings/oleObject212.bin"/><Relationship Id="rId21" Type="http://schemas.openxmlformats.org/officeDocument/2006/relationships/oleObject" Target="../embeddings/oleObject213.bin"/><Relationship Id="rId22" Type="http://schemas.openxmlformats.org/officeDocument/2006/relationships/image" Target="../media/image196.wmf"/><Relationship Id="rId23" Type="http://schemas.openxmlformats.org/officeDocument/2006/relationships/oleObject" Target="../embeddings/oleObject214.bin"/><Relationship Id="rId24" Type="http://schemas.openxmlformats.org/officeDocument/2006/relationships/image" Target="../media/image197.wmf"/><Relationship Id="rId10" Type="http://schemas.openxmlformats.org/officeDocument/2006/relationships/oleObject" Target="../embeddings/oleObject207.bin"/><Relationship Id="rId11" Type="http://schemas.openxmlformats.org/officeDocument/2006/relationships/image" Target="../media/image192.wmf"/><Relationship Id="rId12" Type="http://schemas.openxmlformats.org/officeDocument/2006/relationships/oleObject" Target="../embeddings/oleObject208.bin"/><Relationship Id="rId13" Type="http://schemas.openxmlformats.org/officeDocument/2006/relationships/image" Target="../media/image193.wmf"/><Relationship Id="rId14" Type="http://schemas.openxmlformats.org/officeDocument/2006/relationships/oleObject" Target="../embeddings/oleObject209.bin"/><Relationship Id="rId15" Type="http://schemas.openxmlformats.org/officeDocument/2006/relationships/image" Target="../media/image194.wmf"/><Relationship Id="rId16" Type="http://schemas.openxmlformats.org/officeDocument/2006/relationships/oleObject" Target="../embeddings/oleObject210.bin"/><Relationship Id="rId17" Type="http://schemas.openxmlformats.org/officeDocument/2006/relationships/image" Target="../media/image195.wmf"/><Relationship Id="rId18" Type="http://schemas.openxmlformats.org/officeDocument/2006/relationships/oleObject" Target="../embeddings/oleObject211.bin"/><Relationship Id="rId19" Type="http://schemas.openxmlformats.org/officeDocument/2006/relationships/image" Target="../media/image8.w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4.xml"/><Relationship Id="rId4" Type="http://schemas.openxmlformats.org/officeDocument/2006/relationships/oleObject" Target="../embeddings/oleObject204.bin"/><Relationship Id="rId5" Type="http://schemas.openxmlformats.org/officeDocument/2006/relationships/image" Target="../media/image5.wmf"/><Relationship Id="rId6" Type="http://schemas.openxmlformats.org/officeDocument/2006/relationships/oleObject" Target="../embeddings/oleObject205.bin"/><Relationship Id="rId7" Type="http://schemas.openxmlformats.org/officeDocument/2006/relationships/image" Target="../media/image190.wmf"/><Relationship Id="rId8" Type="http://schemas.openxmlformats.org/officeDocument/2006/relationships/oleObject" Target="../embeddings/oleObject206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4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4" Type="http://schemas.openxmlformats.org/officeDocument/2006/relationships/image" Target="../media/image204.png"/><Relationship Id="rId5" Type="http://schemas.openxmlformats.org/officeDocument/2006/relationships/oleObject" Target="../embeddings/oleObject215.bin"/><Relationship Id="rId6" Type="http://schemas.openxmlformats.org/officeDocument/2006/relationships/image" Target="../media/image202.wmf"/><Relationship Id="rId7" Type="http://schemas.openxmlformats.org/officeDocument/2006/relationships/oleObject" Target="../embeddings/oleObject216.bin"/><Relationship Id="rId8" Type="http://schemas.openxmlformats.org/officeDocument/2006/relationships/image" Target="../media/image203.w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0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0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4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0.wmf"/><Relationship Id="rId20" Type="http://schemas.openxmlformats.org/officeDocument/2006/relationships/image" Target="../media/image218.png"/><Relationship Id="rId10" Type="http://schemas.openxmlformats.org/officeDocument/2006/relationships/oleObject" Target="../embeddings/oleObject220.bin"/><Relationship Id="rId11" Type="http://schemas.openxmlformats.org/officeDocument/2006/relationships/image" Target="../media/image211.wmf"/><Relationship Id="rId12" Type="http://schemas.openxmlformats.org/officeDocument/2006/relationships/oleObject" Target="../embeddings/oleObject221.bin"/><Relationship Id="rId13" Type="http://schemas.openxmlformats.org/officeDocument/2006/relationships/image" Target="../media/image212.wmf"/><Relationship Id="rId14" Type="http://schemas.openxmlformats.org/officeDocument/2006/relationships/oleObject" Target="../embeddings/oleObject222.bin"/><Relationship Id="rId15" Type="http://schemas.openxmlformats.org/officeDocument/2006/relationships/image" Target="../media/image213.wmf"/><Relationship Id="rId16" Type="http://schemas.openxmlformats.org/officeDocument/2006/relationships/oleObject" Target="../embeddings/oleObject223.bin"/><Relationship Id="rId17" Type="http://schemas.openxmlformats.org/officeDocument/2006/relationships/image" Target="../media/image214.wmf"/><Relationship Id="rId18" Type="http://schemas.openxmlformats.org/officeDocument/2006/relationships/oleObject" Target="../embeddings/oleObject224.bin"/><Relationship Id="rId19" Type="http://schemas.openxmlformats.org/officeDocument/2006/relationships/image" Target="../media/image215.w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0.xml"/><Relationship Id="rId4" Type="http://schemas.openxmlformats.org/officeDocument/2006/relationships/oleObject" Target="../embeddings/oleObject217.bin"/><Relationship Id="rId5" Type="http://schemas.openxmlformats.org/officeDocument/2006/relationships/image" Target="../media/image208.wmf"/><Relationship Id="rId6" Type="http://schemas.openxmlformats.org/officeDocument/2006/relationships/oleObject" Target="../embeddings/oleObject218.bin"/><Relationship Id="rId7" Type="http://schemas.openxmlformats.org/officeDocument/2006/relationships/image" Target="../media/image209.wmf"/><Relationship Id="rId8" Type="http://schemas.openxmlformats.org/officeDocument/2006/relationships/oleObject" Target="../embeddings/oleObject219.bin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1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4" Type="http://schemas.microsoft.com/office/2007/relationships/hdphoto" Target="../media/hdphoto16.wdp"/><Relationship Id="rId5" Type="http://schemas.openxmlformats.org/officeDocument/2006/relationships/image" Target="../media/image218.jpeg"/><Relationship Id="rId6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4" Type="http://schemas.microsoft.com/office/2007/relationships/hdphoto" Target="../media/hdphoto18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1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.bin"/><Relationship Id="rId20" Type="http://schemas.openxmlformats.org/officeDocument/2006/relationships/image" Target="../media/image11.wmf"/><Relationship Id="rId10" Type="http://schemas.openxmlformats.org/officeDocument/2006/relationships/image" Target="../media/image6.wmf"/><Relationship Id="rId11" Type="http://schemas.openxmlformats.org/officeDocument/2006/relationships/oleObject" Target="../embeddings/oleObject4.bin"/><Relationship Id="rId12" Type="http://schemas.openxmlformats.org/officeDocument/2006/relationships/image" Target="../media/image7.wmf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8.wmf"/><Relationship Id="rId15" Type="http://schemas.openxmlformats.org/officeDocument/2006/relationships/oleObject" Target="../embeddings/oleObject6.bin"/><Relationship Id="rId16" Type="http://schemas.openxmlformats.org/officeDocument/2006/relationships/image" Target="../media/image9.wmf"/><Relationship Id="rId17" Type="http://schemas.openxmlformats.org/officeDocument/2006/relationships/oleObject" Target="../embeddings/oleObject7.bin"/><Relationship Id="rId18" Type="http://schemas.openxmlformats.org/officeDocument/2006/relationships/image" Target="../media/image10.wmf"/><Relationship Id="rId19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2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.w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5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2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2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microsoft.com/office/2007/relationships/hdphoto" Target="../media/hdphoto2.wdp"/><Relationship Id="rId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2410327"/>
            <a:ext cx="9144000" cy="188494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4000" smtClean="0">
                <a:latin typeface="SimHei" charset="-122"/>
                <a:ea typeface="SimHei" charset="-122"/>
                <a:cs typeface="SimHei" charset="-122"/>
              </a:rPr>
              <a:t>光学期中习题课</a:t>
            </a:r>
            <a:r>
              <a:rPr kumimoji="1" lang="en-US" altLang="zh-CN" sz="4400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kumimoji="1" lang="en-US" altLang="zh-CN" sz="4400" dirty="0" smtClean="0">
                <a:latin typeface="Arial" charset="0"/>
                <a:ea typeface="Arial" charset="0"/>
                <a:cs typeface="Arial" charset="0"/>
              </a:rPr>
            </a:br>
            <a:r>
              <a:rPr kumimoji="1" lang="zh-CN" altLang="en-US" sz="5400" smtClean="0">
                <a:latin typeface="SimHei" charset="-122"/>
                <a:ea typeface="SimHei" charset="-122"/>
                <a:cs typeface="SimHei" charset="-122"/>
              </a:rPr>
              <a:t>知识点汇总和例题讲解</a:t>
            </a:r>
            <a:endParaRPr kumimoji="1" lang="zh-CN" altLang="en-US">
              <a:latin typeface="SimHei" charset="-122"/>
              <a:ea typeface="SimHei" charset="-122"/>
              <a:cs typeface="SimHei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379495"/>
            <a:ext cx="9144000" cy="1234440"/>
          </a:xfrm>
        </p:spPr>
        <p:txBody>
          <a:bodyPr>
            <a:normAutofit/>
          </a:bodyPr>
          <a:lstStyle/>
          <a:p>
            <a:r>
              <a:rPr kumimoji="1" lang="zh-CN" altLang="en-US" sz="2800" smtClean="0">
                <a:latin typeface="Arial" charset="0"/>
                <a:ea typeface="黑体" charset="-122"/>
              </a:rPr>
              <a:t>车沂轩</a:t>
            </a:r>
            <a:endParaRPr kumimoji="1" lang="en-US" altLang="zh-CN" sz="2800" dirty="0" smtClean="0">
              <a:latin typeface="Arial" charset="0"/>
              <a:ea typeface="黑体" charset="-122"/>
            </a:endParaRPr>
          </a:p>
          <a:p>
            <a:r>
              <a:rPr kumimoji="1" lang="en-US" altLang="zh-CN" sz="2800" dirty="0" smtClean="0">
                <a:latin typeface="Arial" charset="0"/>
                <a:ea typeface="黑体" charset="-122"/>
              </a:rPr>
              <a:t>2020</a:t>
            </a:r>
            <a:r>
              <a:rPr kumimoji="1" lang="zh-CN" altLang="en-US" sz="2800" smtClean="0">
                <a:latin typeface="Arial" charset="0"/>
                <a:ea typeface="黑体" charset="-122"/>
              </a:rPr>
              <a:t>年</a:t>
            </a:r>
            <a:r>
              <a:rPr kumimoji="1" lang="en-US" altLang="zh-CN" sz="2800" dirty="0" smtClean="0">
                <a:latin typeface="Arial" charset="0"/>
                <a:ea typeface="黑体" charset="-122"/>
              </a:rPr>
              <a:t>12</a:t>
            </a:r>
            <a:r>
              <a:rPr kumimoji="1" lang="zh-CN" altLang="en-US" sz="2800" smtClean="0">
                <a:latin typeface="Arial" charset="0"/>
                <a:ea typeface="黑体" charset="-122"/>
              </a:rPr>
              <a:t>月</a:t>
            </a:r>
            <a:r>
              <a:rPr kumimoji="1" lang="en-US" altLang="zh-CN" sz="2800" dirty="0">
                <a:latin typeface="Arial" charset="0"/>
                <a:ea typeface="黑体" charset="-122"/>
              </a:rPr>
              <a:t>1</a:t>
            </a:r>
            <a:r>
              <a:rPr kumimoji="1" lang="zh-CN" altLang="en-US" sz="2800" smtClean="0">
                <a:latin typeface="Arial" charset="0"/>
                <a:ea typeface="黑体" charset="-122"/>
              </a:rPr>
              <a:t>日</a:t>
            </a:r>
            <a:endParaRPr kumimoji="1" lang="zh-CN" altLang="en-US" sz="2800">
              <a:latin typeface="Arial" charset="0"/>
              <a:ea typeface="黑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336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1.2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反射和折射的应用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105400"/>
          </a:xfrm>
        </p:spPr>
        <p:txBody>
          <a:bodyPr>
            <a:normAutofit/>
          </a:bodyPr>
          <a:lstStyle/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zh-CN" altLang="en-US" sz="2400" smtClean="0">
                <a:latin typeface="Arial" charset="0"/>
                <a:ea typeface="黑体" charset="-122"/>
              </a:rPr>
              <a:t> 拓展：阿贝折光仪</a:t>
            </a:r>
            <a:endParaRPr kumimoji="1" lang="en-US" altLang="zh-CN" sz="2400" smtClean="0">
              <a:latin typeface="Arial" charset="0"/>
              <a:ea typeface="黑体" charset="-122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1" lang="en-US" altLang="zh-CN" sz="2400" smtClean="0">
              <a:latin typeface="Arial" charset="0"/>
              <a:ea typeface="黑体" charset="-122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1" lang="en-US" altLang="zh-CN" sz="2400">
              <a:latin typeface="Arial" charset="0"/>
              <a:ea typeface="黑体" charset="-122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1" lang="en-US" altLang="zh-CN" sz="2400" smtClean="0">
              <a:latin typeface="Arial" charset="0"/>
              <a:ea typeface="黑体" charset="-122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1" lang="en-US" altLang="zh-CN" sz="2400" smtClean="0">
              <a:latin typeface="Arial" charset="0"/>
              <a:ea typeface="黑体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" b="5861"/>
          <a:stretch/>
        </p:blipFill>
        <p:spPr>
          <a:xfrm>
            <a:off x="6080646" y="1802020"/>
            <a:ext cx="3837385" cy="4440365"/>
          </a:xfrm>
          <a:prstGeom prst="rect">
            <a:avLst/>
          </a:prstGeom>
        </p:spPr>
      </p:pic>
      <p:grpSp>
        <p:nvGrpSpPr>
          <p:cNvPr id="7" name="组 6"/>
          <p:cNvGrpSpPr>
            <a:grpSpLocks noChangeAspect="1"/>
          </p:cNvGrpSpPr>
          <p:nvPr/>
        </p:nvGrpSpPr>
        <p:grpSpPr>
          <a:xfrm>
            <a:off x="2414524" y="2046564"/>
            <a:ext cx="2831243" cy="4270144"/>
            <a:chOff x="2426557" y="2046564"/>
            <a:chExt cx="2602642" cy="392536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25"/>
            <a:stretch/>
          </p:blipFill>
          <p:spPr>
            <a:xfrm>
              <a:off x="2426558" y="2046564"/>
              <a:ext cx="2602641" cy="317514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399"/>
            <a:stretch/>
          </p:blipFill>
          <p:spPr>
            <a:xfrm>
              <a:off x="2426557" y="5269834"/>
              <a:ext cx="2602641" cy="702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661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1.3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单球面成像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71600"/>
                <a:ext cx="10515600" cy="5101200"/>
              </a:xfrm>
            </p:spPr>
            <p:txBody>
              <a:bodyPr>
                <a:norm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None/>
                  <a:tabLst/>
                  <a:defRPr/>
                </a:pPr>
                <a:endParaRPr kumimoji="1" lang="en-US" altLang="zh-CN" sz="2400" smtClean="0">
                  <a:latin typeface="Arial" charset="0"/>
                  <a:ea typeface="黑体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None/>
                  <a:tabLst/>
                  <a:defRPr/>
                </a:pPr>
                <a:endParaRPr kumimoji="1" lang="en-US" altLang="zh-CN" sz="2400">
                  <a:latin typeface="Arial" charset="0"/>
                  <a:ea typeface="黑体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None/>
                  <a:tabLst/>
                  <a:defRPr/>
                </a:pPr>
                <a:endParaRPr kumimoji="1" lang="en-US" altLang="zh-CN" sz="2400" smtClean="0">
                  <a:latin typeface="Arial" charset="0"/>
                  <a:ea typeface="黑体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None/>
                  <a:tabLst/>
                  <a:defRPr/>
                </a:pPr>
                <a:endParaRPr kumimoji="1" lang="en-US" altLang="zh-CN" sz="2400">
                  <a:latin typeface="Arial" charset="0"/>
                  <a:ea typeface="黑体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None/>
                  <a:tabLst/>
                  <a:defRPr/>
                </a:pPr>
                <a:endParaRPr kumimoji="1" lang="en-US" altLang="zh-CN" sz="2400" smtClean="0">
                  <a:latin typeface="Arial" charset="0"/>
                  <a:ea typeface="黑体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None/>
                  <a:tabLst/>
                  <a:defRPr/>
                </a:pPr>
                <a:endParaRPr kumimoji="1" lang="en-US" altLang="zh-CN" sz="2400" smtClean="0">
                  <a:latin typeface="Arial" charset="0"/>
                  <a:ea typeface="黑体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None/>
                  <a:tabLst/>
                  <a:defRPr/>
                </a:pPr>
                <a:endParaRPr kumimoji="1" lang="en-US" altLang="zh-CN" sz="2400" smtClean="0">
                  <a:latin typeface="Arial" charset="0"/>
                  <a:ea typeface="黑体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None/>
                  <a:tabLst/>
                  <a:defRPr/>
                </a:pPr>
                <a:endParaRPr kumimoji="1" lang="en-US" altLang="zh-CN" sz="2400">
                  <a:latin typeface="Arial" charset="0"/>
                  <a:ea typeface="黑体" charset="-122"/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zh-CN" altLang="en-US" sz="2400" smtClean="0">
                    <a:latin typeface="Times New Roman" charset="0"/>
                    <a:ea typeface="宋体" charset="-122"/>
                  </a:rPr>
                  <a:t>在</a:t>
                </a:r>
                <a:r>
                  <a:rPr kumimoji="1" lang="zh-CN" altLang="en-US" sz="2400" smtClean="0">
                    <a:solidFill>
                      <a:srgbClr val="436EA0"/>
                    </a:solidFill>
                    <a:latin typeface="Times New Roman" charset="0"/>
                    <a:ea typeface="宋体" charset="-122"/>
                  </a:rPr>
                  <a:t>近轴</a:t>
                </a:r>
                <a:r>
                  <a:rPr kumimoji="1" lang="en-US" altLang="zh-CN" sz="2400" smtClean="0">
                    <a:solidFill>
                      <a:srgbClr val="436EA0"/>
                    </a:solidFill>
                    <a:latin typeface="Times New Roman" charset="0"/>
                    <a:ea typeface="宋体" charset="-122"/>
                  </a:rPr>
                  <a:t>/</a:t>
                </a:r>
                <a:r>
                  <a:rPr kumimoji="1" lang="zh-CN" altLang="en-US" sz="2400" smtClean="0">
                    <a:solidFill>
                      <a:srgbClr val="436EA0"/>
                    </a:solidFill>
                    <a:latin typeface="Times New Roman" charset="0"/>
                    <a:ea typeface="宋体" charset="-122"/>
                  </a:rPr>
                  <a:t>傍轴</a:t>
                </a:r>
                <a:r>
                  <a:rPr kumimoji="1" lang="zh-CN" altLang="en-US" sz="2400" smtClean="0">
                    <a:latin typeface="Times New Roman" charset="0"/>
                    <a:ea typeface="宋体" charset="-122"/>
                  </a:rPr>
                  <a:t>的条件下，即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1" lang="en-US" altLang="zh-CN" sz="2400" i="1" smtClean="0">
                        <a:solidFill>
                          <a:schemeClr val="tx1"/>
                        </a:solidFill>
                        <a:latin typeface="Times New Roman" charset="0"/>
                        <a:ea typeface="宋体" charset="-122"/>
                        <a:cs typeface="Times New Roman" charset="0"/>
                      </a:rPr>
                      <m:t>φ</m:t>
                    </m:r>
                    <m:r>
                      <m:rPr>
                        <m:nor/>
                      </m:rPr>
                      <a:rPr kumimoji="1" lang="en-US" altLang="zh-CN" sz="2400" b="0" i="1" smtClean="0">
                        <a:solidFill>
                          <a:schemeClr val="tx1"/>
                        </a:solidFill>
                        <a:latin typeface="Times New Roman" charset="0"/>
                        <a:ea typeface="宋体" charset="-122"/>
                        <a:cs typeface="Times New Roman" charset="0"/>
                      </a:rPr>
                      <m:t> </m:t>
                    </m:r>
                    <m:r>
                      <m:rPr>
                        <m:nor/>
                      </m:rPr>
                      <a:rPr kumimoji="1" lang="en-US" altLang="zh-CN" sz="2400" b="0" smtClean="0">
                        <a:solidFill>
                          <a:schemeClr val="tx1"/>
                        </a:solidFill>
                        <a:latin typeface="Times New Roman" charset="0"/>
                        <a:ea typeface="宋体" charset="-122"/>
                        <a:cs typeface="Times New Roman" charset="0"/>
                      </a:rPr>
                      <m:t>=</m:t>
                    </m:r>
                    <m:r>
                      <m:rPr>
                        <m:nor/>
                      </m:rPr>
                      <a:rPr kumimoji="1" lang="en-US" altLang="zh-CN" sz="2400" b="0" i="0" smtClean="0">
                        <a:solidFill>
                          <a:schemeClr val="tx1"/>
                        </a:solidFill>
                        <a:latin typeface="Times New Roman" charset="0"/>
                        <a:ea typeface="宋体" charset="-122"/>
                        <a:cs typeface="Times New Roman" charset="0"/>
                      </a:rPr>
                      <m:t> </m:t>
                    </m:r>
                    <m:r>
                      <m:rPr>
                        <m:nor/>
                      </m:rPr>
                      <a:rPr kumimoji="1" lang="en-US" altLang="zh-CN" sz="2400" b="0" smtClean="0">
                        <a:solidFill>
                          <a:schemeClr val="tx1"/>
                        </a:solidFill>
                        <a:latin typeface="Times New Roman" charset="0"/>
                        <a:ea typeface="宋体" charset="-122"/>
                        <a:cs typeface="Times New Roman" charset="0"/>
                      </a:rPr>
                      <m:t>0</m:t>
                    </m:r>
                  </m:oMath>
                </a14:m>
                <a:r>
                  <a:rPr kumimoji="1" lang="zh-CN" altLang="en-US" sz="2400" smtClean="0">
                    <a:solidFill>
                      <a:schemeClr val="tx1"/>
                    </a:solidFill>
                    <a:latin typeface="Times New Roman" charset="0"/>
                    <a:ea typeface="宋体" charset="-122"/>
                    <a:cs typeface="Times New Roman" charset="0"/>
                  </a:rPr>
                  <a:t>时</a:t>
                </a:r>
                <a:r>
                  <a:rPr kumimoji="1" lang="en-US" altLang="zh-CN" sz="2400" smtClean="0">
                    <a:solidFill>
                      <a:schemeClr val="tx1"/>
                    </a:solidFill>
                    <a:latin typeface="Times New Roman" charset="0"/>
                    <a:ea typeface="宋体" charset="-122"/>
                    <a:cs typeface="Times New Roman" charset="0"/>
                  </a:rPr>
                  <a:t>                         </a:t>
                </a:r>
                <a:r>
                  <a:rPr kumimoji="1" lang="zh-CN" altLang="en-US" sz="2400" smtClean="0">
                    <a:solidFill>
                      <a:schemeClr val="tx1"/>
                    </a:solidFill>
                    <a:latin typeface="Times New Roman" charset="0"/>
                    <a:ea typeface="宋体" charset="-122"/>
                    <a:cs typeface="Times New Roman" charset="0"/>
                  </a:rPr>
                  <a:t>      反射球面</a:t>
                </a:r>
                <a:endParaRPr kumimoji="1" lang="en-US" altLang="zh-CN" sz="2400" smtClean="0">
                  <a:solidFill>
                    <a:schemeClr val="tx1"/>
                  </a:solidFill>
                  <a:latin typeface="Times New Roman" charset="0"/>
                  <a:ea typeface="宋体" charset="-122"/>
                  <a:cs typeface="Times New Roman" charset="0"/>
                </a:endParaRPr>
              </a:p>
              <a:p>
                <a:pPr marL="0" indent="0" algn="ctr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bg-BG" altLang="zh-CN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n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’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’</m:t>
                          </m:r>
                        </m:den>
                      </m:f>
                      <m:r>
                        <a:rPr kumimoji="1" lang="en-US" altLang="zh-CN" sz="24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  <m:f>
                        <m:fPr>
                          <m:ctrlPr>
                            <a:rPr kumimoji="1" lang="bg-BG" altLang="zh-CN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n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</m:t>
                          </m:r>
                        </m:den>
                      </m:f>
                      <m:r>
                        <a:rPr kumimoji="1" lang="en-US" altLang="zh-CN" sz="24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kumimoji="1" lang="bg-BG" altLang="zh-CN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n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’</m:t>
                          </m:r>
                          <m:r>
                            <a:rPr kumimoji="1" lang="en-US" altLang="zh-CN" sz="24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1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n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400" b="0" i="1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r</m:t>
                          </m:r>
                        </m:den>
                      </m:f>
                      <m:r>
                        <a:rPr kumimoji="1" lang="en-US" altLang="zh-CN" sz="24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1" lang="el-GR" altLang="zh-CN" sz="240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Φ</m:t>
                      </m:r>
                      <m:r>
                        <a:rPr kumimoji="1" lang="en-US" altLang="zh-CN" sz="24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                                        </m:t>
                      </m:r>
                      <m:f>
                        <m:fPr>
                          <m:ctrlPr>
                            <a:rPr kumimoji="1" lang="bg-BG" altLang="zh-CN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400" b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’</m:t>
                          </m:r>
                        </m:den>
                      </m:f>
                      <m:r>
                        <a:rPr kumimoji="1" lang="en-US" altLang="zh-CN" sz="24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  <m:f>
                        <m:fPr>
                          <m:ctrlPr>
                            <a:rPr kumimoji="1" lang="bg-BG" altLang="zh-CN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400" b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400" i="1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</m:t>
                          </m:r>
                        </m:den>
                      </m:f>
                      <m:r>
                        <a:rPr kumimoji="1" lang="en-US" altLang="zh-CN" sz="24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kumimoji="1" lang="bg-BG" altLang="zh-CN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400" b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r</m:t>
                          </m:r>
                        </m:den>
                      </m:f>
                      <m:r>
                        <a:rPr kumimoji="1" lang="en-US" altLang="zh-CN" sz="24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             </m:t>
                      </m:r>
                    </m:oMath>
                  </m:oMathPara>
                </a14:m>
                <a:endParaRPr kumimoji="1" lang="en-US" altLang="zh-CN" sz="2400" i="1" baseline="-2500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 algn="ctr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endParaRPr kumimoji="1" lang="zh-CN" altLang="en-US" sz="2400">
                  <a:solidFill>
                    <a:schemeClr val="tx1"/>
                  </a:solidFill>
                  <a:latin typeface="Times New Roman" charset="0"/>
                  <a:ea typeface="宋体" charset="-122"/>
                  <a:cs typeface="Times New Roman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None/>
                  <a:tabLst/>
                  <a:defRPr/>
                </a:pPr>
                <a:endParaRPr kumimoji="1" lang="en-US" altLang="zh-CN" sz="2400" smtClean="0">
                  <a:latin typeface="Arial" charset="0"/>
                  <a:ea typeface="黑体" charset="-122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71600"/>
                <a:ext cx="10515600" cy="5101200"/>
              </a:xfrm>
              <a:blipFill rotWithShape="0">
                <a:blip r:embed="rId4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组 65"/>
          <p:cNvGrpSpPr/>
          <p:nvPr/>
        </p:nvGrpSpPr>
        <p:grpSpPr>
          <a:xfrm>
            <a:off x="3034811" y="1268345"/>
            <a:ext cx="6270639" cy="3586797"/>
            <a:chOff x="3664761" y="1999130"/>
            <a:chExt cx="6270639" cy="3586797"/>
          </a:xfrm>
        </p:grpSpPr>
        <p:sp>
          <p:nvSpPr>
            <p:cNvPr id="9" name="Freeform 1143"/>
            <p:cNvSpPr>
              <a:spLocks/>
            </p:cNvSpPr>
            <p:nvPr/>
          </p:nvSpPr>
          <p:spPr bwMode="auto">
            <a:xfrm>
              <a:off x="6066349" y="2373388"/>
              <a:ext cx="3790062" cy="3202379"/>
            </a:xfrm>
            <a:custGeom>
              <a:avLst/>
              <a:gdLst>
                <a:gd name="T0" fmla="*/ 408 w 3221"/>
                <a:gd name="T1" fmla="*/ 0 h 2721"/>
                <a:gd name="T2" fmla="*/ 3130 w 3221"/>
                <a:gd name="T3" fmla="*/ 0 h 2721"/>
                <a:gd name="T4" fmla="*/ 3039 w 3221"/>
                <a:gd name="T5" fmla="*/ 317 h 2721"/>
                <a:gd name="T6" fmla="*/ 3039 w 3221"/>
                <a:gd name="T7" fmla="*/ 725 h 2721"/>
                <a:gd name="T8" fmla="*/ 3130 w 3221"/>
                <a:gd name="T9" fmla="*/ 1088 h 2721"/>
                <a:gd name="T10" fmla="*/ 3221 w 3221"/>
                <a:gd name="T11" fmla="*/ 1497 h 2721"/>
                <a:gd name="T12" fmla="*/ 3175 w 3221"/>
                <a:gd name="T13" fmla="*/ 2041 h 2721"/>
                <a:gd name="T14" fmla="*/ 3130 w 3221"/>
                <a:gd name="T15" fmla="*/ 2404 h 2721"/>
                <a:gd name="T16" fmla="*/ 3130 w 3221"/>
                <a:gd name="T17" fmla="*/ 2721 h 2721"/>
                <a:gd name="T18" fmla="*/ 408 w 3221"/>
                <a:gd name="T19" fmla="*/ 2721 h 2721"/>
                <a:gd name="T20" fmla="*/ 136 w 3221"/>
                <a:gd name="T21" fmla="*/ 2222 h 2721"/>
                <a:gd name="T22" fmla="*/ 0 w 3221"/>
                <a:gd name="T23" fmla="*/ 1497 h 2721"/>
                <a:gd name="T24" fmla="*/ 45 w 3221"/>
                <a:gd name="T25" fmla="*/ 862 h 2721"/>
                <a:gd name="T26" fmla="*/ 227 w 3221"/>
                <a:gd name="T27" fmla="*/ 317 h 2721"/>
                <a:gd name="T28" fmla="*/ 408 w 3221"/>
                <a:gd name="T29" fmla="*/ 0 h 2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21" h="2721">
                  <a:moveTo>
                    <a:pt x="408" y="0"/>
                  </a:moveTo>
                  <a:lnTo>
                    <a:pt x="3130" y="0"/>
                  </a:lnTo>
                  <a:lnTo>
                    <a:pt x="3039" y="317"/>
                  </a:lnTo>
                  <a:lnTo>
                    <a:pt x="3039" y="725"/>
                  </a:lnTo>
                  <a:lnTo>
                    <a:pt x="3130" y="1088"/>
                  </a:lnTo>
                  <a:lnTo>
                    <a:pt x="3221" y="1497"/>
                  </a:lnTo>
                  <a:lnTo>
                    <a:pt x="3175" y="2041"/>
                  </a:lnTo>
                  <a:lnTo>
                    <a:pt x="3130" y="2404"/>
                  </a:lnTo>
                  <a:lnTo>
                    <a:pt x="3130" y="2721"/>
                  </a:lnTo>
                  <a:lnTo>
                    <a:pt x="408" y="2721"/>
                  </a:lnTo>
                  <a:lnTo>
                    <a:pt x="136" y="2222"/>
                  </a:lnTo>
                  <a:lnTo>
                    <a:pt x="0" y="1497"/>
                  </a:lnTo>
                  <a:lnTo>
                    <a:pt x="45" y="862"/>
                  </a:lnTo>
                  <a:lnTo>
                    <a:pt x="227" y="317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lg" len="lg"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10" name="Line 1144"/>
            <p:cNvSpPr>
              <a:spLocks noChangeShapeType="1"/>
            </p:cNvSpPr>
            <p:nvPr/>
          </p:nvSpPr>
          <p:spPr bwMode="auto">
            <a:xfrm>
              <a:off x="3664761" y="3975166"/>
              <a:ext cx="62446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zh-CN" altLang="en-US"/>
            </a:p>
          </p:txBody>
        </p:sp>
        <p:sp>
          <p:nvSpPr>
            <p:cNvPr id="11" name="Line 1145"/>
            <p:cNvSpPr>
              <a:spLocks noChangeShapeType="1"/>
            </p:cNvSpPr>
            <p:nvPr/>
          </p:nvSpPr>
          <p:spPr bwMode="auto">
            <a:xfrm>
              <a:off x="3824788" y="3975166"/>
              <a:ext cx="218861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zh-CN" altLang="en-US"/>
            </a:p>
          </p:txBody>
        </p:sp>
        <p:sp>
          <p:nvSpPr>
            <p:cNvPr id="14" name="Line 1148"/>
            <p:cNvSpPr>
              <a:spLocks noChangeShapeType="1"/>
            </p:cNvSpPr>
            <p:nvPr/>
          </p:nvSpPr>
          <p:spPr bwMode="auto">
            <a:xfrm flipH="1" flipV="1">
              <a:off x="5599210" y="2506379"/>
              <a:ext cx="2375702" cy="1468787"/>
            </a:xfrm>
            <a:prstGeom prst="line">
              <a:avLst/>
            </a:prstGeom>
            <a:noFill/>
            <a:ln w="9525">
              <a:solidFill>
                <a:srgbClr val="436EA0"/>
              </a:solidFill>
              <a:prstDash val="lg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6" name="Arc 1150"/>
            <p:cNvSpPr>
              <a:spLocks/>
            </p:cNvSpPr>
            <p:nvPr/>
          </p:nvSpPr>
          <p:spPr bwMode="auto">
            <a:xfrm rot="10774919">
              <a:off x="6038485" y="2369425"/>
              <a:ext cx="1394357" cy="3216502"/>
            </a:xfrm>
            <a:custGeom>
              <a:avLst/>
              <a:gdLst>
                <a:gd name="G0" fmla="+- 0 0 0"/>
                <a:gd name="G1" fmla="+- 17153 0 0"/>
                <a:gd name="G2" fmla="+- 21600 0 0"/>
                <a:gd name="T0" fmla="*/ 13128 w 21600"/>
                <a:gd name="T1" fmla="*/ 0 h 34450"/>
                <a:gd name="T2" fmla="*/ 12938 w 21600"/>
                <a:gd name="T3" fmla="*/ 34450 h 34450"/>
                <a:gd name="T4" fmla="*/ 0 w 21600"/>
                <a:gd name="T5" fmla="*/ 17153 h 34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4450" fill="none" extrusionOk="0">
                  <a:moveTo>
                    <a:pt x="13127" y="0"/>
                  </a:moveTo>
                  <a:cubicBezTo>
                    <a:pt x="18468" y="4087"/>
                    <a:pt x="21600" y="10428"/>
                    <a:pt x="21600" y="17153"/>
                  </a:cubicBezTo>
                  <a:cubicBezTo>
                    <a:pt x="21600" y="23961"/>
                    <a:pt x="18389" y="30371"/>
                    <a:pt x="12937" y="34449"/>
                  </a:cubicBezTo>
                </a:path>
                <a:path w="21600" h="34450" stroke="0" extrusionOk="0">
                  <a:moveTo>
                    <a:pt x="13127" y="0"/>
                  </a:moveTo>
                  <a:cubicBezTo>
                    <a:pt x="18468" y="4087"/>
                    <a:pt x="21600" y="10428"/>
                    <a:pt x="21600" y="17153"/>
                  </a:cubicBezTo>
                  <a:cubicBezTo>
                    <a:pt x="21600" y="23961"/>
                    <a:pt x="18389" y="30371"/>
                    <a:pt x="12937" y="34449"/>
                  </a:cubicBezTo>
                  <a:lnTo>
                    <a:pt x="0" y="17153"/>
                  </a:lnTo>
                  <a:close/>
                </a:path>
              </a:pathLst>
            </a:custGeom>
            <a:noFill/>
            <a:ln w="28575">
              <a:solidFill>
                <a:srgbClr val="436E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7" name="Object 115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713160196"/>
                    </p:ext>
                  </p:extLst>
                </p:nvPr>
              </p:nvGraphicFramePr>
              <p:xfrm>
                <a:off x="6386404" y="1999130"/>
                <a:ext cx="329468" cy="35895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271" name="Equation" r:id="rId5" imgW="139680" imgH="152280" progId="Equation.3">
                        <p:embed/>
                      </p:oleObj>
                    </mc:Choice>
                    <mc:Fallback>
                      <p:oleObj name="Equation" r:id="rId5" imgW="139680" imgH="15228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386404" y="1999130"/>
                              <a:ext cx="329468" cy="358958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7" name="Object 1151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713160196"/>
                    </p:ext>
                  </p:extLst>
                </p:nvPr>
              </p:nvGraphicFramePr>
              <p:xfrm>
                <a:off x="6386404" y="1999130"/>
                <a:ext cx="329468" cy="35895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037" name="Equation" r:id="rId7" imgW="139680" imgH="152280" progId="Equation.3">
                        <p:embed/>
                      </p:oleObj>
                    </mc:Choice>
                    <mc:Fallback>
                      <p:oleObj name="Equation" r:id="rId7" imgW="139680" imgH="15228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386404" y="1999130"/>
                              <a:ext cx="329468" cy="358958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23" name="Line 1157"/>
            <p:cNvSpPr>
              <a:spLocks noChangeShapeType="1"/>
            </p:cNvSpPr>
            <p:nvPr/>
          </p:nvSpPr>
          <p:spPr bwMode="auto">
            <a:xfrm flipV="1">
              <a:off x="3798901" y="2906530"/>
              <a:ext cx="2428652" cy="10733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4" name="Line 1158"/>
            <p:cNvSpPr>
              <a:spLocks noChangeShapeType="1"/>
            </p:cNvSpPr>
            <p:nvPr/>
          </p:nvSpPr>
          <p:spPr bwMode="auto">
            <a:xfrm>
              <a:off x="6227554" y="2906530"/>
              <a:ext cx="3219376" cy="1073344"/>
            </a:xfrm>
            <a:prstGeom prst="line">
              <a:avLst/>
            </a:prstGeom>
            <a:noFill/>
            <a:ln w="19050">
              <a:solidFill>
                <a:srgbClr val="436E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5" name="Arc 1159"/>
            <p:cNvSpPr>
              <a:spLocks/>
            </p:cNvSpPr>
            <p:nvPr/>
          </p:nvSpPr>
          <p:spPr bwMode="auto">
            <a:xfrm rot="12792747">
              <a:off x="5794538" y="2814730"/>
              <a:ext cx="451842" cy="363666"/>
            </a:xfrm>
            <a:custGeom>
              <a:avLst/>
              <a:gdLst>
                <a:gd name="G0" fmla="+- 0 0 0"/>
                <a:gd name="G1" fmla="+- 14004 0 0"/>
                <a:gd name="G2" fmla="+- 21600 0 0"/>
                <a:gd name="T0" fmla="*/ 16446 w 21600"/>
                <a:gd name="T1" fmla="*/ 0 h 17355"/>
                <a:gd name="T2" fmla="*/ 21338 w 21600"/>
                <a:gd name="T3" fmla="*/ 17355 h 17355"/>
                <a:gd name="T4" fmla="*/ 0 w 21600"/>
                <a:gd name="T5" fmla="*/ 14004 h 17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355" fill="none" extrusionOk="0">
                  <a:moveTo>
                    <a:pt x="16445" y="0"/>
                  </a:moveTo>
                  <a:cubicBezTo>
                    <a:pt x="19772" y="3907"/>
                    <a:pt x="21600" y="8872"/>
                    <a:pt x="21600" y="14004"/>
                  </a:cubicBezTo>
                  <a:cubicBezTo>
                    <a:pt x="21600" y="15126"/>
                    <a:pt x="21512" y="16246"/>
                    <a:pt x="21338" y="17355"/>
                  </a:cubicBezTo>
                </a:path>
                <a:path w="21600" h="17355" stroke="0" extrusionOk="0">
                  <a:moveTo>
                    <a:pt x="16445" y="0"/>
                  </a:moveTo>
                  <a:cubicBezTo>
                    <a:pt x="19772" y="3907"/>
                    <a:pt x="21600" y="8872"/>
                    <a:pt x="21600" y="14004"/>
                  </a:cubicBezTo>
                  <a:cubicBezTo>
                    <a:pt x="21600" y="15126"/>
                    <a:pt x="21512" y="16246"/>
                    <a:pt x="21338" y="17355"/>
                  </a:cubicBezTo>
                  <a:lnTo>
                    <a:pt x="0" y="1400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" name="Arc 1160"/>
            <p:cNvSpPr>
              <a:spLocks/>
            </p:cNvSpPr>
            <p:nvPr/>
          </p:nvSpPr>
          <p:spPr bwMode="auto">
            <a:xfrm rot="2742248">
              <a:off x="7001758" y="3153709"/>
              <a:ext cx="451934" cy="276518"/>
            </a:xfrm>
            <a:custGeom>
              <a:avLst/>
              <a:gdLst>
                <a:gd name="G0" fmla="+- 0 0 0"/>
                <a:gd name="G1" fmla="+- 13219 0 0"/>
                <a:gd name="G2" fmla="+- 21600 0 0"/>
                <a:gd name="T0" fmla="*/ 17083 w 21600"/>
                <a:gd name="T1" fmla="*/ 0 h 13219"/>
                <a:gd name="T2" fmla="*/ 21600 w 21600"/>
                <a:gd name="T3" fmla="*/ 13219 h 13219"/>
                <a:gd name="T4" fmla="*/ 0 w 21600"/>
                <a:gd name="T5" fmla="*/ 13219 h 13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3219" fill="none" extrusionOk="0">
                  <a:moveTo>
                    <a:pt x="17082" y="0"/>
                  </a:moveTo>
                  <a:cubicBezTo>
                    <a:pt x="20011" y="3784"/>
                    <a:pt x="21600" y="8434"/>
                    <a:pt x="21600" y="13219"/>
                  </a:cubicBezTo>
                </a:path>
                <a:path w="21600" h="13219" stroke="0" extrusionOk="0">
                  <a:moveTo>
                    <a:pt x="17082" y="0"/>
                  </a:moveTo>
                  <a:cubicBezTo>
                    <a:pt x="20011" y="3784"/>
                    <a:pt x="21600" y="8434"/>
                    <a:pt x="21600" y="13219"/>
                  </a:cubicBezTo>
                  <a:lnTo>
                    <a:pt x="0" y="13219"/>
                  </a:lnTo>
                  <a:close/>
                </a:path>
              </a:pathLst>
            </a:custGeom>
            <a:noFill/>
            <a:ln w="9525">
              <a:solidFill>
                <a:srgbClr val="436EA0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7" name="Line 1161"/>
            <p:cNvSpPr>
              <a:spLocks noChangeShapeType="1"/>
            </p:cNvSpPr>
            <p:nvPr/>
          </p:nvSpPr>
          <p:spPr bwMode="auto">
            <a:xfrm>
              <a:off x="3784781" y="3991643"/>
              <a:ext cx="0" cy="14782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8" name="Line 1162"/>
            <p:cNvSpPr>
              <a:spLocks noChangeShapeType="1"/>
            </p:cNvSpPr>
            <p:nvPr/>
          </p:nvSpPr>
          <p:spPr bwMode="auto">
            <a:xfrm>
              <a:off x="9442223" y="3991643"/>
              <a:ext cx="0" cy="1478202"/>
            </a:xfrm>
            <a:prstGeom prst="line">
              <a:avLst/>
            </a:prstGeom>
            <a:noFill/>
            <a:ln w="9525">
              <a:solidFill>
                <a:srgbClr val="436E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9" name="Line 1163"/>
            <p:cNvSpPr>
              <a:spLocks noChangeShapeType="1"/>
            </p:cNvSpPr>
            <p:nvPr/>
          </p:nvSpPr>
          <p:spPr bwMode="auto">
            <a:xfrm>
              <a:off x="8000799" y="3975166"/>
              <a:ext cx="0" cy="748516"/>
            </a:xfrm>
            <a:prstGeom prst="line">
              <a:avLst/>
            </a:prstGeom>
            <a:noFill/>
            <a:ln w="9525">
              <a:solidFill>
                <a:srgbClr val="436E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31" name="Line 1164"/>
            <p:cNvSpPr>
              <a:spLocks noChangeShapeType="1"/>
            </p:cNvSpPr>
            <p:nvPr/>
          </p:nvSpPr>
          <p:spPr bwMode="auto">
            <a:xfrm>
              <a:off x="6015192" y="3975166"/>
              <a:ext cx="0" cy="14946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32" name="Line 1165"/>
            <p:cNvSpPr>
              <a:spLocks noChangeShapeType="1"/>
            </p:cNvSpPr>
            <p:nvPr/>
          </p:nvSpPr>
          <p:spPr bwMode="auto">
            <a:xfrm>
              <a:off x="3784781" y="5202686"/>
              <a:ext cx="22415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33" name="Line 1166"/>
            <p:cNvSpPr>
              <a:spLocks noChangeShapeType="1"/>
            </p:cNvSpPr>
            <p:nvPr/>
          </p:nvSpPr>
          <p:spPr bwMode="auto">
            <a:xfrm>
              <a:off x="6038725" y="5202686"/>
              <a:ext cx="3392347" cy="0"/>
            </a:xfrm>
            <a:prstGeom prst="line">
              <a:avLst/>
            </a:prstGeom>
            <a:noFill/>
            <a:ln w="9525">
              <a:solidFill>
                <a:srgbClr val="436EA0"/>
              </a:solidFill>
              <a:miter lim="800000"/>
              <a:headEnd type="none" w="lg" len="lg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36" name="Line 1169"/>
            <p:cNvSpPr>
              <a:spLocks noChangeShapeType="1"/>
            </p:cNvSpPr>
            <p:nvPr/>
          </p:nvSpPr>
          <p:spPr bwMode="auto">
            <a:xfrm>
              <a:off x="6023989" y="4674252"/>
              <a:ext cx="1976810" cy="0"/>
            </a:xfrm>
            <a:prstGeom prst="line">
              <a:avLst/>
            </a:prstGeom>
            <a:noFill/>
            <a:ln w="9525">
              <a:solidFill>
                <a:srgbClr val="436EA0"/>
              </a:solidFill>
              <a:miter lim="800000"/>
              <a:headEnd type="none" w="lg" len="lg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2" name="Arc 1175"/>
            <p:cNvSpPr>
              <a:spLocks/>
            </p:cNvSpPr>
            <p:nvPr/>
          </p:nvSpPr>
          <p:spPr bwMode="auto">
            <a:xfrm rot="3007148">
              <a:off x="4158936" y="3751593"/>
              <a:ext cx="265982" cy="39536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4525"/>
                <a:gd name="T1" fmla="*/ 0 h 21600"/>
                <a:gd name="T2" fmla="*/ 14525 w 14525"/>
                <a:gd name="T3" fmla="*/ 5613 h 21600"/>
                <a:gd name="T4" fmla="*/ 0 w 1452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525" h="21600" fill="none" extrusionOk="0">
                  <a:moveTo>
                    <a:pt x="0" y="0"/>
                  </a:moveTo>
                  <a:cubicBezTo>
                    <a:pt x="5371" y="0"/>
                    <a:pt x="10549" y="2001"/>
                    <a:pt x="14525" y="5612"/>
                  </a:cubicBezTo>
                </a:path>
                <a:path w="14525" h="21600" stroke="0" extrusionOk="0">
                  <a:moveTo>
                    <a:pt x="0" y="0"/>
                  </a:moveTo>
                  <a:cubicBezTo>
                    <a:pt x="5371" y="0"/>
                    <a:pt x="10549" y="2001"/>
                    <a:pt x="14525" y="561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3" name="Arc 1176"/>
            <p:cNvSpPr>
              <a:spLocks/>
            </p:cNvSpPr>
            <p:nvPr/>
          </p:nvSpPr>
          <p:spPr bwMode="auto">
            <a:xfrm rot="13681230">
              <a:off x="8533794" y="3692742"/>
              <a:ext cx="373081" cy="341235"/>
            </a:xfrm>
            <a:custGeom>
              <a:avLst/>
              <a:gdLst>
                <a:gd name="G0" fmla="+- 0 0 0"/>
                <a:gd name="G1" fmla="+- 18631 0 0"/>
                <a:gd name="G2" fmla="+- 21600 0 0"/>
                <a:gd name="T0" fmla="*/ 10930 w 20400"/>
                <a:gd name="T1" fmla="*/ 0 h 18631"/>
                <a:gd name="T2" fmla="*/ 20400 w 20400"/>
                <a:gd name="T3" fmla="*/ 11531 h 18631"/>
                <a:gd name="T4" fmla="*/ 0 w 20400"/>
                <a:gd name="T5" fmla="*/ 18631 h 18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400" h="18631" fill="none" extrusionOk="0">
                  <a:moveTo>
                    <a:pt x="10929" y="0"/>
                  </a:moveTo>
                  <a:cubicBezTo>
                    <a:pt x="15355" y="2597"/>
                    <a:pt x="18713" y="6684"/>
                    <a:pt x="20399" y="11531"/>
                  </a:cubicBezTo>
                </a:path>
                <a:path w="20400" h="18631" stroke="0" extrusionOk="0">
                  <a:moveTo>
                    <a:pt x="10929" y="0"/>
                  </a:moveTo>
                  <a:cubicBezTo>
                    <a:pt x="15355" y="2597"/>
                    <a:pt x="18713" y="6684"/>
                    <a:pt x="20399" y="11531"/>
                  </a:cubicBezTo>
                  <a:lnTo>
                    <a:pt x="0" y="18631"/>
                  </a:lnTo>
                  <a:close/>
                </a:path>
              </a:pathLst>
            </a:custGeom>
            <a:noFill/>
            <a:ln w="9525">
              <a:solidFill>
                <a:srgbClr val="436EA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4" name="Arc 1177"/>
            <p:cNvSpPr>
              <a:spLocks/>
            </p:cNvSpPr>
            <p:nvPr/>
          </p:nvSpPr>
          <p:spPr bwMode="auto">
            <a:xfrm rot="12910450">
              <a:off x="7347746" y="3749199"/>
              <a:ext cx="395362" cy="307174"/>
            </a:xfrm>
            <a:custGeom>
              <a:avLst/>
              <a:gdLst>
                <a:gd name="G0" fmla="+- 0 0 0"/>
                <a:gd name="G1" fmla="+- 15154 0 0"/>
                <a:gd name="G2" fmla="+- 21600 0 0"/>
                <a:gd name="T0" fmla="*/ 15392 w 21600"/>
                <a:gd name="T1" fmla="*/ 0 h 16752"/>
                <a:gd name="T2" fmla="*/ 21541 w 21600"/>
                <a:gd name="T3" fmla="*/ 16752 h 16752"/>
                <a:gd name="T4" fmla="*/ 0 w 21600"/>
                <a:gd name="T5" fmla="*/ 15154 h 16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6752" fill="none" extrusionOk="0">
                  <a:moveTo>
                    <a:pt x="15392" y="-1"/>
                  </a:moveTo>
                  <a:cubicBezTo>
                    <a:pt x="19370" y="4040"/>
                    <a:pt x="21600" y="9483"/>
                    <a:pt x="21600" y="15154"/>
                  </a:cubicBezTo>
                  <a:cubicBezTo>
                    <a:pt x="21600" y="15687"/>
                    <a:pt x="21580" y="16220"/>
                    <a:pt x="21540" y="16751"/>
                  </a:cubicBezTo>
                </a:path>
                <a:path w="21600" h="16752" stroke="0" extrusionOk="0">
                  <a:moveTo>
                    <a:pt x="15392" y="-1"/>
                  </a:moveTo>
                  <a:cubicBezTo>
                    <a:pt x="19370" y="4040"/>
                    <a:pt x="21600" y="9483"/>
                    <a:pt x="21600" y="15154"/>
                  </a:cubicBezTo>
                  <a:cubicBezTo>
                    <a:pt x="21600" y="15687"/>
                    <a:pt x="21580" y="16220"/>
                    <a:pt x="21540" y="16751"/>
                  </a:cubicBezTo>
                  <a:lnTo>
                    <a:pt x="0" y="15154"/>
                  </a:lnTo>
                  <a:close/>
                </a:path>
              </a:pathLst>
            </a:custGeom>
            <a:noFill/>
            <a:ln w="9525">
              <a:solidFill>
                <a:srgbClr val="436EA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8" name="Line 1181"/>
            <p:cNvSpPr>
              <a:spLocks noChangeShapeType="1"/>
            </p:cNvSpPr>
            <p:nvPr/>
          </p:nvSpPr>
          <p:spPr bwMode="auto">
            <a:xfrm>
              <a:off x="6560552" y="2373388"/>
              <a:ext cx="3188783" cy="0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zh-CN" altLang="en-US"/>
            </a:p>
          </p:txBody>
        </p:sp>
        <p:sp>
          <p:nvSpPr>
            <p:cNvPr id="49" name="Line 1182"/>
            <p:cNvSpPr>
              <a:spLocks noChangeShapeType="1"/>
            </p:cNvSpPr>
            <p:nvPr/>
          </p:nvSpPr>
          <p:spPr bwMode="auto">
            <a:xfrm>
              <a:off x="6560552" y="5575767"/>
              <a:ext cx="3188783" cy="0"/>
            </a:xfrm>
            <a:prstGeom prst="line">
              <a:avLst/>
            </a:prstGeom>
            <a:noFill/>
            <a:ln w="9525">
              <a:solidFill>
                <a:srgbClr val="EAEAEA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zh-CN" altLang="en-US"/>
            </a:p>
          </p:txBody>
        </p:sp>
        <p:sp>
          <p:nvSpPr>
            <p:cNvPr id="50" name="Freeform 1183"/>
            <p:cNvSpPr>
              <a:spLocks/>
            </p:cNvSpPr>
            <p:nvPr/>
          </p:nvSpPr>
          <p:spPr bwMode="auto">
            <a:xfrm>
              <a:off x="9621077" y="2373388"/>
              <a:ext cx="248278" cy="3202379"/>
            </a:xfrm>
            <a:custGeom>
              <a:avLst/>
              <a:gdLst>
                <a:gd name="T0" fmla="*/ 105 w 211"/>
                <a:gd name="T1" fmla="*/ 0 h 2721"/>
                <a:gd name="T2" fmla="*/ 15 w 211"/>
                <a:gd name="T3" fmla="*/ 589 h 2721"/>
                <a:gd name="T4" fmla="*/ 196 w 211"/>
                <a:gd name="T5" fmla="*/ 1678 h 2721"/>
                <a:gd name="T6" fmla="*/ 105 w 211"/>
                <a:gd name="T7" fmla="*/ 2540 h 2721"/>
                <a:gd name="T8" fmla="*/ 105 w 211"/>
                <a:gd name="T9" fmla="*/ 2721 h 2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2721">
                  <a:moveTo>
                    <a:pt x="105" y="0"/>
                  </a:moveTo>
                  <a:cubicBezTo>
                    <a:pt x="52" y="154"/>
                    <a:pt x="0" y="309"/>
                    <a:pt x="15" y="589"/>
                  </a:cubicBezTo>
                  <a:cubicBezTo>
                    <a:pt x="30" y="869"/>
                    <a:pt x="181" y="1353"/>
                    <a:pt x="196" y="1678"/>
                  </a:cubicBezTo>
                  <a:cubicBezTo>
                    <a:pt x="211" y="2003"/>
                    <a:pt x="120" y="2366"/>
                    <a:pt x="105" y="2540"/>
                  </a:cubicBezTo>
                  <a:cubicBezTo>
                    <a:pt x="90" y="2714"/>
                    <a:pt x="97" y="2717"/>
                    <a:pt x="105" y="2721"/>
                  </a:cubicBezTo>
                </a:path>
              </a:pathLst>
            </a:custGeom>
            <a:noFill/>
            <a:ln w="9525" cap="flat" cmpd="sng">
              <a:solidFill>
                <a:srgbClr val="EAEAEA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zh-CN" altLang="en-US"/>
            </a:p>
          </p:txBody>
        </p:sp>
        <p:sp>
          <p:nvSpPr>
            <p:cNvPr id="51" name="Oval 1184"/>
            <p:cNvSpPr>
              <a:spLocks noChangeArrowheads="1"/>
            </p:cNvSpPr>
            <p:nvPr/>
          </p:nvSpPr>
          <p:spPr bwMode="auto">
            <a:xfrm>
              <a:off x="3758895" y="3949274"/>
              <a:ext cx="51774" cy="51784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52" name="Oval 1185"/>
            <p:cNvSpPr>
              <a:spLocks noChangeArrowheads="1"/>
            </p:cNvSpPr>
            <p:nvPr/>
          </p:nvSpPr>
          <p:spPr bwMode="auto">
            <a:xfrm>
              <a:off x="9416336" y="3948097"/>
              <a:ext cx="51774" cy="51784"/>
            </a:xfrm>
            <a:prstGeom prst="ellipse">
              <a:avLst/>
            </a:prstGeom>
            <a:solidFill>
              <a:srgbClr val="436EA0"/>
            </a:solidFill>
            <a:ln w="9525" algn="ctr">
              <a:solidFill>
                <a:srgbClr val="436EA0"/>
              </a:solidFill>
              <a:round/>
              <a:headEnd type="none" w="lg" len="lg"/>
              <a:tailEnd type="none" w="lg" len="lg"/>
            </a:ln>
            <a:effectLst/>
            <a:extLst/>
          </p:spPr>
          <p:txBody>
            <a:bodyPr lIns="90000" tIns="46800" rIns="90000" bIns="46800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53" name="Line 1186"/>
            <p:cNvSpPr>
              <a:spLocks noChangeShapeType="1"/>
            </p:cNvSpPr>
            <p:nvPr/>
          </p:nvSpPr>
          <p:spPr bwMode="auto">
            <a:xfrm>
              <a:off x="3771838" y="3975166"/>
              <a:ext cx="138729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zh-CN" altLang="en-US"/>
            </a:p>
          </p:txBody>
        </p:sp>
        <p:sp>
          <p:nvSpPr>
            <p:cNvPr id="54" name="Line 1187"/>
            <p:cNvSpPr>
              <a:spLocks noChangeShapeType="1"/>
            </p:cNvSpPr>
            <p:nvPr/>
          </p:nvSpPr>
          <p:spPr bwMode="auto">
            <a:xfrm>
              <a:off x="6706459" y="3975166"/>
              <a:ext cx="1014292" cy="0"/>
            </a:xfrm>
            <a:prstGeom prst="line">
              <a:avLst/>
            </a:prstGeom>
            <a:noFill/>
            <a:ln w="28575">
              <a:solidFill>
                <a:srgbClr val="436EA0"/>
              </a:solidFill>
              <a:round/>
              <a:headEnd type="non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zh-CN" altLang="en-US"/>
            </a:p>
          </p:txBody>
        </p:sp>
        <p:sp>
          <p:nvSpPr>
            <p:cNvPr id="55" name="Line 1188"/>
            <p:cNvSpPr>
              <a:spLocks noChangeShapeType="1"/>
            </p:cNvSpPr>
            <p:nvPr/>
          </p:nvSpPr>
          <p:spPr bwMode="auto">
            <a:xfrm flipV="1">
              <a:off x="3797725" y="3387887"/>
              <a:ext cx="1361410" cy="5919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6" name="Line 1189"/>
            <p:cNvSpPr>
              <a:spLocks noChangeShapeType="1"/>
            </p:cNvSpPr>
            <p:nvPr/>
          </p:nvSpPr>
          <p:spPr bwMode="auto">
            <a:xfrm>
              <a:off x="6226377" y="2906530"/>
              <a:ext cx="2081534" cy="694378"/>
            </a:xfrm>
            <a:prstGeom prst="line">
              <a:avLst/>
            </a:prstGeom>
            <a:noFill/>
            <a:ln w="19050">
              <a:solidFill>
                <a:srgbClr val="436EA0"/>
              </a:solidFill>
              <a:miter lim="800000"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7" name="Line 1190"/>
            <p:cNvSpPr>
              <a:spLocks noChangeShapeType="1"/>
            </p:cNvSpPr>
            <p:nvPr/>
          </p:nvSpPr>
          <p:spPr bwMode="auto">
            <a:xfrm>
              <a:off x="6013399" y="3975166"/>
              <a:ext cx="3415880" cy="0"/>
            </a:xfrm>
            <a:prstGeom prst="line">
              <a:avLst/>
            </a:prstGeom>
            <a:noFill/>
            <a:ln w="28575">
              <a:solidFill>
                <a:srgbClr val="436EA0"/>
              </a:solidFill>
              <a:round/>
              <a:headEnd type="none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zh-CN" altLang="en-US"/>
            </a:p>
          </p:txBody>
        </p:sp>
        <p:sp>
          <p:nvSpPr>
            <p:cNvPr id="58" name="Oval 1191"/>
            <p:cNvSpPr>
              <a:spLocks noChangeArrowheads="1"/>
            </p:cNvSpPr>
            <p:nvPr/>
          </p:nvSpPr>
          <p:spPr bwMode="auto">
            <a:xfrm>
              <a:off x="7977266" y="3955159"/>
              <a:ext cx="51774" cy="51784"/>
            </a:xfrm>
            <a:prstGeom prst="ellipse">
              <a:avLst/>
            </a:prstGeom>
            <a:solidFill>
              <a:srgbClr val="3333FF"/>
            </a:solidFill>
            <a:ln w="9525" algn="ctr">
              <a:solidFill>
                <a:srgbClr val="436EA0"/>
              </a:solidFill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79433" y="2813555"/>
              <a:ext cx="461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i="1" smtClean="0">
                  <a:solidFill>
                    <a:srgbClr val="436E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p'</a:t>
              </a:r>
              <a:endParaRPr kumimoji="1" lang="zh-CN" altLang="en-US" sz="2400" i="1">
                <a:solidFill>
                  <a:srgbClr val="436EA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7367911" y="3270774"/>
              <a:ext cx="461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i="1">
                  <a:solidFill>
                    <a:srgbClr val="436E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</a:t>
              </a:r>
              <a:r>
                <a:rPr kumimoji="1" lang="en-US" altLang="zh-CN" sz="2400" i="1" smtClean="0">
                  <a:solidFill>
                    <a:srgbClr val="436E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'</a:t>
              </a:r>
              <a:endParaRPr kumimoji="1" lang="zh-CN" altLang="en-US" sz="2400" i="1">
                <a:solidFill>
                  <a:srgbClr val="436EA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8149059" y="3564246"/>
              <a:ext cx="461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i="1" smtClean="0">
                  <a:solidFill>
                    <a:srgbClr val="436E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u'</a:t>
              </a:r>
              <a:endParaRPr kumimoji="1" lang="zh-CN" altLang="en-US" sz="2400" i="1">
                <a:solidFill>
                  <a:srgbClr val="436EA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9401967" y="3908786"/>
              <a:ext cx="5334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i="1">
                  <a:solidFill>
                    <a:srgbClr val="436E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Q</a:t>
              </a:r>
              <a:r>
                <a:rPr kumimoji="1" lang="en-US" altLang="zh-CN" sz="2400" i="1" smtClean="0">
                  <a:solidFill>
                    <a:srgbClr val="436E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'</a:t>
              </a:r>
              <a:endParaRPr kumimoji="1" lang="zh-CN" altLang="en-US" sz="2400" i="1">
                <a:solidFill>
                  <a:srgbClr val="436EA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7957778" y="3918360"/>
              <a:ext cx="5334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i="1" smtClean="0">
                  <a:solidFill>
                    <a:srgbClr val="436E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</a:t>
              </a:r>
              <a:endParaRPr kumimoji="1" lang="zh-CN" altLang="en-US" sz="2400" i="1">
                <a:solidFill>
                  <a:srgbClr val="436EA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6863046" y="4253395"/>
              <a:ext cx="5334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i="1">
                  <a:solidFill>
                    <a:srgbClr val="436E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r</a:t>
              </a:r>
              <a:endParaRPr kumimoji="1" lang="zh-CN" altLang="en-US" sz="2400" i="1">
                <a:solidFill>
                  <a:srgbClr val="436EA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7641966" y="4780175"/>
              <a:ext cx="5334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i="1" smtClean="0">
                  <a:solidFill>
                    <a:srgbClr val="436E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s'</a:t>
              </a:r>
              <a:endParaRPr kumimoji="1" lang="zh-CN" altLang="en-US" sz="2400" i="1">
                <a:solidFill>
                  <a:srgbClr val="436EA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文本框 64"/>
                <p:cNvSpPr txBox="1"/>
                <p:nvPr/>
              </p:nvSpPr>
              <p:spPr>
                <a:xfrm>
                  <a:off x="6983956" y="3489161"/>
                  <a:ext cx="53343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1" lang="en-US" altLang="zh-CN" sz="2400" i="1" smtClean="0">
                            <a:solidFill>
                              <a:srgbClr val="436EA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φ</m:t>
                        </m:r>
                      </m:oMath>
                    </m:oMathPara>
                  </a14:m>
                  <a:endParaRPr kumimoji="1" lang="zh-CN" altLang="en-US" sz="2400" i="1">
                    <a:solidFill>
                      <a:srgbClr val="436EA0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65" name="文本框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3956" y="3489161"/>
                  <a:ext cx="533433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0" name="矩形 69"/>
          <p:cNvSpPr/>
          <p:nvPr/>
        </p:nvSpPr>
        <p:spPr>
          <a:xfrm>
            <a:off x="2083067" y="5466656"/>
            <a:ext cx="3011305" cy="8988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3138070" y="3204100"/>
            <a:ext cx="2660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i="1" smtClean="0">
                <a:latin typeface="Times New Roman" charset="0"/>
                <a:ea typeface="Times New Roman" charset="0"/>
                <a:cs typeface="Times New Roman" charset="0"/>
              </a:rPr>
              <a:t>Q</a:t>
            </a:r>
            <a:r>
              <a:rPr kumimoji="1" lang="zh-CN" altLang="en-US" sz="2400" i="1" smtClean="0">
                <a:latin typeface="Times New Roman" charset="0"/>
                <a:ea typeface="Times New Roman" charset="0"/>
                <a:cs typeface="Times New Roman" charset="0"/>
              </a:rPr>
              <a:t>                      </a:t>
            </a:r>
            <a:r>
              <a:rPr kumimoji="1" lang="en-US" altLang="zh-CN" sz="2400" i="1" smtClean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endParaRPr kumimoji="1" lang="zh-CN" altLang="en-US" sz="2400" i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201655" y="2240170"/>
            <a:ext cx="533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i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endParaRPr kumimoji="1" lang="zh-CN" altLang="en-US" sz="2400" i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3840821" y="2825644"/>
            <a:ext cx="533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i="1" smtClean="0">
                <a:latin typeface="Times New Roman" charset="0"/>
                <a:ea typeface="Times New Roman" charset="0"/>
                <a:cs typeface="Times New Roman" charset="0"/>
              </a:rPr>
              <a:t>u</a:t>
            </a:r>
            <a:endParaRPr kumimoji="1" lang="zh-CN" altLang="en-US" sz="2400" i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4907565" y="1895483"/>
            <a:ext cx="533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i="1">
                <a:latin typeface="Times New Roman" charset="0"/>
                <a:ea typeface="Times New Roman" charset="0"/>
                <a:cs typeface="Times New Roman" charset="0"/>
              </a:rPr>
              <a:t>i</a:t>
            </a:r>
            <a:endParaRPr kumimoji="1" lang="zh-CN" altLang="en-US" sz="2400" i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5328354" y="1660147"/>
            <a:ext cx="533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i="1" smtClean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endParaRPr kumimoji="1" lang="zh-CN" altLang="en-US" sz="2400" i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6173214" y="2538903"/>
            <a:ext cx="533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i="1" smtClean="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endParaRPr kumimoji="1" lang="zh-CN" altLang="en-US" sz="2400" i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7899788" y="1663602"/>
            <a:ext cx="533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i="1" smtClean="0">
                <a:latin typeface="Times New Roman" charset="0"/>
                <a:ea typeface="Times New Roman" charset="0"/>
                <a:cs typeface="Times New Roman" charset="0"/>
              </a:rPr>
              <a:t>n'</a:t>
            </a:r>
            <a:endParaRPr kumimoji="1" lang="zh-CN" altLang="en-US" sz="2400" i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3322004" y="1667210"/>
            <a:ext cx="533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i="1" smtClean="0">
                <a:latin typeface="Times New Roman" charset="0"/>
                <a:ea typeface="Times New Roman" charset="0"/>
                <a:cs typeface="Times New Roman" charset="0"/>
              </a:rPr>
              <a:t>n</a:t>
            </a:r>
            <a:endParaRPr kumimoji="1" lang="zh-CN" altLang="en-US" sz="2400" i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7420452" y="5465522"/>
            <a:ext cx="1732392" cy="8988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331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1.3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单球面成像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71600"/>
                <a:ext cx="10515600" cy="510120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r>
                  <a:rPr kumimoji="1" lang="zh-CN" altLang="en-US" sz="240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zh-CN" altLang="en-US" sz="2400" smtClean="0">
                    <a:latin typeface="SimHei" charset="-122"/>
                    <a:ea typeface="SimHei" charset="-122"/>
                    <a:cs typeface="SimHei" charset="-122"/>
                  </a:rPr>
                  <a:t>两个焦距和两个焦点</a:t>
                </a:r>
                <a:endParaRPr kumimoji="1" lang="en-US" altLang="zh-CN" sz="2400">
                  <a:latin typeface="SimHei" charset="-122"/>
                  <a:ea typeface="SimHei" charset="-122"/>
                  <a:cs typeface="SimHei" charset="-122"/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400" smtClean="0">
                    <a:latin typeface="SimHei" charset="-122"/>
                    <a:ea typeface="SimHei" charset="-122"/>
                    <a:cs typeface="SimHei" charset="-122"/>
                  </a:rPr>
                  <a:t>	</a:t>
                </a:r>
                <a:r>
                  <a:rPr kumimoji="1" lang="zh-CN" altLang="en-US" sz="2400" smtClean="0">
                    <a:latin typeface="SimSun" charset="-122"/>
                    <a:ea typeface="SimSun" charset="-122"/>
                    <a:cs typeface="SimSun" charset="-122"/>
                  </a:rPr>
                  <a:t>物方焦距和物方焦点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Q            s’=</a:t>
                </a:r>
                <a:r>
                  <a:rPr kumimoji="1" lang="zh-CN" altLang="en-US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∞ </a:t>
                </a:r>
                <a:endParaRPr kumimoji="1" lang="en-US" altLang="zh-CN" sz="240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1200"/>
                  </a:spcAft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altLang="zh-CN" sz="240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f</m:t>
                      </m:r>
                      <m:r>
                        <m:rPr>
                          <m:nor/>
                        </m:rPr>
                        <a:rPr kumimoji="1" lang="en-US" altLang="zh-CN" sz="2400" b="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CN" sz="2400" i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kumimoji="1" lang="bg-BG" altLang="zh-CN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n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l-GR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Φ</m:t>
                          </m:r>
                          <m:r>
                            <m:rPr>
                              <m:nor/>
                            </m:rPr>
                            <a:rPr kumimoji="1" lang="en-US" altLang="zh-CN" sz="2400" i="1" baseline="-25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1" lang="en-US" altLang="zh-CN" sz="2400" i="1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400" smtClean="0">
                    <a:latin typeface="SimSun" charset="-122"/>
                    <a:ea typeface="SimSun" charset="-122"/>
                    <a:cs typeface="SimSun" charset="-122"/>
                  </a:rPr>
                  <a:t>	</a:t>
                </a:r>
                <a:r>
                  <a:rPr kumimoji="1" lang="zh-CN" altLang="en-US" sz="2400" smtClean="0">
                    <a:latin typeface="SimSun" charset="-122"/>
                    <a:ea typeface="SimSun" charset="-122"/>
                    <a:cs typeface="SimSun" charset="-122"/>
                  </a:rPr>
                  <a:t>像方</a:t>
                </a:r>
                <a:r>
                  <a:rPr kumimoji="1" lang="zh-CN" altLang="en-US" sz="2400">
                    <a:latin typeface="SimSun" charset="-122"/>
                    <a:ea typeface="SimSun" charset="-122"/>
                    <a:cs typeface="SimSun" charset="-122"/>
                  </a:rPr>
                  <a:t>焦距</a:t>
                </a:r>
                <a:r>
                  <a:rPr kumimoji="1" lang="zh-CN" altLang="en-US" sz="2400" smtClean="0">
                    <a:latin typeface="SimSun" charset="-122"/>
                    <a:ea typeface="SimSun" charset="-122"/>
                    <a:cs typeface="SimSun" charset="-122"/>
                  </a:rPr>
                  <a:t>和像方</a:t>
                </a:r>
                <a:r>
                  <a:rPr kumimoji="1" lang="zh-CN" altLang="en-US" sz="2400">
                    <a:latin typeface="SimSun" charset="-122"/>
                    <a:ea typeface="SimSun" charset="-122"/>
                    <a:cs typeface="SimSun" charset="-122"/>
                  </a:rPr>
                  <a:t>焦点</a:t>
                </a:r>
                <a:r>
                  <a:rPr kumimoji="1" lang="en-US" altLang="zh-CN" sz="2400" i="1">
                    <a:latin typeface="Times New Roman" charset="0"/>
                    <a:ea typeface="Times New Roman" charset="0"/>
                    <a:cs typeface="Times New Roman" charset="0"/>
                  </a:rPr>
                  <a:t>Q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’            s=</a:t>
                </a:r>
                <a:r>
                  <a:rPr kumimoji="1" lang="zh-CN" altLang="en-US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∞</a:t>
                </a:r>
                <a:endParaRPr kumimoji="1" lang="en-US" altLang="zh-CN" sz="2400" i="1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altLang="zh-CN" sz="2400" i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f</m:t>
                      </m:r>
                      <m:r>
                        <m:rPr>
                          <m:nor/>
                        </m:rPr>
                        <a:rPr kumimoji="1" lang="zh-CN" altLang="en-US" sz="24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’</m:t>
                      </m:r>
                      <m:r>
                        <m:rPr>
                          <m:nor/>
                        </m:rPr>
                        <a:rPr kumimoji="1" lang="en-US" altLang="zh-CN" sz="2400" i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kumimoji="1" lang="bg-BG" altLang="zh-CN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n</m:t>
                          </m:r>
                          <m:r>
                            <a:rPr kumimoji="1" lang="zh-CN" altLang="en-US" sz="24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’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l-GR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Φ</m:t>
                          </m:r>
                          <m:r>
                            <m:rPr>
                              <m:nor/>
                            </m:rPr>
                            <a:rPr kumimoji="1" lang="en-US" altLang="zh-CN" sz="2400" i="1" baseline="-25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1" lang="en-US" altLang="zh-CN" sz="2400" i="1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400">
                    <a:latin typeface="Times New Roman" charset="0"/>
                    <a:ea typeface="Times New Roman" charset="0"/>
                    <a:cs typeface="Times New Roman" charset="0"/>
                  </a:rPr>
                  <a:t>	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Gauss</a:t>
                </a:r>
                <a:r>
                  <a:rPr kumimoji="1" lang="zh-CN" altLang="en-US" sz="2400" smtClean="0">
                    <a:latin typeface="SimSun" charset="-122"/>
                    <a:ea typeface="SimSun" charset="-122"/>
                    <a:cs typeface="SimSun" charset="-122"/>
                  </a:rPr>
                  <a:t>公式</a:t>
                </a:r>
                <a:endParaRPr kumimoji="1" lang="en-US" altLang="zh-CN" sz="2400" smtClean="0">
                  <a:solidFill>
                    <a:schemeClr val="tx1"/>
                  </a:solidFill>
                  <a:latin typeface="Times New Roman" charset="0"/>
                  <a:ea typeface="宋体" charset="-122"/>
                  <a:cs typeface="Times New Roman" charset="0"/>
                </a:endParaRPr>
              </a:p>
              <a:p>
                <a:pPr marL="0" indent="0" algn="ctr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bg-BG" altLang="zh-CN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400" b="0" i="1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’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’</m:t>
                          </m:r>
                        </m:den>
                      </m:f>
                      <m:r>
                        <a:rPr kumimoji="1" lang="en-US" altLang="zh-CN" sz="24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  <m:f>
                        <m:fPr>
                          <m:ctrlPr>
                            <a:rPr kumimoji="1" lang="bg-BG" altLang="zh-CN" sz="240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400" b="0" i="1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f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</m:t>
                          </m:r>
                        </m:den>
                      </m:f>
                      <m:r>
                        <a:rPr kumimoji="1" lang="en-US" altLang="zh-CN" sz="24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1" lang="en-US" altLang="zh-CN" sz="2400" i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1</m:t>
                      </m:r>
                    </m:oMath>
                  </m:oMathPara>
                </a14:m>
                <a:endParaRPr kumimoji="1" lang="en-US" altLang="zh-CN" sz="240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71600"/>
                <a:ext cx="10515600" cy="5101200"/>
              </a:xfrm>
              <a:blipFill rotWithShape="0">
                <a:blip r:embed="rId3"/>
                <a:stretch>
                  <a:fillRect l="-812" t="-7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矩形 69"/>
          <p:cNvSpPr/>
          <p:nvPr/>
        </p:nvSpPr>
        <p:spPr>
          <a:xfrm>
            <a:off x="5191034" y="4922872"/>
            <a:ext cx="1668159" cy="8988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795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1.3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单球面成像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1012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smtClean="0">
                <a:latin typeface="Times New Roman" charset="0"/>
                <a:ea typeface="SimHei" charset="-122"/>
                <a:cs typeface="SimHei" charset="-122"/>
              </a:rPr>
              <a:t> 轴外物点成像</a:t>
            </a:r>
            <a:r>
              <a:rPr kumimoji="1" lang="en-US" altLang="zh-CN" sz="2400" smtClean="0">
                <a:latin typeface="Times New Roman" charset="0"/>
                <a:ea typeface="SimHei" charset="-122"/>
                <a:cs typeface="SimHei" charset="-122"/>
              </a:rPr>
              <a:t>——</a:t>
            </a:r>
            <a:r>
              <a:rPr kumimoji="1" lang="zh-CN" altLang="en-US" sz="2400" smtClean="0">
                <a:latin typeface="Times New Roman" charset="0"/>
                <a:ea typeface="SimHei" charset="-122"/>
                <a:cs typeface="SimHei" charset="-122"/>
              </a:rPr>
              <a:t>旋转法</a:t>
            </a:r>
            <a:endParaRPr kumimoji="1" lang="en-US" altLang="zh-CN" sz="2400" smtClean="0">
              <a:latin typeface="Times New Roman" charset="0"/>
              <a:ea typeface="SimHei" charset="-122"/>
              <a:cs typeface="SimHei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smtClean="0">
                <a:latin typeface="Times New Roman" charset="0"/>
                <a:ea typeface="SimHei" charset="-122"/>
                <a:cs typeface="SimHei" charset="-122"/>
              </a:rPr>
              <a:t> 焦平面</a:t>
            </a:r>
            <a:endParaRPr kumimoji="1" lang="en-US" altLang="zh-CN" sz="2400" smtClean="0">
              <a:latin typeface="Times New Roman" charset="0"/>
              <a:ea typeface="SimHei" charset="-122"/>
              <a:cs typeface="SimHei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smtClean="0">
                <a:latin typeface="Times New Roman" charset="0"/>
                <a:ea typeface="SimHei" charset="-122"/>
                <a:cs typeface="SimHei" charset="-122"/>
              </a:rPr>
              <a:t> 折射球面的光学参数</a:t>
            </a:r>
            <a:endParaRPr kumimoji="1" lang="en-US" altLang="zh-CN" sz="2400" smtClean="0">
              <a:latin typeface="Times New Roman" charset="0"/>
              <a:ea typeface="SimHei" charset="-122"/>
              <a:cs typeface="SimHei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smtClean="0">
                <a:latin typeface="Times New Roman" charset="0"/>
                <a:ea typeface="SimHei" charset="-122"/>
                <a:cs typeface="SimHei" charset="-122"/>
              </a:rPr>
              <a:t> 其他类型的折射球面</a:t>
            </a:r>
            <a:endParaRPr kumimoji="1" lang="en-US" altLang="zh-CN" sz="2400">
              <a:latin typeface="Times New Roman" charset="0"/>
              <a:ea typeface="SimHei" charset="-122"/>
              <a:cs typeface="SimHei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kumimoji="1" lang="en-US" altLang="zh-CN" sz="2400" smtClean="0">
                <a:latin typeface="Times New Roman" charset="0"/>
                <a:ea typeface="SimHei" charset="-122"/>
                <a:cs typeface="SimHei" charset="-122"/>
              </a:rPr>
              <a:t>	</a:t>
            </a:r>
            <a:endParaRPr kumimoji="1" lang="en-US" altLang="zh-CN" sz="240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4" name="组 3"/>
          <p:cNvGrpSpPr>
            <a:grpSpLocks noChangeAspect="1"/>
          </p:cNvGrpSpPr>
          <p:nvPr/>
        </p:nvGrpSpPr>
        <p:grpSpPr>
          <a:xfrm>
            <a:off x="4415956" y="1813560"/>
            <a:ext cx="7134028" cy="4492944"/>
            <a:chOff x="536575" y="1143000"/>
            <a:chExt cx="8077200" cy="5086944"/>
          </a:xfrm>
        </p:grpSpPr>
        <p:sp>
          <p:nvSpPr>
            <p:cNvPr id="55" name="Line 4"/>
            <p:cNvSpPr>
              <a:spLocks noChangeShapeType="1"/>
            </p:cNvSpPr>
            <p:nvPr/>
          </p:nvSpPr>
          <p:spPr bwMode="auto">
            <a:xfrm>
              <a:off x="536575" y="3154363"/>
              <a:ext cx="8077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1400"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56" name="Arc 5"/>
            <p:cNvSpPr>
              <a:spLocks/>
            </p:cNvSpPr>
            <p:nvPr/>
          </p:nvSpPr>
          <p:spPr bwMode="auto">
            <a:xfrm rot="10774919">
              <a:off x="3781425" y="1550988"/>
              <a:ext cx="2719388" cy="3205162"/>
            </a:xfrm>
            <a:custGeom>
              <a:avLst/>
              <a:gdLst>
                <a:gd name="G0" fmla="+- 0 0 0"/>
                <a:gd name="G1" fmla="+- 12707 0 0"/>
                <a:gd name="G2" fmla="+- 21600 0 0"/>
                <a:gd name="T0" fmla="*/ 17467 w 21600"/>
                <a:gd name="T1" fmla="*/ 0 h 25457"/>
                <a:gd name="T2" fmla="*/ 17436 w 21600"/>
                <a:gd name="T3" fmla="*/ 25457 h 25457"/>
                <a:gd name="T4" fmla="*/ 0 w 21600"/>
                <a:gd name="T5" fmla="*/ 12707 h 25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5457" fill="none" extrusionOk="0">
                  <a:moveTo>
                    <a:pt x="17466" y="0"/>
                  </a:moveTo>
                  <a:cubicBezTo>
                    <a:pt x="20153" y="3692"/>
                    <a:pt x="21600" y="8140"/>
                    <a:pt x="21600" y="12707"/>
                  </a:cubicBezTo>
                  <a:cubicBezTo>
                    <a:pt x="21600" y="17291"/>
                    <a:pt x="20141" y="21756"/>
                    <a:pt x="17435" y="25456"/>
                  </a:cubicBezTo>
                </a:path>
                <a:path w="21600" h="25457" stroke="0" extrusionOk="0">
                  <a:moveTo>
                    <a:pt x="17466" y="0"/>
                  </a:moveTo>
                  <a:cubicBezTo>
                    <a:pt x="20153" y="3692"/>
                    <a:pt x="21600" y="8140"/>
                    <a:pt x="21600" y="12707"/>
                  </a:cubicBezTo>
                  <a:cubicBezTo>
                    <a:pt x="21600" y="17291"/>
                    <a:pt x="20141" y="21756"/>
                    <a:pt x="17435" y="25456"/>
                  </a:cubicBezTo>
                  <a:lnTo>
                    <a:pt x="0" y="12707"/>
                  </a:lnTo>
                  <a:close/>
                </a:path>
              </a:pathLst>
            </a:custGeom>
            <a:noFill/>
            <a:ln w="57150">
              <a:solidFill>
                <a:srgbClr val="436E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400"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57" name="Line 6"/>
            <p:cNvSpPr>
              <a:spLocks noChangeShapeType="1"/>
            </p:cNvSpPr>
            <p:nvPr/>
          </p:nvSpPr>
          <p:spPr bwMode="auto">
            <a:xfrm>
              <a:off x="4137025" y="1782763"/>
              <a:ext cx="2286000" cy="1371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1400">
                <a:latin typeface="SimSun" charset="-122"/>
                <a:ea typeface="SimSun" charset="-122"/>
                <a:cs typeface="SimSun" charset="-122"/>
              </a:endParaRPr>
            </a:p>
          </p:txBody>
        </p:sp>
        <p:graphicFrame>
          <p:nvGraphicFramePr>
            <p:cNvPr id="5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2729"/>
                </p:ext>
              </p:extLst>
            </p:nvPr>
          </p:nvGraphicFramePr>
          <p:xfrm>
            <a:off x="3343819" y="1143000"/>
            <a:ext cx="444500" cy="484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55" name="Equation" r:id="rId4" imgW="139680" imgH="152280" progId="Equation.3">
                    <p:embed/>
                  </p:oleObj>
                </mc:Choice>
                <mc:Fallback>
                  <p:oleObj name="Equation" r:id="rId4" imgW="139680" imgH="152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3819" y="1143000"/>
                          <a:ext cx="444500" cy="4841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9020796"/>
                </p:ext>
              </p:extLst>
            </p:nvPr>
          </p:nvGraphicFramePr>
          <p:xfrm>
            <a:off x="2749549" y="1394047"/>
            <a:ext cx="335509" cy="3744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56" name="Equation" r:id="rId6" imgW="126720" imgH="139680" progId="Equation.3">
                    <p:embed/>
                  </p:oleObj>
                </mc:Choice>
                <mc:Fallback>
                  <p:oleObj name="Equation" r:id="rId6" imgW="126720" imgH="1396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9549" y="1394047"/>
                          <a:ext cx="335509" cy="374429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98465401"/>
                </p:ext>
              </p:extLst>
            </p:nvPr>
          </p:nvGraphicFramePr>
          <p:xfrm>
            <a:off x="5468144" y="1317941"/>
            <a:ext cx="432142" cy="4733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57" name="Equation" r:id="rId8" imgW="164880" imgH="177480" progId="Equation.3">
                    <p:embed/>
                  </p:oleObj>
                </mc:Choice>
                <mc:Fallback>
                  <p:oleObj name="Equation" r:id="rId8" imgW="1648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68144" y="1317941"/>
                          <a:ext cx="432142" cy="473361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0207508"/>
                </p:ext>
              </p:extLst>
            </p:nvPr>
          </p:nvGraphicFramePr>
          <p:xfrm>
            <a:off x="6268734" y="3184186"/>
            <a:ext cx="420688" cy="4857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58" name="Equation" r:id="rId10" imgW="152280" imgH="177480" progId="Equation.DSMT4">
                    <p:embed/>
                  </p:oleObj>
                </mc:Choice>
                <mc:Fallback>
                  <p:oleObj name="Equation" r:id="rId10" imgW="1522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68734" y="3184186"/>
                          <a:ext cx="420688" cy="48577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0450530"/>
                </p:ext>
              </p:extLst>
            </p:nvPr>
          </p:nvGraphicFramePr>
          <p:xfrm>
            <a:off x="3339494" y="3183847"/>
            <a:ext cx="419101" cy="4857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59" name="Equation" r:id="rId12" imgW="152280" imgH="177480" progId="Equation.3">
                    <p:embed/>
                  </p:oleObj>
                </mc:Choice>
                <mc:Fallback>
                  <p:oleObj name="Equation" r:id="rId12" imgW="1522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9494" y="3183847"/>
                          <a:ext cx="419101" cy="48577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" name="Line 12"/>
            <p:cNvSpPr>
              <a:spLocks noChangeShapeType="1"/>
            </p:cNvSpPr>
            <p:nvPr/>
          </p:nvSpPr>
          <p:spPr bwMode="auto">
            <a:xfrm>
              <a:off x="1927225" y="1706563"/>
              <a:ext cx="0" cy="3505200"/>
            </a:xfrm>
            <a:prstGeom prst="line">
              <a:avLst/>
            </a:prstGeom>
            <a:noFill/>
            <a:ln w="9525">
              <a:solidFill>
                <a:srgbClr val="436E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1400"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64" name="Line 13"/>
            <p:cNvSpPr>
              <a:spLocks noChangeShapeType="1"/>
            </p:cNvSpPr>
            <p:nvPr/>
          </p:nvSpPr>
          <p:spPr bwMode="auto">
            <a:xfrm>
              <a:off x="7413625" y="1630363"/>
              <a:ext cx="0" cy="3657600"/>
            </a:xfrm>
            <a:prstGeom prst="line">
              <a:avLst/>
            </a:prstGeom>
            <a:noFill/>
            <a:ln w="9525">
              <a:solidFill>
                <a:srgbClr val="436E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1400"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65" name="Line 14"/>
            <p:cNvSpPr>
              <a:spLocks noChangeShapeType="1"/>
            </p:cNvSpPr>
            <p:nvPr/>
          </p:nvSpPr>
          <p:spPr bwMode="auto">
            <a:xfrm>
              <a:off x="3779838" y="1268413"/>
              <a:ext cx="0" cy="4017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1400"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66" name="Line 15"/>
            <p:cNvSpPr>
              <a:spLocks noChangeShapeType="1"/>
            </p:cNvSpPr>
            <p:nvPr/>
          </p:nvSpPr>
          <p:spPr bwMode="auto">
            <a:xfrm>
              <a:off x="1927225" y="4754563"/>
              <a:ext cx="190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1400"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67" name="Line 16"/>
            <p:cNvSpPr>
              <a:spLocks noChangeShapeType="1"/>
            </p:cNvSpPr>
            <p:nvPr/>
          </p:nvSpPr>
          <p:spPr bwMode="auto">
            <a:xfrm>
              <a:off x="3832225" y="4754563"/>
              <a:ext cx="3581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1400">
                <a:latin typeface="SimSun" charset="-122"/>
                <a:ea typeface="SimSun" charset="-122"/>
                <a:cs typeface="SimSun" charset="-122"/>
              </a:endParaRPr>
            </a:p>
          </p:txBody>
        </p:sp>
        <p:graphicFrame>
          <p:nvGraphicFramePr>
            <p:cNvPr id="6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5021751"/>
                </p:ext>
              </p:extLst>
            </p:nvPr>
          </p:nvGraphicFramePr>
          <p:xfrm>
            <a:off x="2628865" y="4231699"/>
            <a:ext cx="411199" cy="548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60" name="Equation" r:id="rId14" imgW="152280" imgH="203040" progId="Equation.3">
                    <p:embed/>
                  </p:oleObj>
                </mc:Choice>
                <mc:Fallback>
                  <p:oleObj name="Equation" r:id="rId14" imgW="1522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28865" y="4231699"/>
                          <a:ext cx="411199" cy="5482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94365963"/>
                </p:ext>
              </p:extLst>
            </p:nvPr>
          </p:nvGraphicFramePr>
          <p:xfrm>
            <a:off x="5372707" y="4262664"/>
            <a:ext cx="484968" cy="5172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61" name="Equation" r:id="rId16" imgW="190440" imgH="203040" progId="Equation.3">
                    <p:embed/>
                  </p:oleObj>
                </mc:Choice>
                <mc:Fallback>
                  <p:oleObj name="Equation" r:id="rId16" imgW="19044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72707" y="4262664"/>
                          <a:ext cx="484968" cy="5172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54650044"/>
                </p:ext>
              </p:extLst>
            </p:nvPr>
          </p:nvGraphicFramePr>
          <p:xfrm>
            <a:off x="1482459" y="3165816"/>
            <a:ext cx="448583" cy="4485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62" name="Equation" r:id="rId18" imgW="164880" imgH="164880" progId="Equation.3">
                    <p:embed/>
                  </p:oleObj>
                </mc:Choice>
                <mc:Fallback>
                  <p:oleObj name="Equation" r:id="rId18" imgW="1648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2459" y="3165816"/>
                          <a:ext cx="448583" cy="4485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4171107"/>
                </p:ext>
              </p:extLst>
            </p:nvPr>
          </p:nvGraphicFramePr>
          <p:xfrm>
            <a:off x="7432034" y="3174817"/>
            <a:ext cx="528450" cy="4579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63" name="Equation" r:id="rId20" imgW="190440" imgH="164880" progId="Equation.3">
                    <p:embed/>
                  </p:oleObj>
                </mc:Choice>
                <mc:Fallback>
                  <p:oleObj name="Equation" r:id="rId20" imgW="19044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32034" y="3174817"/>
                          <a:ext cx="528450" cy="45799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3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9829063"/>
                </p:ext>
              </p:extLst>
            </p:nvPr>
          </p:nvGraphicFramePr>
          <p:xfrm>
            <a:off x="5380948" y="2078965"/>
            <a:ext cx="359820" cy="39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64" name="Equation" r:id="rId22" imgW="114120" imgH="126720" progId="Equation.3">
                    <p:embed/>
                  </p:oleObj>
                </mc:Choice>
                <mc:Fallback>
                  <p:oleObj name="Equation" r:id="rId22" imgW="114120" imgH="1267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80948" y="2078965"/>
                          <a:ext cx="359820" cy="399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4" name="Text Box 22"/>
            <p:cNvSpPr txBox="1">
              <a:spLocks noChangeArrowheads="1"/>
            </p:cNvSpPr>
            <p:nvPr/>
          </p:nvSpPr>
          <p:spPr bwMode="auto">
            <a:xfrm>
              <a:off x="2124075" y="4797425"/>
              <a:ext cx="1447800" cy="446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>
                  <a:latin typeface="SimSun" charset="-122"/>
                  <a:ea typeface="SimSun" charset="-122"/>
                  <a:cs typeface="SimSun" charset="-122"/>
                </a:rPr>
                <a:t>物方焦距</a:t>
              </a:r>
            </a:p>
          </p:txBody>
        </p:sp>
        <p:sp>
          <p:nvSpPr>
            <p:cNvPr id="75" name="Text Box 23"/>
            <p:cNvSpPr txBox="1">
              <a:spLocks noChangeArrowheads="1"/>
            </p:cNvSpPr>
            <p:nvPr/>
          </p:nvSpPr>
          <p:spPr bwMode="auto">
            <a:xfrm>
              <a:off x="4852988" y="4772025"/>
              <a:ext cx="1447800" cy="446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>
                  <a:latin typeface="SimSun" charset="-122"/>
                  <a:ea typeface="SimSun" charset="-122"/>
                  <a:cs typeface="SimSun" charset="-122"/>
                </a:rPr>
                <a:t>像方焦距</a:t>
              </a:r>
            </a:p>
          </p:txBody>
        </p:sp>
        <p:sp>
          <p:nvSpPr>
            <p:cNvPr id="76" name="Text Box 24"/>
            <p:cNvSpPr txBox="1">
              <a:spLocks noChangeArrowheads="1"/>
            </p:cNvSpPr>
            <p:nvPr/>
          </p:nvSpPr>
          <p:spPr bwMode="auto">
            <a:xfrm>
              <a:off x="1123916" y="3544831"/>
              <a:ext cx="863600" cy="780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>
                  <a:latin typeface="SimSun" charset="-122"/>
                  <a:ea typeface="SimSun" charset="-122"/>
                  <a:cs typeface="SimSun" charset="-122"/>
                </a:rPr>
                <a:t>物方焦点</a:t>
              </a:r>
            </a:p>
          </p:txBody>
        </p:sp>
        <p:sp>
          <p:nvSpPr>
            <p:cNvPr id="77" name="Text Box 25"/>
            <p:cNvSpPr txBox="1">
              <a:spLocks noChangeArrowheads="1"/>
            </p:cNvSpPr>
            <p:nvPr/>
          </p:nvSpPr>
          <p:spPr bwMode="auto">
            <a:xfrm>
              <a:off x="7378199" y="3589278"/>
              <a:ext cx="936625" cy="780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kumimoji="1" lang="zh-CN" altLang="en-US">
                  <a:latin typeface="SimSun" charset="-122"/>
                  <a:ea typeface="SimSun" charset="-122"/>
                  <a:cs typeface="SimSun" charset="-122"/>
                </a:rPr>
                <a:t>像方焦点</a:t>
              </a:r>
            </a:p>
          </p:txBody>
        </p:sp>
        <p:sp>
          <p:nvSpPr>
            <p:cNvPr id="78" name="Text Box 29"/>
            <p:cNvSpPr txBox="1">
              <a:spLocks noChangeArrowheads="1"/>
            </p:cNvSpPr>
            <p:nvPr/>
          </p:nvSpPr>
          <p:spPr bwMode="auto">
            <a:xfrm>
              <a:off x="3509054" y="5279343"/>
              <a:ext cx="554115" cy="950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90000" tIns="46800" rIns="90000" bIns="46800">
              <a:spAutoFit/>
            </a:bodyPr>
            <a:lstStyle/>
            <a:p>
              <a:r>
                <a:rPr lang="zh-CN" altLang="en-US">
                  <a:latin typeface="SimSun" charset="-122"/>
                  <a:ea typeface="SimSun" charset="-122"/>
                  <a:cs typeface="SimSun" charset="-122"/>
                </a:rPr>
                <a:t>主平面</a:t>
              </a:r>
            </a:p>
          </p:txBody>
        </p:sp>
        <p:sp>
          <p:nvSpPr>
            <p:cNvPr id="79" name="Text Box 30"/>
            <p:cNvSpPr txBox="1">
              <a:spLocks noChangeArrowheads="1"/>
            </p:cNvSpPr>
            <p:nvPr/>
          </p:nvSpPr>
          <p:spPr bwMode="auto">
            <a:xfrm>
              <a:off x="1425498" y="1525588"/>
              <a:ext cx="554115" cy="1508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>
                  <a:latin typeface="SimSun" charset="-122"/>
                  <a:ea typeface="SimSun" charset="-122"/>
                  <a:cs typeface="SimSun" charset="-122"/>
                </a:rPr>
                <a:t>物方焦平面</a:t>
              </a:r>
              <a:endParaRPr lang="zh-CN" altLang="en-US" sz="1400"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80" name="Text Box 31"/>
            <p:cNvSpPr txBox="1">
              <a:spLocks noChangeArrowheads="1"/>
            </p:cNvSpPr>
            <p:nvPr/>
          </p:nvSpPr>
          <p:spPr bwMode="auto">
            <a:xfrm>
              <a:off x="7473873" y="1452563"/>
              <a:ext cx="554115" cy="1508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90000" tIns="46800" rIns="90000" bIns="46800">
              <a:spAutoFit/>
            </a:bodyPr>
            <a:lstStyle/>
            <a:p>
              <a:pPr algn="l"/>
              <a:r>
                <a:rPr kumimoji="1" lang="zh-CN" altLang="en-US">
                  <a:latin typeface="SimSun" charset="-122"/>
                  <a:ea typeface="SimSun" charset="-122"/>
                  <a:cs typeface="SimSun" charset="-122"/>
                </a:rPr>
                <a:t>像方焦平面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36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1.3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单球面成像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10120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600" smtClean="0">
                <a:latin typeface="Times New Roman" charset="0"/>
                <a:ea typeface="SimHei" charset="-122"/>
                <a:cs typeface="SimHei" charset="-122"/>
              </a:rPr>
              <a:t> 符号规则</a:t>
            </a:r>
            <a:endParaRPr kumimoji="1" lang="en-US" altLang="zh-CN" sz="2600" smtClean="0">
              <a:latin typeface="Times New Roman" charset="0"/>
              <a:ea typeface="SimHei" charset="-122"/>
              <a:cs typeface="SimHei" charset="-122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kumimoji="1" lang="zh-CN" altLang="en-US" sz="2400" smtClean="0">
                <a:latin typeface="Times New Roman" charset="0"/>
                <a:ea typeface="SimHei" charset="-122"/>
                <a:cs typeface="SimHei" charset="-122"/>
              </a:rPr>
              <a:t>        </a:t>
            </a:r>
            <a:r>
              <a:rPr lang="zh-CN" altLang="en-US" sz="2400" smtClean="0">
                <a:latin typeface="Times New Roman" charset="0"/>
                <a:ea typeface="SimSun" charset="-122"/>
                <a:cs typeface="SimSun" charset="-122"/>
              </a:rPr>
              <a:t>以</a:t>
            </a:r>
            <a:r>
              <a:rPr lang="zh-CN" altLang="en-US" sz="2400">
                <a:latin typeface="Times New Roman" charset="0"/>
                <a:ea typeface="SimSun" charset="-122"/>
                <a:cs typeface="SimSun" charset="-122"/>
              </a:rPr>
              <a:t>光具组的</a:t>
            </a:r>
            <a:r>
              <a:rPr lang="zh-CN" altLang="en-US" sz="2400">
                <a:solidFill>
                  <a:srgbClr val="436EA0"/>
                </a:solidFill>
                <a:latin typeface="Times New Roman" charset="0"/>
                <a:ea typeface="SimSun" charset="-122"/>
                <a:cs typeface="SimSun" charset="-122"/>
              </a:rPr>
              <a:t>顶点和主光轴为基准</a:t>
            </a:r>
            <a:r>
              <a:rPr lang="zh-CN" altLang="en-US" sz="2400">
                <a:solidFill>
                  <a:srgbClr val="0000FF"/>
                </a:solidFill>
                <a:latin typeface="Times New Roman" charset="0"/>
                <a:ea typeface="SimSun" charset="-122"/>
                <a:cs typeface="SimSun" charset="-122"/>
              </a:rPr>
              <a:t>，</a:t>
            </a:r>
            <a:r>
              <a:rPr lang="zh-CN" altLang="en-US" sz="2400">
                <a:solidFill>
                  <a:srgbClr val="436EA0"/>
                </a:solidFill>
                <a:latin typeface="Times New Roman" charset="0"/>
                <a:ea typeface="SimSun" charset="-122"/>
                <a:cs typeface="SimSun" charset="-122"/>
              </a:rPr>
              <a:t>设入射光从左向右入射</a:t>
            </a:r>
            <a:r>
              <a:rPr lang="zh-CN" altLang="en-US" sz="2400">
                <a:latin typeface="Times New Roman" charset="0"/>
                <a:ea typeface="SimSun" charset="-122"/>
                <a:cs typeface="SimSun" charset="-122"/>
              </a:rPr>
              <a:t>，规定光路图中各几何量的符号：   </a:t>
            </a:r>
            <a:endParaRPr lang="en-US" altLang="zh-CN" sz="2400" smtClean="0">
              <a:latin typeface="Times New Roman" charset="0"/>
              <a:ea typeface="SimSun" charset="-122"/>
              <a:cs typeface="SimSun" charset="-122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lang="zh-CN" altLang="en-US">
                <a:latin typeface="Times New Roman" charset="0"/>
                <a:ea typeface="SimSun" charset="-122"/>
                <a:cs typeface="SimSun" charset="-122"/>
              </a:rPr>
              <a:t> </a:t>
            </a:r>
            <a:r>
              <a:rPr lang="zh-CN" altLang="en-US" smtClean="0">
                <a:latin typeface="Times New Roman" charset="0"/>
                <a:ea typeface="宋体" charset="-122"/>
                <a:cs typeface="SimSun" charset="-122"/>
              </a:rPr>
              <a:t>物</a:t>
            </a:r>
            <a:r>
              <a:rPr lang="zh-CN" altLang="en-US">
                <a:latin typeface="Times New Roman" charset="0"/>
                <a:ea typeface="宋体" charset="-122"/>
                <a:cs typeface="SimSun" charset="-122"/>
              </a:rPr>
              <a:t>距</a:t>
            </a:r>
            <a:r>
              <a:rPr lang="en-US" altLang="zh-CN" i="1">
                <a:latin typeface="Times New Roman" charset="0"/>
                <a:ea typeface="宋体" charset="-122"/>
                <a:cs typeface="SimSun" charset="-122"/>
              </a:rPr>
              <a:t>s</a:t>
            </a:r>
            <a:r>
              <a:rPr lang="zh-CN" altLang="en-US">
                <a:latin typeface="Times New Roman" charset="0"/>
                <a:ea typeface="宋体" charset="-122"/>
                <a:cs typeface="SimSun" charset="-122"/>
              </a:rPr>
              <a:t>：物点</a:t>
            </a:r>
            <a:r>
              <a:rPr lang="en-US" altLang="zh-CN" i="1" smtClean="0">
                <a:latin typeface="Times New Roman" charset="0"/>
                <a:ea typeface="宋体" charset="-122"/>
                <a:cs typeface="SimSun" charset="-122"/>
              </a:rPr>
              <a:t>Q</a:t>
            </a:r>
            <a:r>
              <a:rPr lang="zh-CN" altLang="en-US" smtClean="0">
                <a:latin typeface="Times New Roman" charset="0"/>
                <a:ea typeface="宋体" charset="-122"/>
                <a:cs typeface="SimSun" charset="-122"/>
              </a:rPr>
              <a:t>在球面</a:t>
            </a:r>
            <a:r>
              <a:rPr lang="zh-CN" altLang="en-US">
                <a:latin typeface="Times New Roman" charset="0"/>
                <a:ea typeface="宋体" charset="-122"/>
                <a:cs typeface="SimSun" charset="-122"/>
              </a:rPr>
              <a:t>顶点</a:t>
            </a:r>
            <a:r>
              <a:rPr lang="en-US" altLang="zh-CN" i="1">
                <a:latin typeface="Times New Roman" charset="0"/>
                <a:ea typeface="宋体" charset="-122"/>
                <a:cs typeface="SimSun" charset="-122"/>
              </a:rPr>
              <a:t>O</a:t>
            </a:r>
            <a:r>
              <a:rPr lang="zh-CN" altLang="en-US">
                <a:latin typeface="Times New Roman" charset="0"/>
                <a:ea typeface="宋体" charset="-122"/>
                <a:cs typeface="SimSun" charset="-122"/>
              </a:rPr>
              <a:t>的</a:t>
            </a:r>
            <a:r>
              <a:rPr lang="zh-CN" altLang="en-US" smtClean="0">
                <a:latin typeface="Times New Roman" charset="0"/>
                <a:ea typeface="宋体" charset="-122"/>
                <a:cs typeface="SimSun" charset="-122"/>
              </a:rPr>
              <a:t>左侧为</a:t>
            </a:r>
            <a:r>
              <a:rPr lang="zh-CN" altLang="en-US">
                <a:latin typeface="Times New Roman" charset="0"/>
                <a:ea typeface="宋体" charset="-122"/>
                <a:cs typeface="SimSun" charset="-122"/>
              </a:rPr>
              <a:t>实物点，</a:t>
            </a:r>
            <a:r>
              <a:rPr lang="en-US" altLang="zh-CN" i="1">
                <a:latin typeface="Times New Roman" charset="0"/>
                <a:ea typeface="宋体" charset="-122"/>
                <a:cs typeface="SimSun" charset="-122"/>
              </a:rPr>
              <a:t>s</a:t>
            </a:r>
            <a:r>
              <a:rPr lang="en-US" altLang="zh-CN">
                <a:latin typeface="Times New Roman" charset="0"/>
                <a:ea typeface="宋体" charset="-122"/>
                <a:cs typeface="SimSun" charset="-122"/>
              </a:rPr>
              <a:t>&gt;0</a:t>
            </a:r>
            <a:r>
              <a:rPr lang="zh-CN" altLang="en-US">
                <a:latin typeface="Times New Roman" charset="0"/>
                <a:ea typeface="宋体" charset="-122"/>
                <a:cs typeface="SimSun" charset="-122"/>
              </a:rPr>
              <a:t>；</a:t>
            </a:r>
            <a:r>
              <a:rPr lang="zh-CN" altLang="en-US" smtClean="0">
                <a:latin typeface="Times New Roman" charset="0"/>
                <a:ea typeface="宋体" charset="-122"/>
                <a:cs typeface="SimSun" charset="-122"/>
              </a:rPr>
              <a:t>反之为</a:t>
            </a:r>
            <a:r>
              <a:rPr lang="zh-CN" altLang="en-US">
                <a:latin typeface="Times New Roman" charset="0"/>
                <a:ea typeface="宋体" charset="-122"/>
                <a:cs typeface="SimSun" charset="-122"/>
              </a:rPr>
              <a:t>虚物点，</a:t>
            </a:r>
            <a:r>
              <a:rPr lang="en-US" altLang="zh-CN" i="1">
                <a:latin typeface="Times New Roman" charset="0"/>
                <a:ea typeface="宋体" charset="-122"/>
                <a:cs typeface="SimSun" charset="-122"/>
              </a:rPr>
              <a:t>s</a:t>
            </a:r>
            <a:r>
              <a:rPr lang="en-US" altLang="zh-CN">
                <a:latin typeface="Times New Roman" charset="0"/>
                <a:ea typeface="宋体" charset="-122"/>
                <a:cs typeface="SimSun" charset="-122"/>
              </a:rPr>
              <a:t>&lt;0</a:t>
            </a:r>
            <a:r>
              <a:rPr lang="zh-CN" altLang="en-US" smtClean="0">
                <a:latin typeface="Times New Roman" charset="0"/>
                <a:ea typeface="宋体" charset="-122"/>
                <a:cs typeface="SimSun" charset="-122"/>
              </a:rPr>
              <a:t>。</a:t>
            </a:r>
            <a:endParaRPr lang="en-US" altLang="zh-CN" smtClean="0">
              <a:latin typeface="Times New Roman" charset="0"/>
              <a:ea typeface="宋体" charset="-122"/>
              <a:cs typeface="SimSun" charset="-122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lang="zh-CN" altLang="en-US" sz="2400" smtClean="0">
                <a:latin typeface="Times New Roman" charset="0"/>
                <a:ea typeface="宋体" charset="-122"/>
                <a:cs typeface="SimSun" charset="-122"/>
              </a:rPr>
              <a:t> 像</a:t>
            </a:r>
            <a:r>
              <a:rPr lang="zh-CN" altLang="en-US" sz="2400">
                <a:latin typeface="Times New Roman" charset="0"/>
                <a:ea typeface="宋体" charset="-122"/>
                <a:cs typeface="SimSun" charset="-122"/>
              </a:rPr>
              <a:t>距</a:t>
            </a:r>
            <a:r>
              <a:rPr lang="en-US" altLang="zh-CN" sz="2400" i="1" smtClean="0">
                <a:latin typeface="Times New Roman" charset="0"/>
                <a:ea typeface="宋体" charset="-122"/>
                <a:cs typeface="SimSun" charset="-122"/>
              </a:rPr>
              <a:t>s</a:t>
            </a:r>
            <a:r>
              <a:rPr lang="en-US" altLang="zh-CN" i="1" smtClean="0">
                <a:latin typeface="Times New Roman" charset="0"/>
                <a:ea typeface="宋体" charset="-122"/>
                <a:cs typeface="SimSun" charset="-122"/>
              </a:rPr>
              <a:t>'</a:t>
            </a:r>
            <a:r>
              <a:rPr lang="zh-CN" altLang="en-US" smtClean="0">
                <a:latin typeface="Times New Roman" charset="0"/>
                <a:ea typeface="宋体" charset="-122"/>
                <a:cs typeface="SimSun" charset="-122"/>
              </a:rPr>
              <a:t>：</a:t>
            </a:r>
            <a:r>
              <a:rPr lang="zh-CN" altLang="en-US" sz="2400" smtClean="0">
                <a:latin typeface="Times New Roman" charset="0"/>
                <a:ea typeface="宋体" charset="-122"/>
                <a:cs typeface="SimSun" charset="-122"/>
              </a:rPr>
              <a:t>像</a:t>
            </a:r>
            <a:r>
              <a:rPr lang="zh-CN" altLang="en-US" sz="2400">
                <a:latin typeface="Times New Roman" charset="0"/>
                <a:ea typeface="宋体" charset="-122"/>
                <a:cs typeface="SimSun" charset="-122"/>
              </a:rPr>
              <a:t>点</a:t>
            </a:r>
            <a:r>
              <a:rPr lang="en-US" altLang="zh-CN" sz="2400" i="1">
                <a:latin typeface="Times New Roman" charset="0"/>
                <a:ea typeface="宋体" charset="-122"/>
                <a:cs typeface="SimSun" charset="-122"/>
              </a:rPr>
              <a:t>Q' </a:t>
            </a:r>
            <a:r>
              <a:rPr lang="zh-CN" altLang="en-US" smtClean="0">
                <a:latin typeface="Times New Roman" charset="0"/>
                <a:ea typeface="宋体" charset="-122"/>
                <a:cs typeface="SimSun" charset="-122"/>
              </a:rPr>
              <a:t>在</a:t>
            </a:r>
            <a:r>
              <a:rPr lang="en-US" altLang="zh-CN" sz="2400" i="1" smtClean="0">
                <a:latin typeface="Times New Roman" charset="0"/>
                <a:ea typeface="宋体" charset="-122"/>
                <a:cs typeface="SimSun" charset="-122"/>
              </a:rPr>
              <a:t>O</a:t>
            </a:r>
            <a:r>
              <a:rPr lang="zh-CN" altLang="en-US" sz="2400">
                <a:latin typeface="Times New Roman" charset="0"/>
                <a:ea typeface="宋体" charset="-122"/>
                <a:cs typeface="SimSun" charset="-122"/>
              </a:rPr>
              <a:t>的</a:t>
            </a:r>
            <a:r>
              <a:rPr lang="zh-CN" altLang="en-US" sz="2400" smtClean="0">
                <a:latin typeface="Times New Roman" charset="0"/>
                <a:ea typeface="宋体" charset="-122"/>
                <a:cs typeface="SimSun" charset="-122"/>
              </a:rPr>
              <a:t>右侧为</a:t>
            </a:r>
            <a:r>
              <a:rPr lang="zh-CN" altLang="en-US" sz="2400">
                <a:latin typeface="Times New Roman" charset="0"/>
                <a:ea typeface="宋体" charset="-122"/>
                <a:cs typeface="SimSun" charset="-122"/>
              </a:rPr>
              <a:t>实像点，</a:t>
            </a:r>
            <a:r>
              <a:rPr lang="en-US" altLang="zh-CN" sz="2400" i="1">
                <a:latin typeface="Times New Roman" charset="0"/>
                <a:ea typeface="宋体" charset="-122"/>
                <a:cs typeface="SimSun" charset="-122"/>
              </a:rPr>
              <a:t>s'</a:t>
            </a:r>
            <a:r>
              <a:rPr lang="en-US" altLang="zh-CN" sz="2400">
                <a:latin typeface="Times New Roman" charset="0"/>
                <a:ea typeface="宋体" charset="-122"/>
                <a:cs typeface="SimSun" charset="-122"/>
              </a:rPr>
              <a:t> </a:t>
            </a:r>
            <a:r>
              <a:rPr lang="en-US" altLang="zh-CN" sz="2400" i="1">
                <a:latin typeface="Times New Roman" charset="0"/>
                <a:ea typeface="宋体" charset="-122"/>
                <a:cs typeface="SimSun" charset="-122"/>
              </a:rPr>
              <a:t>&gt;</a:t>
            </a:r>
            <a:r>
              <a:rPr lang="en-US" altLang="zh-CN" sz="2400">
                <a:latin typeface="Times New Roman" charset="0"/>
                <a:ea typeface="宋体" charset="-122"/>
                <a:cs typeface="SimSun" charset="-122"/>
              </a:rPr>
              <a:t>0</a:t>
            </a:r>
            <a:r>
              <a:rPr lang="zh-CN" altLang="en-US" sz="2400">
                <a:latin typeface="Times New Roman" charset="0"/>
                <a:ea typeface="宋体" charset="-122"/>
                <a:cs typeface="SimSun" charset="-122"/>
              </a:rPr>
              <a:t>；</a:t>
            </a:r>
            <a:r>
              <a:rPr lang="zh-CN" altLang="en-US" sz="2400" smtClean="0">
                <a:latin typeface="Times New Roman" charset="0"/>
                <a:ea typeface="宋体" charset="-122"/>
                <a:cs typeface="SimSun" charset="-122"/>
              </a:rPr>
              <a:t>反之为</a:t>
            </a:r>
            <a:r>
              <a:rPr lang="zh-CN" altLang="en-US" sz="2400">
                <a:latin typeface="Times New Roman" charset="0"/>
                <a:ea typeface="宋体" charset="-122"/>
                <a:cs typeface="SimSun" charset="-122"/>
              </a:rPr>
              <a:t>虚像点，</a:t>
            </a:r>
            <a:r>
              <a:rPr lang="en-US" altLang="zh-CN" sz="2400" i="1">
                <a:latin typeface="Times New Roman" charset="0"/>
                <a:ea typeface="宋体" charset="-122"/>
                <a:cs typeface="SimSun" charset="-122"/>
              </a:rPr>
              <a:t>s'</a:t>
            </a:r>
            <a:r>
              <a:rPr lang="en-US" altLang="zh-CN" sz="2400">
                <a:latin typeface="Times New Roman" charset="0"/>
                <a:ea typeface="宋体" charset="-122"/>
                <a:cs typeface="SimSun" charset="-122"/>
              </a:rPr>
              <a:t> </a:t>
            </a:r>
            <a:r>
              <a:rPr lang="en-US" altLang="zh-CN" sz="2400" i="1">
                <a:latin typeface="Times New Roman" charset="0"/>
                <a:ea typeface="宋体" charset="-122"/>
                <a:cs typeface="SimSun" charset="-122"/>
              </a:rPr>
              <a:t>&lt;</a:t>
            </a:r>
            <a:r>
              <a:rPr lang="en-US" altLang="zh-CN" sz="2400">
                <a:latin typeface="Times New Roman" charset="0"/>
                <a:ea typeface="宋体" charset="-122"/>
                <a:cs typeface="SimSun" charset="-122"/>
              </a:rPr>
              <a:t>0</a:t>
            </a:r>
            <a:r>
              <a:rPr lang="zh-CN" altLang="en-US" sz="2400" smtClean="0">
                <a:latin typeface="Times New Roman" charset="0"/>
                <a:ea typeface="宋体" charset="-122"/>
                <a:cs typeface="SimSun" charset="-122"/>
              </a:rPr>
              <a:t>。</a:t>
            </a:r>
            <a:endParaRPr lang="en-US" altLang="zh-CN" sz="2400" smtClean="0">
              <a:latin typeface="Times New Roman" charset="0"/>
              <a:ea typeface="宋体" charset="-122"/>
              <a:cs typeface="SimSun" charset="-122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lang="zh-CN" altLang="en-US">
                <a:latin typeface="Times New Roman" charset="0"/>
                <a:ea typeface="宋体" charset="-122"/>
                <a:cs typeface="SimSun" charset="-122"/>
              </a:rPr>
              <a:t> </a:t>
            </a:r>
            <a:r>
              <a:rPr lang="zh-CN" altLang="en-US" sz="2400" smtClean="0">
                <a:latin typeface="Times New Roman" charset="0"/>
                <a:ea typeface="宋体" charset="-122"/>
                <a:cs typeface="SimSun" charset="-122"/>
              </a:rPr>
              <a:t>球心</a:t>
            </a:r>
            <a:r>
              <a:rPr lang="en-US" altLang="zh-CN" sz="2400" i="1" smtClean="0">
                <a:latin typeface="Times New Roman" charset="0"/>
                <a:ea typeface="宋体" charset="-122"/>
                <a:cs typeface="SimSun" charset="-122"/>
              </a:rPr>
              <a:t>C</a:t>
            </a:r>
            <a:r>
              <a:rPr lang="zh-CN" altLang="en-US" smtClean="0">
                <a:latin typeface="Times New Roman" charset="0"/>
                <a:ea typeface="宋体" charset="-122"/>
                <a:cs typeface="SimSun" charset="-122"/>
              </a:rPr>
              <a:t>在</a:t>
            </a:r>
            <a:r>
              <a:rPr lang="en-US" altLang="zh-CN" sz="2400" i="1" smtClean="0">
                <a:latin typeface="Times New Roman" charset="0"/>
                <a:ea typeface="宋体" charset="-122"/>
                <a:cs typeface="SimSun" charset="-122"/>
              </a:rPr>
              <a:t>O</a:t>
            </a:r>
            <a:r>
              <a:rPr lang="zh-CN" altLang="en-US" sz="2400">
                <a:latin typeface="Times New Roman" charset="0"/>
                <a:ea typeface="宋体" charset="-122"/>
                <a:cs typeface="SimSun" charset="-122"/>
              </a:rPr>
              <a:t>的</a:t>
            </a:r>
            <a:r>
              <a:rPr lang="zh-CN" altLang="en-US" sz="2400" smtClean="0">
                <a:latin typeface="Times New Roman" charset="0"/>
                <a:ea typeface="宋体" charset="-122"/>
                <a:cs typeface="SimSun" charset="-122"/>
              </a:rPr>
              <a:t>右侧，</a:t>
            </a:r>
            <a:r>
              <a:rPr lang="en-US" altLang="zh-CN" sz="2400" i="1">
                <a:latin typeface="Times New Roman" charset="0"/>
                <a:ea typeface="宋体" charset="-122"/>
                <a:cs typeface="SimSun" charset="-122"/>
              </a:rPr>
              <a:t>r</a:t>
            </a:r>
            <a:r>
              <a:rPr lang="en-US" altLang="zh-CN" sz="2400">
                <a:latin typeface="Times New Roman" charset="0"/>
                <a:ea typeface="宋体" charset="-122"/>
                <a:cs typeface="SimSun" charset="-122"/>
              </a:rPr>
              <a:t>&gt;0</a:t>
            </a:r>
            <a:r>
              <a:rPr lang="zh-CN" altLang="en-US" sz="2400">
                <a:latin typeface="Times New Roman" charset="0"/>
                <a:ea typeface="宋体" charset="-122"/>
                <a:cs typeface="SimSun" charset="-122"/>
              </a:rPr>
              <a:t>。反之，</a:t>
            </a:r>
            <a:r>
              <a:rPr lang="en-US" altLang="zh-CN" sz="2400" i="1">
                <a:latin typeface="Times New Roman" charset="0"/>
                <a:ea typeface="宋体" charset="-122"/>
                <a:cs typeface="SimSun" charset="-122"/>
              </a:rPr>
              <a:t>r</a:t>
            </a:r>
            <a:r>
              <a:rPr lang="en-US" altLang="zh-CN" sz="2400">
                <a:latin typeface="Times New Roman" charset="0"/>
                <a:ea typeface="宋体" charset="-122"/>
                <a:cs typeface="SimSun" charset="-122"/>
              </a:rPr>
              <a:t>&lt;0</a:t>
            </a:r>
            <a:r>
              <a:rPr lang="zh-CN" altLang="en-US" sz="2400">
                <a:latin typeface="Times New Roman" charset="0"/>
                <a:ea typeface="宋体" charset="-122"/>
                <a:cs typeface="SimSun" charset="-122"/>
              </a:rPr>
              <a:t>。 </a:t>
            </a:r>
            <a:endParaRPr lang="en-US" altLang="zh-CN" sz="2400" smtClean="0">
              <a:latin typeface="Times New Roman" charset="0"/>
              <a:ea typeface="宋体" charset="-122"/>
              <a:cs typeface="SimSun" charset="-122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lang="zh-CN" altLang="en-US">
                <a:solidFill>
                  <a:prstClr val="black"/>
                </a:solidFill>
                <a:latin typeface="Times New Roman" charset="0"/>
                <a:ea typeface="宋体" charset="-122"/>
                <a:cs typeface="SimSun" charset="-122"/>
              </a:rPr>
              <a:t> </a:t>
            </a:r>
            <a:r>
              <a:rPr lang="zh-CN" altLang="en-US" sz="2400" smtClean="0">
                <a:solidFill>
                  <a:prstClr val="black"/>
                </a:solidFill>
                <a:latin typeface="Times New Roman" charset="0"/>
                <a:ea typeface="宋体" charset="-122"/>
                <a:cs typeface="SimSun" charset="-122"/>
              </a:rPr>
              <a:t>角度</a:t>
            </a:r>
            <a:r>
              <a:rPr lang="zh-CN" altLang="en-US" sz="2400">
                <a:solidFill>
                  <a:prstClr val="black"/>
                </a:solidFill>
                <a:latin typeface="Times New Roman" charset="0"/>
                <a:ea typeface="宋体" charset="-122"/>
                <a:cs typeface="SimSun" charset="-122"/>
              </a:rPr>
              <a:t>：以光轴（</a:t>
            </a:r>
            <a:r>
              <a:rPr lang="zh-CN" altLang="en-US" sz="2400">
                <a:solidFill>
                  <a:srgbClr val="436EA0"/>
                </a:solidFill>
                <a:latin typeface="Times New Roman" charset="0"/>
                <a:ea typeface="宋体" charset="-122"/>
                <a:cs typeface="SimSun" charset="-122"/>
              </a:rPr>
              <a:t>主光轴或球面法线</a:t>
            </a:r>
            <a:r>
              <a:rPr lang="zh-CN" altLang="en-US" sz="2400">
                <a:solidFill>
                  <a:prstClr val="black"/>
                </a:solidFill>
                <a:latin typeface="Times New Roman" charset="0"/>
                <a:ea typeface="宋体" charset="-122"/>
                <a:cs typeface="SimSun" charset="-122"/>
              </a:rPr>
              <a:t>）为基准，以锐角逆时针偏向为正，顺时针偏向为负</a:t>
            </a:r>
            <a:r>
              <a:rPr lang="zh-CN" altLang="en-US" sz="2400" smtClean="0">
                <a:solidFill>
                  <a:prstClr val="black"/>
                </a:solidFill>
                <a:latin typeface="Times New Roman" charset="0"/>
                <a:ea typeface="宋体" charset="-122"/>
                <a:cs typeface="SimSun" charset="-122"/>
              </a:rPr>
              <a:t>。</a:t>
            </a:r>
            <a:endParaRPr lang="en-US" altLang="zh-CN" sz="2400" smtClean="0">
              <a:solidFill>
                <a:prstClr val="black"/>
              </a:solidFill>
              <a:latin typeface="Times New Roman" charset="0"/>
              <a:ea typeface="宋体" charset="-122"/>
              <a:cs typeface="SimSun" charset="-122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lang="en-US" altLang="zh-CN" smtClean="0">
                <a:solidFill>
                  <a:prstClr val="black"/>
                </a:solidFill>
                <a:latin typeface="Times New Roman" charset="0"/>
                <a:ea typeface="宋体" charset="-122"/>
                <a:cs typeface="Times New Roman" pitchFamily="18" charset="0"/>
              </a:rPr>
              <a:t> </a:t>
            </a:r>
            <a:r>
              <a:rPr lang="zh-CN" altLang="en-US" smtClean="0">
                <a:solidFill>
                  <a:prstClr val="black"/>
                </a:solidFill>
                <a:latin typeface="Times New Roman" charset="0"/>
                <a:ea typeface="宋体" charset="-122"/>
                <a:cs typeface="Times New Roman" pitchFamily="18" charset="0"/>
              </a:rPr>
              <a:t>物</a:t>
            </a:r>
            <a:r>
              <a:rPr lang="zh-CN" altLang="en-US">
                <a:solidFill>
                  <a:prstClr val="black"/>
                </a:solidFill>
                <a:latin typeface="Times New Roman" charset="0"/>
                <a:ea typeface="宋体" charset="-122"/>
                <a:cs typeface="Times New Roman" pitchFamily="18" charset="0"/>
              </a:rPr>
              <a:t>像及轴外点高度：以主光轴为基准，向上为正，向下为负。 </a:t>
            </a:r>
            <a:endParaRPr lang="en-US" altLang="zh-CN" smtClean="0">
              <a:solidFill>
                <a:prstClr val="black"/>
              </a:solidFill>
              <a:latin typeface="Times New Roman" charset="0"/>
              <a:ea typeface="宋体" charset="-122"/>
              <a:cs typeface="Times New Roman" pitchFamily="18" charset="0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lang="en-US" altLang="zh-CN" smtClean="0">
                <a:solidFill>
                  <a:prstClr val="black"/>
                </a:solidFill>
                <a:latin typeface="Times New Roman" charset="0"/>
                <a:ea typeface="宋体" charset="-122"/>
                <a:cs typeface="Times New Roman" pitchFamily="18" charset="0"/>
              </a:rPr>
              <a:t> </a:t>
            </a:r>
            <a:r>
              <a:rPr lang="zh-CN" altLang="en-US" smtClean="0">
                <a:solidFill>
                  <a:prstClr val="black"/>
                </a:solidFill>
                <a:latin typeface="Times New Roman" charset="0"/>
                <a:ea typeface="宋体" charset="-122"/>
                <a:cs typeface="Times New Roman" pitchFamily="18" charset="0"/>
              </a:rPr>
              <a:t>反射</a:t>
            </a:r>
            <a:r>
              <a:rPr lang="zh-CN" altLang="en-US">
                <a:solidFill>
                  <a:prstClr val="black"/>
                </a:solidFill>
                <a:latin typeface="Times New Roman" charset="0"/>
                <a:ea typeface="宋体" charset="-122"/>
                <a:cs typeface="Times New Roman" pitchFamily="18" charset="0"/>
              </a:rPr>
              <a:t>球面：光线</a:t>
            </a:r>
            <a:r>
              <a:rPr lang="zh-CN" altLang="en-US" smtClean="0">
                <a:solidFill>
                  <a:prstClr val="black"/>
                </a:solidFill>
                <a:latin typeface="Times New Roman" charset="0"/>
                <a:ea typeface="宋体" charset="-122"/>
                <a:cs typeface="Times New Roman" pitchFamily="18" charset="0"/>
              </a:rPr>
              <a:t>经反射后从</a:t>
            </a:r>
            <a:r>
              <a:rPr lang="zh-CN" altLang="en-US">
                <a:solidFill>
                  <a:prstClr val="black"/>
                </a:solidFill>
                <a:latin typeface="Times New Roman" charset="0"/>
                <a:ea typeface="宋体" charset="-122"/>
                <a:cs typeface="Times New Roman" pitchFamily="18" charset="0"/>
              </a:rPr>
              <a:t>右向左传播，且物方和像方位于球面同一</a:t>
            </a:r>
            <a:r>
              <a:rPr lang="zh-CN" altLang="en-US" smtClean="0">
                <a:solidFill>
                  <a:prstClr val="black"/>
                </a:solidFill>
                <a:latin typeface="Times New Roman" charset="0"/>
                <a:ea typeface="宋体" charset="-122"/>
                <a:cs typeface="Times New Roman" pitchFamily="18" charset="0"/>
              </a:rPr>
              <a:t>侧。因此</a:t>
            </a:r>
            <a:r>
              <a:rPr lang="zh-CN" altLang="en-US">
                <a:solidFill>
                  <a:prstClr val="black"/>
                </a:solidFill>
                <a:latin typeface="Times New Roman" charset="0"/>
                <a:ea typeface="宋体" charset="-122"/>
                <a:cs typeface="Times New Roman" pitchFamily="18" charset="0"/>
              </a:rPr>
              <a:t>，若像点</a:t>
            </a:r>
            <a:r>
              <a:rPr lang="en-US" altLang="zh-CN" i="1">
                <a:solidFill>
                  <a:prstClr val="black"/>
                </a:solidFill>
                <a:latin typeface="Times New Roman" charset="0"/>
                <a:ea typeface="宋体" charset="-122"/>
                <a:cs typeface="Times New Roman" pitchFamily="18" charset="0"/>
              </a:rPr>
              <a:t>Q'</a:t>
            </a:r>
            <a:r>
              <a:rPr lang="en-US" altLang="zh-CN">
                <a:solidFill>
                  <a:prstClr val="black"/>
                </a:solidFill>
                <a:latin typeface="Times New Roman" charset="0"/>
                <a:ea typeface="宋体" charset="-122"/>
                <a:cs typeface="Times New Roman" pitchFamily="18" charset="0"/>
              </a:rPr>
              <a:t> </a:t>
            </a:r>
            <a:r>
              <a:rPr lang="zh-CN" altLang="en-US" smtClean="0">
                <a:solidFill>
                  <a:prstClr val="black"/>
                </a:solidFill>
                <a:latin typeface="Times New Roman" charset="0"/>
                <a:ea typeface="宋体" charset="-122"/>
                <a:cs typeface="Times New Roman" pitchFamily="18" charset="0"/>
              </a:rPr>
              <a:t>在</a:t>
            </a:r>
            <a:r>
              <a:rPr lang="en-US" altLang="zh-CN" i="1" smtClean="0">
                <a:solidFill>
                  <a:prstClr val="black"/>
                </a:solidFill>
                <a:latin typeface="Times New Roman" charset="0"/>
                <a:ea typeface="宋体" charset="-122"/>
                <a:cs typeface="Times New Roman" pitchFamily="18" charset="0"/>
              </a:rPr>
              <a:t>O</a:t>
            </a:r>
            <a:r>
              <a:rPr lang="zh-CN" altLang="en-US" smtClean="0">
                <a:solidFill>
                  <a:prstClr val="black"/>
                </a:solidFill>
                <a:latin typeface="Times New Roman" charset="0"/>
                <a:ea typeface="宋体" charset="-122"/>
                <a:cs typeface="Times New Roman" pitchFamily="18" charset="0"/>
              </a:rPr>
              <a:t>的左侧为</a:t>
            </a:r>
            <a:r>
              <a:rPr lang="zh-CN" altLang="en-US">
                <a:solidFill>
                  <a:prstClr val="black"/>
                </a:solidFill>
                <a:latin typeface="Times New Roman" charset="0"/>
                <a:ea typeface="宋体" charset="-122"/>
                <a:cs typeface="Times New Roman" pitchFamily="18" charset="0"/>
              </a:rPr>
              <a:t>实像点，</a:t>
            </a:r>
            <a:r>
              <a:rPr lang="en-US" altLang="zh-CN" i="1">
                <a:solidFill>
                  <a:prstClr val="black"/>
                </a:solidFill>
                <a:latin typeface="Times New Roman" charset="0"/>
                <a:ea typeface="宋体" charset="-122"/>
                <a:cs typeface="Times New Roman" pitchFamily="18" charset="0"/>
              </a:rPr>
              <a:t>s' </a:t>
            </a:r>
            <a:r>
              <a:rPr lang="en-US" altLang="zh-CN">
                <a:solidFill>
                  <a:prstClr val="black"/>
                </a:solidFill>
                <a:latin typeface="Times New Roman" charset="0"/>
                <a:ea typeface="宋体" charset="-122"/>
                <a:cs typeface="Times New Roman" pitchFamily="18" charset="0"/>
              </a:rPr>
              <a:t>&gt;0</a:t>
            </a:r>
            <a:r>
              <a:rPr lang="zh-CN" altLang="en-US">
                <a:solidFill>
                  <a:prstClr val="black"/>
                </a:solidFill>
                <a:latin typeface="Times New Roman" charset="0"/>
                <a:ea typeface="宋体" charset="-122"/>
                <a:cs typeface="Times New Roman" pitchFamily="18" charset="0"/>
              </a:rPr>
              <a:t>；</a:t>
            </a:r>
            <a:r>
              <a:rPr lang="zh-CN" altLang="en-US" smtClean="0">
                <a:solidFill>
                  <a:prstClr val="black"/>
                </a:solidFill>
                <a:latin typeface="Times New Roman" charset="0"/>
                <a:ea typeface="宋体" charset="-122"/>
                <a:cs typeface="Times New Roman" pitchFamily="18" charset="0"/>
              </a:rPr>
              <a:t>反之为</a:t>
            </a:r>
            <a:r>
              <a:rPr lang="zh-CN" altLang="en-US">
                <a:solidFill>
                  <a:prstClr val="black"/>
                </a:solidFill>
                <a:latin typeface="Times New Roman" charset="0"/>
                <a:ea typeface="宋体" charset="-122"/>
                <a:cs typeface="Times New Roman" pitchFamily="18" charset="0"/>
              </a:rPr>
              <a:t>虚像点，</a:t>
            </a:r>
            <a:r>
              <a:rPr lang="en-US" altLang="zh-CN" i="1">
                <a:solidFill>
                  <a:prstClr val="black"/>
                </a:solidFill>
                <a:latin typeface="Times New Roman" charset="0"/>
                <a:ea typeface="宋体" charset="-122"/>
                <a:cs typeface="Times New Roman" pitchFamily="18" charset="0"/>
              </a:rPr>
              <a:t>s'</a:t>
            </a:r>
            <a:r>
              <a:rPr lang="en-US" altLang="zh-CN">
                <a:solidFill>
                  <a:prstClr val="black"/>
                </a:solidFill>
                <a:latin typeface="Times New Roman" charset="0"/>
                <a:ea typeface="宋体" charset="-122"/>
                <a:cs typeface="Times New Roman" pitchFamily="18" charset="0"/>
              </a:rPr>
              <a:t> &lt;0</a:t>
            </a:r>
            <a:r>
              <a:rPr lang="zh-CN" altLang="en-US" smtClean="0">
                <a:solidFill>
                  <a:prstClr val="black"/>
                </a:solidFill>
                <a:latin typeface="Times New Roman" charset="0"/>
                <a:ea typeface="宋体" charset="-122"/>
                <a:cs typeface="Times New Roman" pitchFamily="18" charset="0"/>
              </a:rPr>
              <a:t>。</a:t>
            </a:r>
            <a:endParaRPr lang="en-US" altLang="zh-CN" smtClean="0">
              <a:solidFill>
                <a:prstClr val="black"/>
              </a:solidFill>
              <a:latin typeface="Times New Roman" charset="0"/>
              <a:ea typeface="宋体" charset="-122"/>
              <a:cs typeface="Times New Roman" pitchFamily="18" charset="0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lang="zh-CN" altLang="en-US" smtClean="0">
                <a:latin typeface="Times New Roman" charset="0"/>
                <a:ea typeface="宋体" charset="-122"/>
                <a:cs typeface="Times New Roman" pitchFamily="18" charset="0"/>
              </a:rPr>
              <a:t> 全</a:t>
            </a:r>
            <a:r>
              <a:rPr lang="zh-CN" altLang="en-US">
                <a:latin typeface="Times New Roman" charset="0"/>
                <a:ea typeface="宋体" charset="-122"/>
                <a:cs typeface="Times New Roman" pitchFamily="18" charset="0"/>
              </a:rPr>
              <a:t>正图形：所有长度和角度在图中均以正值标记，若某个量按符号规则为负值，在图上标注时，应冠</a:t>
            </a:r>
            <a:r>
              <a:rPr lang="zh-CN" altLang="en-US" smtClean="0">
                <a:latin typeface="Times New Roman" charset="0"/>
                <a:ea typeface="宋体" charset="-122"/>
                <a:cs typeface="Times New Roman" pitchFamily="18" charset="0"/>
              </a:rPr>
              <a:t>以负号</a:t>
            </a:r>
            <a:r>
              <a:rPr lang="zh-CN" altLang="en-US">
                <a:latin typeface="Times New Roman" charset="0"/>
                <a:ea typeface="宋体" charset="-122"/>
                <a:cs typeface="Times New Roman" pitchFamily="18" charset="0"/>
              </a:rPr>
              <a:t>。 </a:t>
            </a:r>
            <a:endParaRPr lang="zh-CN" altLang="en-US" smtClean="0">
              <a:solidFill>
                <a:prstClr val="black"/>
              </a:solidFill>
              <a:latin typeface="Times New Roman" charset="0"/>
              <a:ea typeface="宋体" charset="-122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lang="zh-CN" altLang="en-US">
              <a:solidFill>
                <a:prstClr val="black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lang="zh-CN" altLang="en-US" sz="2400">
              <a:solidFill>
                <a:prstClr val="black"/>
              </a:solidFill>
              <a:latin typeface="Times New Roman" charset="0"/>
              <a:ea typeface="宋体" charset="-122"/>
              <a:cs typeface="SimSun" charset="-122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zh-CN" altLang="en-US" sz="2400">
              <a:latin typeface="Times New Roman" charset="0"/>
              <a:ea typeface="SimSun" charset="-122"/>
              <a:cs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038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1.3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单球面成像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10120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smtClean="0">
                <a:latin typeface="Times New Roman" charset="0"/>
                <a:ea typeface="SimHei" charset="-122"/>
                <a:cs typeface="SimHei" charset="-122"/>
              </a:rPr>
              <a:t> 横向放大率</a:t>
            </a:r>
            <a:endParaRPr kumimoji="1" lang="en-US" altLang="zh-CN" sz="2400" smtClean="0">
              <a:latin typeface="Times New Roman" charset="0"/>
              <a:ea typeface="SimHei" charset="-122"/>
              <a:cs typeface="SimHei" charset="-12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>
              <a:latin typeface="Times New Roman" charset="0"/>
              <a:ea typeface="SimHei" charset="-122"/>
              <a:cs typeface="SimHei" charset="-12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 smtClean="0">
              <a:latin typeface="Times New Roman" charset="0"/>
              <a:ea typeface="SimHei" charset="-122"/>
              <a:cs typeface="SimHei" charset="-12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>
              <a:latin typeface="Times New Roman" charset="0"/>
              <a:ea typeface="SimHei" charset="-122"/>
              <a:cs typeface="SimHei" charset="-12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 smtClean="0">
              <a:latin typeface="Times New Roman" charset="0"/>
              <a:ea typeface="SimHei" charset="-122"/>
              <a:cs typeface="SimHei" charset="-12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>
              <a:latin typeface="Times New Roman" charset="0"/>
              <a:ea typeface="SimHei" charset="-122"/>
              <a:cs typeface="SimHei" charset="-12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 smtClean="0">
              <a:latin typeface="Times New Roman" charset="0"/>
              <a:ea typeface="SimHei" charset="-122"/>
              <a:cs typeface="SimHei" charset="-122"/>
            </a:endParaRPr>
          </a:p>
          <a:p>
            <a:pPr marL="0" indent="0" algn="just">
              <a:lnSpc>
                <a:spcPct val="200000"/>
              </a:lnSpc>
              <a:spcBef>
                <a:spcPts val="0"/>
              </a:spcBef>
              <a:buNone/>
              <a:defRPr/>
            </a:pPr>
            <a:r>
              <a:rPr kumimoji="1" lang="en-US" altLang="zh-CN" sz="2400" smtClean="0">
                <a:latin typeface="SimSun" charset="-122"/>
                <a:ea typeface="SimSun" charset="-122"/>
                <a:cs typeface="SimSun" charset="-122"/>
              </a:rPr>
              <a:t>	</a:t>
            </a:r>
            <a:r>
              <a:rPr kumimoji="1" lang="zh-CN" altLang="en-US" sz="2400" smtClean="0">
                <a:latin typeface="SimSun" charset="-122"/>
                <a:ea typeface="SimSun" charset="-122"/>
                <a:cs typeface="SimSun" charset="-122"/>
              </a:rPr>
              <a:t>折射球面</a:t>
            </a:r>
            <a:endParaRPr kumimoji="1" lang="en-US" altLang="zh-CN" sz="2400">
              <a:latin typeface="SimSun" charset="-122"/>
              <a:ea typeface="SimSun" charset="-122"/>
              <a:cs typeface="SimSun" charset="-122"/>
            </a:endParaRPr>
          </a:p>
          <a:p>
            <a:pPr marL="0" indent="0" algn="just">
              <a:lnSpc>
                <a:spcPct val="250000"/>
              </a:lnSpc>
              <a:spcBef>
                <a:spcPts val="0"/>
              </a:spcBef>
              <a:buNone/>
              <a:defRPr/>
            </a:pPr>
            <a:r>
              <a:rPr kumimoji="1" lang="en-US" altLang="zh-CN" sz="2400" smtClean="0">
                <a:latin typeface="SimSun" charset="-122"/>
                <a:ea typeface="SimSun" charset="-122"/>
                <a:cs typeface="SimSun" charset="-122"/>
              </a:rPr>
              <a:t>	</a:t>
            </a:r>
            <a:r>
              <a:rPr kumimoji="1" lang="zh-CN" altLang="en-US" sz="2400" smtClean="0">
                <a:latin typeface="SimSun" charset="-122"/>
                <a:ea typeface="SimSun" charset="-122"/>
                <a:cs typeface="SimSun" charset="-122"/>
              </a:rPr>
              <a:t>反射球面</a:t>
            </a:r>
            <a:endParaRPr kumimoji="1" lang="en-US" altLang="zh-CN" sz="2400" smtClean="0">
              <a:latin typeface="SimSun" charset="-122"/>
              <a:ea typeface="SimSun" charset="-122"/>
              <a:cs typeface="SimSun" charset="-122"/>
            </a:endParaRPr>
          </a:p>
        </p:txBody>
      </p:sp>
      <p:grpSp>
        <p:nvGrpSpPr>
          <p:cNvPr id="36" name="组 35"/>
          <p:cNvGrpSpPr/>
          <p:nvPr/>
        </p:nvGrpSpPr>
        <p:grpSpPr>
          <a:xfrm>
            <a:off x="3632996" y="1942137"/>
            <a:ext cx="5040312" cy="2283746"/>
            <a:chOff x="3415092" y="1638454"/>
            <a:chExt cx="5040312" cy="2283746"/>
          </a:xfrm>
        </p:grpSpPr>
        <p:grpSp>
          <p:nvGrpSpPr>
            <p:cNvPr id="31" name="组 30"/>
            <p:cNvGrpSpPr/>
            <p:nvPr/>
          </p:nvGrpSpPr>
          <p:grpSpPr>
            <a:xfrm>
              <a:off x="3415092" y="1690175"/>
              <a:ext cx="5040312" cy="2232025"/>
              <a:chOff x="1763713" y="1125538"/>
              <a:chExt cx="5040312" cy="2232025"/>
            </a:xfrm>
          </p:grpSpPr>
          <p:sp>
            <p:nvSpPr>
              <p:cNvPr id="4" name="Line 2"/>
              <p:cNvSpPr>
                <a:spLocks noChangeShapeType="1"/>
              </p:cNvSpPr>
              <p:nvPr/>
            </p:nvSpPr>
            <p:spPr bwMode="auto">
              <a:xfrm>
                <a:off x="1763713" y="2276475"/>
                <a:ext cx="504031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" name="Arc 3"/>
              <p:cNvSpPr>
                <a:spLocks/>
              </p:cNvSpPr>
              <p:nvPr/>
            </p:nvSpPr>
            <p:spPr bwMode="auto">
              <a:xfrm>
                <a:off x="3708400" y="1336675"/>
                <a:ext cx="1771650" cy="1878013"/>
              </a:xfrm>
              <a:custGeom>
                <a:avLst/>
                <a:gdLst>
                  <a:gd name="G0" fmla="+- 21600 0 0"/>
                  <a:gd name="G1" fmla="+- 11397 0 0"/>
                  <a:gd name="G2" fmla="+- 21600 0 0"/>
                  <a:gd name="T0" fmla="*/ 3314 w 21600"/>
                  <a:gd name="T1" fmla="*/ 22894 h 22894"/>
                  <a:gd name="T2" fmla="*/ 3252 w 21600"/>
                  <a:gd name="T3" fmla="*/ 0 h 22894"/>
                  <a:gd name="T4" fmla="*/ 21600 w 21600"/>
                  <a:gd name="T5" fmla="*/ 11397 h 22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2894" fill="none" extrusionOk="0">
                    <a:moveTo>
                      <a:pt x="3313" y="22894"/>
                    </a:moveTo>
                    <a:cubicBezTo>
                      <a:pt x="1148" y="19450"/>
                      <a:pt x="0" y="15464"/>
                      <a:pt x="0" y="11397"/>
                    </a:cubicBezTo>
                    <a:cubicBezTo>
                      <a:pt x="-1" y="7369"/>
                      <a:pt x="1126" y="3421"/>
                      <a:pt x="3251" y="-1"/>
                    </a:cubicBezTo>
                  </a:path>
                  <a:path w="21600" h="22894" stroke="0" extrusionOk="0">
                    <a:moveTo>
                      <a:pt x="3313" y="22894"/>
                    </a:moveTo>
                    <a:cubicBezTo>
                      <a:pt x="1148" y="19450"/>
                      <a:pt x="0" y="15464"/>
                      <a:pt x="0" y="11397"/>
                    </a:cubicBezTo>
                    <a:cubicBezTo>
                      <a:pt x="-1" y="7369"/>
                      <a:pt x="1126" y="3421"/>
                      <a:pt x="3251" y="-1"/>
                    </a:cubicBezTo>
                    <a:lnTo>
                      <a:pt x="21600" y="11397"/>
                    </a:lnTo>
                    <a:close/>
                  </a:path>
                </a:pathLst>
              </a:custGeom>
              <a:noFill/>
              <a:ln w="28575">
                <a:solidFill>
                  <a:srgbClr val="436EA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" name="Line 4"/>
              <p:cNvSpPr>
                <a:spLocks noChangeShapeType="1"/>
              </p:cNvSpPr>
              <p:nvPr/>
            </p:nvSpPr>
            <p:spPr bwMode="auto">
              <a:xfrm flipV="1">
                <a:off x="2124075" y="1412875"/>
                <a:ext cx="0" cy="863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" name="Line 5"/>
              <p:cNvSpPr>
                <a:spLocks noChangeShapeType="1"/>
              </p:cNvSpPr>
              <p:nvPr/>
            </p:nvSpPr>
            <p:spPr bwMode="auto">
              <a:xfrm>
                <a:off x="6156325" y="2276475"/>
                <a:ext cx="0" cy="576263"/>
              </a:xfrm>
              <a:prstGeom prst="line">
                <a:avLst/>
              </a:prstGeom>
              <a:noFill/>
              <a:ln w="38100">
                <a:solidFill>
                  <a:srgbClr val="436EA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" name="Line 6"/>
              <p:cNvSpPr>
                <a:spLocks noChangeShapeType="1"/>
              </p:cNvSpPr>
              <p:nvPr/>
            </p:nvSpPr>
            <p:spPr bwMode="auto">
              <a:xfrm>
                <a:off x="2124075" y="1412875"/>
                <a:ext cx="1727200" cy="2159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" name="Line 7"/>
              <p:cNvSpPr>
                <a:spLocks noChangeShapeType="1"/>
              </p:cNvSpPr>
              <p:nvPr/>
            </p:nvSpPr>
            <p:spPr bwMode="auto">
              <a:xfrm>
                <a:off x="3851275" y="1628775"/>
                <a:ext cx="2305050" cy="1223963"/>
              </a:xfrm>
              <a:prstGeom prst="line">
                <a:avLst/>
              </a:prstGeom>
              <a:noFill/>
              <a:ln w="9525">
                <a:solidFill>
                  <a:srgbClr val="436EA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" name="Line 8"/>
              <p:cNvSpPr>
                <a:spLocks noChangeShapeType="1"/>
              </p:cNvSpPr>
              <p:nvPr/>
            </p:nvSpPr>
            <p:spPr bwMode="auto">
              <a:xfrm>
                <a:off x="2124075" y="1412875"/>
                <a:ext cx="1584325" cy="863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" name="Line 9"/>
              <p:cNvSpPr>
                <a:spLocks noChangeShapeType="1"/>
              </p:cNvSpPr>
              <p:nvPr/>
            </p:nvSpPr>
            <p:spPr bwMode="auto">
              <a:xfrm>
                <a:off x="3708400" y="2276475"/>
                <a:ext cx="2447925" cy="576263"/>
              </a:xfrm>
              <a:prstGeom prst="line">
                <a:avLst/>
              </a:prstGeom>
              <a:noFill/>
              <a:ln w="9525">
                <a:solidFill>
                  <a:srgbClr val="436EA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2" name="Line 10"/>
              <p:cNvSpPr>
                <a:spLocks noChangeShapeType="1"/>
              </p:cNvSpPr>
              <p:nvPr/>
            </p:nvSpPr>
            <p:spPr bwMode="auto">
              <a:xfrm>
                <a:off x="2124075" y="2349500"/>
                <a:ext cx="0" cy="10080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3" name="Line 11"/>
              <p:cNvSpPr>
                <a:spLocks noChangeShapeType="1"/>
              </p:cNvSpPr>
              <p:nvPr/>
            </p:nvSpPr>
            <p:spPr bwMode="auto">
              <a:xfrm>
                <a:off x="3708400" y="2276475"/>
                <a:ext cx="0" cy="10810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4" name="Line 12"/>
              <p:cNvSpPr>
                <a:spLocks noChangeShapeType="1"/>
              </p:cNvSpPr>
              <p:nvPr/>
            </p:nvSpPr>
            <p:spPr bwMode="auto">
              <a:xfrm>
                <a:off x="6156325" y="2781300"/>
                <a:ext cx="0" cy="5746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5" name="Line 13"/>
              <p:cNvSpPr>
                <a:spLocks noChangeShapeType="1"/>
              </p:cNvSpPr>
              <p:nvPr/>
            </p:nvSpPr>
            <p:spPr bwMode="auto">
              <a:xfrm>
                <a:off x="2124075" y="3068638"/>
                <a:ext cx="15843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6" name="Line 14"/>
              <p:cNvSpPr>
                <a:spLocks noChangeShapeType="1"/>
              </p:cNvSpPr>
              <p:nvPr/>
            </p:nvSpPr>
            <p:spPr bwMode="auto">
              <a:xfrm>
                <a:off x="3708400" y="3068638"/>
                <a:ext cx="2447925" cy="0"/>
              </a:xfrm>
              <a:prstGeom prst="line">
                <a:avLst/>
              </a:prstGeom>
              <a:noFill/>
              <a:ln w="9525">
                <a:solidFill>
                  <a:srgbClr val="436EA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aphicFrame>
            <p:nvGraphicFramePr>
              <p:cNvPr id="17" name="Object 1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39914974"/>
                  </p:ext>
                </p:extLst>
              </p:nvPr>
            </p:nvGraphicFramePr>
            <p:xfrm>
              <a:off x="2843213" y="1184275"/>
              <a:ext cx="246062" cy="2714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21" name="公式" r:id="rId4" imgW="126720" imgH="139680" progId="Equation.3">
                      <p:embed/>
                    </p:oleObj>
                  </mc:Choice>
                  <mc:Fallback>
                    <p:oleObj name="公式" r:id="rId4" imgW="126720" imgH="1396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43213" y="1184275"/>
                            <a:ext cx="246062" cy="2714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Object 1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04250729"/>
                  </p:ext>
                </p:extLst>
              </p:nvPr>
            </p:nvGraphicFramePr>
            <p:xfrm>
              <a:off x="2862263" y="2797175"/>
              <a:ext cx="222250" cy="2714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22" name="Equation" r:id="rId6" imgW="114120" imgH="139680" progId="Equation.DSMT4">
                      <p:embed/>
                    </p:oleObj>
                  </mc:Choice>
                  <mc:Fallback>
                    <p:oleObj name="Equation" r:id="rId6" imgW="114120" imgH="1396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62263" y="2797175"/>
                            <a:ext cx="222250" cy="2714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" name="Arc 19"/>
              <p:cNvSpPr>
                <a:spLocks/>
              </p:cNvSpPr>
              <p:nvPr/>
            </p:nvSpPr>
            <p:spPr bwMode="auto">
              <a:xfrm>
                <a:off x="3154363" y="2014538"/>
                <a:ext cx="422275" cy="257175"/>
              </a:xfrm>
              <a:custGeom>
                <a:avLst/>
                <a:gdLst>
                  <a:gd name="G0" fmla="+- 21600 0 0"/>
                  <a:gd name="G1" fmla="+- 12903 0 0"/>
                  <a:gd name="G2" fmla="+- 21600 0 0"/>
                  <a:gd name="T0" fmla="*/ 1 w 21600"/>
                  <a:gd name="T1" fmla="*/ 13115 h 13115"/>
                  <a:gd name="T2" fmla="*/ 4277 w 21600"/>
                  <a:gd name="T3" fmla="*/ 0 h 13115"/>
                  <a:gd name="T4" fmla="*/ 21600 w 21600"/>
                  <a:gd name="T5" fmla="*/ 12903 h 13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3115" fill="none" extrusionOk="0">
                    <a:moveTo>
                      <a:pt x="1" y="13114"/>
                    </a:moveTo>
                    <a:cubicBezTo>
                      <a:pt x="0" y="13044"/>
                      <a:pt x="0" y="12973"/>
                      <a:pt x="0" y="12903"/>
                    </a:cubicBezTo>
                    <a:cubicBezTo>
                      <a:pt x="-1" y="8253"/>
                      <a:pt x="1500" y="3728"/>
                      <a:pt x="4277" y="0"/>
                    </a:cubicBezTo>
                  </a:path>
                  <a:path w="21600" h="13115" stroke="0" extrusionOk="0">
                    <a:moveTo>
                      <a:pt x="1" y="13114"/>
                    </a:moveTo>
                    <a:cubicBezTo>
                      <a:pt x="0" y="13044"/>
                      <a:pt x="0" y="12973"/>
                      <a:pt x="0" y="12903"/>
                    </a:cubicBezTo>
                    <a:cubicBezTo>
                      <a:pt x="-1" y="8253"/>
                      <a:pt x="1500" y="3728"/>
                      <a:pt x="4277" y="0"/>
                    </a:cubicBezTo>
                    <a:lnTo>
                      <a:pt x="21600" y="129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2" name="Arc 20"/>
              <p:cNvSpPr>
                <a:spLocks/>
              </p:cNvSpPr>
              <p:nvPr/>
            </p:nvSpPr>
            <p:spPr bwMode="auto">
              <a:xfrm flipH="1" flipV="1">
                <a:off x="4186238" y="2265363"/>
                <a:ext cx="457200" cy="206375"/>
              </a:xfrm>
              <a:custGeom>
                <a:avLst/>
                <a:gdLst>
                  <a:gd name="G0" fmla="+- 21600 0 0"/>
                  <a:gd name="G1" fmla="+- 9699 0 0"/>
                  <a:gd name="G2" fmla="+- 21600 0 0"/>
                  <a:gd name="T0" fmla="*/ 0 w 21600"/>
                  <a:gd name="T1" fmla="*/ 9736 h 9736"/>
                  <a:gd name="T2" fmla="*/ 2300 w 21600"/>
                  <a:gd name="T3" fmla="*/ 0 h 9736"/>
                  <a:gd name="T4" fmla="*/ 21600 w 21600"/>
                  <a:gd name="T5" fmla="*/ 9699 h 9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9736" fill="none" extrusionOk="0">
                    <a:moveTo>
                      <a:pt x="0" y="9735"/>
                    </a:moveTo>
                    <a:cubicBezTo>
                      <a:pt x="0" y="9723"/>
                      <a:pt x="0" y="9711"/>
                      <a:pt x="0" y="9699"/>
                    </a:cubicBezTo>
                    <a:cubicBezTo>
                      <a:pt x="-1" y="6330"/>
                      <a:pt x="787" y="3009"/>
                      <a:pt x="2300" y="0"/>
                    </a:cubicBezTo>
                  </a:path>
                  <a:path w="21600" h="9736" stroke="0" extrusionOk="0">
                    <a:moveTo>
                      <a:pt x="0" y="9735"/>
                    </a:moveTo>
                    <a:cubicBezTo>
                      <a:pt x="0" y="9723"/>
                      <a:pt x="0" y="9711"/>
                      <a:pt x="0" y="9699"/>
                    </a:cubicBezTo>
                    <a:cubicBezTo>
                      <a:pt x="-1" y="6330"/>
                      <a:pt x="787" y="3009"/>
                      <a:pt x="2300" y="0"/>
                    </a:cubicBezTo>
                    <a:lnTo>
                      <a:pt x="21600" y="9699"/>
                    </a:lnTo>
                    <a:close/>
                  </a:path>
                </a:pathLst>
              </a:custGeom>
              <a:noFill/>
              <a:ln w="9525">
                <a:solidFill>
                  <a:srgbClr val="436EA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aphicFrame>
            <p:nvGraphicFramePr>
              <p:cNvPr id="23" name="Object 2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9818079"/>
                  </p:ext>
                </p:extLst>
              </p:nvPr>
            </p:nvGraphicFramePr>
            <p:xfrm>
              <a:off x="2886075" y="1955800"/>
              <a:ext cx="173038" cy="3206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23" name="Equation" r:id="rId8" imgW="88560" imgH="164880" progId="Equation.DSMT4">
                      <p:embed/>
                    </p:oleObj>
                  </mc:Choice>
                  <mc:Fallback>
                    <p:oleObj name="Equation" r:id="rId8" imgW="88560" imgH="1648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86075" y="1955800"/>
                            <a:ext cx="173038" cy="3206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" name="Object 2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78961204"/>
                  </p:ext>
                </p:extLst>
              </p:nvPr>
            </p:nvGraphicFramePr>
            <p:xfrm>
              <a:off x="1835150" y="1668463"/>
              <a:ext cx="269875" cy="3206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24" name="Equation" r:id="rId10" imgW="139680" imgH="164880" progId="Equation.DSMT4">
                      <p:embed/>
                    </p:oleObj>
                  </mc:Choice>
                  <mc:Fallback>
                    <p:oleObj name="Equation" r:id="rId10" imgW="139680" imgH="1648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35150" y="1668463"/>
                            <a:ext cx="269875" cy="3206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" name="Object 2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28735961"/>
                  </p:ext>
                </p:extLst>
              </p:nvPr>
            </p:nvGraphicFramePr>
            <p:xfrm>
              <a:off x="6240463" y="2276475"/>
              <a:ext cx="492125" cy="3952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25" name="Equation" r:id="rId12" imgW="253800" imgH="203040" progId="Equation.DSMT4">
                      <p:embed/>
                    </p:oleObj>
                  </mc:Choice>
                  <mc:Fallback>
                    <p:oleObj name="Equation" r:id="rId12" imgW="253800" imgH="2030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240463" y="2276475"/>
                            <a:ext cx="492125" cy="3952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" name="Object 2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70943819"/>
                  </p:ext>
                </p:extLst>
              </p:nvPr>
            </p:nvGraphicFramePr>
            <p:xfrm>
              <a:off x="1763713" y="1125538"/>
              <a:ext cx="295275" cy="3206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26" name="Equation" r:id="rId14" imgW="152280" imgH="164880" progId="Equation.DSMT4">
                      <p:embed/>
                    </p:oleObj>
                  </mc:Choice>
                  <mc:Fallback>
                    <p:oleObj name="Equation" r:id="rId14" imgW="152280" imgH="1648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63713" y="1125538"/>
                            <a:ext cx="295275" cy="3206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" name="Object 2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6771729"/>
                  </p:ext>
                </p:extLst>
              </p:nvPr>
            </p:nvGraphicFramePr>
            <p:xfrm>
              <a:off x="1763713" y="2287383"/>
              <a:ext cx="295275" cy="393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27" name="Equation" r:id="rId16" imgW="152280" imgH="203040" progId="Equation.DSMT4">
                      <p:embed/>
                    </p:oleObj>
                  </mc:Choice>
                  <mc:Fallback>
                    <p:oleObj name="Equation" r:id="rId16" imgW="152280" imgH="2030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63713" y="2287383"/>
                            <a:ext cx="295275" cy="3937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2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78546037"/>
                  </p:ext>
                </p:extLst>
              </p:nvPr>
            </p:nvGraphicFramePr>
            <p:xfrm>
              <a:off x="6124575" y="2747963"/>
              <a:ext cx="344488" cy="3206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28" name="Equation" r:id="rId18" imgW="177480" imgH="164880" progId="Equation.DSMT4">
                      <p:embed/>
                    </p:oleObj>
                  </mc:Choice>
                  <mc:Fallback>
                    <p:oleObj name="Equation" r:id="rId18" imgW="177480" imgH="1648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124575" y="2747963"/>
                            <a:ext cx="344488" cy="3206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2" name="文本框 31"/>
            <p:cNvSpPr txBox="1"/>
            <p:nvPr/>
          </p:nvSpPr>
          <p:spPr>
            <a:xfrm>
              <a:off x="6585275" y="1638454"/>
              <a:ext cx="4614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300" i="1">
                  <a:solidFill>
                    <a:srgbClr val="436E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n</a:t>
              </a:r>
              <a:r>
                <a:rPr kumimoji="1" lang="en-US" altLang="zh-CN" sz="2300" i="1" smtClean="0">
                  <a:solidFill>
                    <a:srgbClr val="436E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'</a:t>
              </a:r>
              <a:endParaRPr kumimoji="1" lang="zh-CN" altLang="en-US" sz="2300" i="1">
                <a:solidFill>
                  <a:srgbClr val="436EA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6394948" y="2755199"/>
              <a:ext cx="4614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300" i="1" smtClean="0">
                  <a:solidFill>
                    <a:srgbClr val="436E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i'</a:t>
              </a:r>
              <a:endParaRPr kumimoji="1" lang="zh-CN" altLang="en-US" sz="2300" i="1">
                <a:solidFill>
                  <a:srgbClr val="436EA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6439246" y="3241195"/>
              <a:ext cx="4614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300" i="1">
                  <a:solidFill>
                    <a:srgbClr val="436E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</a:t>
              </a:r>
              <a:r>
                <a:rPr kumimoji="1" lang="en-US" altLang="zh-CN" sz="2300" i="1" smtClean="0">
                  <a:solidFill>
                    <a:srgbClr val="436E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'</a:t>
              </a:r>
              <a:endParaRPr kumimoji="1" lang="zh-CN" altLang="en-US" sz="2300" i="1">
                <a:solidFill>
                  <a:srgbClr val="436EA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618053" y="2402074"/>
              <a:ext cx="4614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300" i="1" smtClean="0">
                  <a:solidFill>
                    <a:srgbClr val="436E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Q'</a:t>
              </a:r>
              <a:endParaRPr kumimoji="1" lang="zh-CN" altLang="en-US" sz="2300" i="1">
                <a:solidFill>
                  <a:srgbClr val="436EA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aphicFrame>
        <p:nvGraphicFramePr>
          <p:cNvPr id="37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672217"/>
              </p:ext>
            </p:extLst>
          </p:nvPr>
        </p:nvGraphicFramePr>
        <p:xfrm>
          <a:off x="4021519" y="4511853"/>
          <a:ext cx="4259675" cy="789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29" name="Equation" r:id="rId20" imgW="2260440" imgH="419040" progId="Equation.DSMT4">
                  <p:embed/>
                </p:oleObj>
              </mc:Choice>
              <mc:Fallback>
                <p:oleObj name="Equation" r:id="rId20" imgW="22604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1519" y="4511853"/>
                        <a:ext cx="4259675" cy="78916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1" name="组 40"/>
          <p:cNvGrpSpPr/>
          <p:nvPr/>
        </p:nvGrpSpPr>
        <p:grpSpPr>
          <a:xfrm>
            <a:off x="3235736" y="5626102"/>
            <a:ext cx="2129238" cy="335649"/>
            <a:chOff x="2430515" y="5626102"/>
            <a:chExt cx="2129238" cy="335649"/>
          </a:xfrm>
        </p:grpSpPr>
        <p:graphicFrame>
          <p:nvGraphicFramePr>
            <p:cNvPr id="38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35440410"/>
                </p:ext>
              </p:extLst>
            </p:nvPr>
          </p:nvGraphicFramePr>
          <p:xfrm>
            <a:off x="2430515" y="5626102"/>
            <a:ext cx="908303" cy="335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30" name="Equation" r:id="rId22" imgW="482400" imgH="177480" progId="Equation.DSMT4">
                    <p:embed/>
                  </p:oleObj>
                </mc:Choice>
                <mc:Fallback>
                  <p:oleObj name="Equation" r:id="rId22" imgW="48240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30515" y="5626102"/>
                          <a:ext cx="908303" cy="3356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5822002"/>
                </p:ext>
              </p:extLst>
            </p:nvPr>
          </p:nvGraphicFramePr>
          <p:xfrm>
            <a:off x="3531026" y="5626102"/>
            <a:ext cx="1028727" cy="335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31" name="Equation" r:id="rId24" imgW="545760" imgH="177480" progId="Equation.DSMT4">
                    <p:embed/>
                  </p:oleObj>
                </mc:Choice>
                <mc:Fallback>
                  <p:oleObj name="Equation" r:id="rId24" imgW="54576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31026" y="5626102"/>
                          <a:ext cx="1028727" cy="3356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0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288591"/>
              </p:ext>
            </p:extLst>
          </p:nvPr>
        </p:nvGraphicFramePr>
        <p:xfrm>
          <a:off x="5649803" y="5446733"/>
          <a:ext cx="1003105" cy="741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2" name="Equation" r:id="rId26" imgW="533160" imgH="393480" progId="Equation.DSMT4">
                  <p:embed/>
                </p:oleObj>
              </mc:Choice>
              <mc:Fallback>
                <p:oleObj name="Equation" r:id="rId26" imgW="5331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9803" y="5446733"/>
                        <a:ext cx="1003105" cy="74176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306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1.2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反射和折射的应用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9" y="1479533"/>
            <a:ext cx="10325100" cy="1257300"/>
          </a:xfrm>
          <a:prstGeom prst="rect">
            <a:avLst/>
          </a:prstGeom>
        </p:spPr>
      </p:pic>
      <p:grpSp>
        <p:nvGrpSpPr>
          <p:cNvPr id="35" name="组 34"/>
          <p:cNvGrpSpPr>
            <a:grpSpLocks noChangeAspect="1"/>
          </p:cNvGrpSpPr>
          <p:nvPr/>
        </p:nvGrpSpPr>
        <p:grpSpPr>
          <a:xfrm>
            <a:off x="8087140" y="2278029"/>
            <a:ext cx="2991678" cy="3834066"/>
            <a:chOff x="9213409" y="2423569"/>
            <a:chExt cx="2500483" cy="320456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E1E1D9"/>
                </a:clrFrom>
                <a:clrTo>
                  <a:srgbClr val="E1E1D9">
                    <a:alpha val="0"/>
                  </a:srgbClr>
                </a:clrTo>
              </a:clrChange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25000"/>
                      </a14:imgEffect>
                      <a14:imgEffect>
                        <a14:colorTemperature colorTemp="11200"/>
                      </a14:imgEffect>
                      <a14:imgEffect>
                        <a14:saturation sat="33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b="33771"/>
            <a:stretch/>
          </p:blipFill>
          <p:spPr>
            <a:xfrm>
              <a:off x="9273045" y="2423569"/>
              <a:ext cx="2440847" cy="2585753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E1E1D9"/>
                </a:clrFrom>
                <a:clrTo>
                  <a:srgbClr val="E1E1D9">
                    <a:alpha val="0"/>
                  </a:srgbClr>
                </a:clrTo>
              </a:clrChange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25000"/>
                      </a14:imgEffect>
                      <a14:imgEffect>
                        <a14:colorTemperature colorTemp="11200"/>
                      </a14:imgEffect>
                      <a14:imgEffect>
                        <a14:saturation sat="33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rcRect t="76751" b="2072"/>
            <a:stretch/>
          </p:blipFill>
          <p:spPr>
            <a:xfrm>
              <a:off x="9213409" y="4801328"/>
              <a:ext cx="2440847" cy="826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296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1.2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反射和折射的应用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grpSp>
        <p:nvGrpSpPr>
          <p:cNvPr id="5" name="组 4"/>
          <p:cNvGrpSpPr/>
          <p:nvPr/>
        </p:nvGrpSpPr>
        <p:grpSpPr>
          <a:xfrm>
            <a:off x="652670" y="1522495"/>
            <a:ext cx="10807147" cy="4709207"/>
            <a:chOff x="652670" y="1507255"/>
            <a:chExt cx="10807147" cy="470920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2670" y="1570665"/>
              <a:ext cx="8620375" cy="4645797"/>
            </a:xfrm>
            <a:prstGeom prst="rect">
              <a:avLst/>
            </a:prstGeom>
          </p:spPr>
        </p:pic>
        <p:grpSp>
          <p:nvGrpSpPr>
            <p:cNvPr id="4" name="组 3"/>
            <p:cNvGrpSpPr>
              <a:grpSpLocks noChangeAspect="1"/>
            </p:cNvGrpSpPr>
            <p:nvPr/>
          </p:nvGrpSpPr>
          <p:grpSpPr>
            <a:xfrm>
              <a:off x="8836480" y="2659712"/>
              <a:ext cx="2623337" cy="3362009"/>
              <a:chOff x="9213409" y="2423569"/>
              <a:chExt cx="2500483" cy="3204562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E1E1D9"/>
                  </a:clrFrom>
                  <a:clrTo>
                    <a:srgbClr val="E1E1D9">
                      <a:alpha val="0"/>
                    </a:srgbClr>
                  </a:clrTo>
                </a:clrChange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25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33000"/>
                        </a14:imgEffect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</a:extLst>
              </a:blip>
              <a:srcRect b="33771"/>
              <a:stretch/>
            </p:blipFill>
            <p:spPr>
              <a:xfrm>
                <a:off x="9273045" y="2423569"/>
                <a:ext cx="2440847" cy="2585753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E1E1D9"/>
                  </a:clrFrom>
                  <a:clrTo>
                    <a:srgbClr val="E1E1D9">
                      <a:alpha val="0"/>
                    </a:srgbClr>
                  </a:clrTo>
                </a:clrChange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-25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33000"/>
                        </a14:imgEffect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</a:extLst>
              </a:blip>
              <a:srcRect t="76751" b="2072"/>
              <a:stretch/>
            </p:blipFill>
            <p:spPr>
              <a:xfrm>
                <a:off x="9213409" y="4801328"/>
                <a:ext cx="2440847" cy="826803"/>
              </a:xfrm>
              <a:prstGeom prst="rect">
                <a:avLst/>
              </a:prstGeom>
            </p:spPr>
          </p:pic>
        </p:grpSp>
        <p:sp>
          <p:nvSpPr>
            <p:cNvPr id="8" name="文本框 7"/>
            <p:cNvSpPr txBox="1"/>
            <p:nvPr/>
          </p:nvSpPr>
          <p:spPr>
            <a:xfrm>
              <a:off x="668038" y="1507255"/>
              <a:ext cx="40267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700" smtClean="0">
                  <a:latin typeface="SimHei" charset="-122"/>
                  <a:ea typeface="SimHei" charset="-122"/>
                  <a:cs typeface="SimHei" charset="-122"/>
                </a:rPr>
                <a:t>解</a:t>
              </a:r>
              <a:endParaRPr kumimoji="1" lang="zh-CN" altLang="en-US" sz="1700">
                <a:latin typeface="SimHei" charset="-122"/>
                <a:ea typeface="SimHei" charset="-122"/>
                <a:cs typeface="SimHe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52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1.4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薄透镜成像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10120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smtClean="0">
                <a:latin typeface="Times New Roman" charset="0"/>
                <a:ea typeface="SimHei" charset="-122"/>
                <a:cs typeface="SimHei" charset="-122"/>
              </a:rPr>
              <a:t> 形成薄透镜的条件</a:t>
            </a:r>
            <a:endParaRPr kumimoji="1" lang="en-US" altLang="zh-CN" sz="2000">
              <a:latin typeface="Times New Roman" charset="0"/>
              <a:ea typeface="SimHei" charset="-122"/>
              <a:cs typeface="SimHei" charset="-122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kumimoji="1" lang="en-US" altLang="zh-CN" sz="2000" smtClean="0">
                <a:latin typeface="Times New Roman" charset="0"/>
                <a:ea typeface="SimHei" charset="-122"/>
                <a:cs typeface="SimHei" charset="-122"/>
              </a:rPr>
              <a:t>	</a:t>
            </a:r>
            <a:r>
              <a:rPr kumimoji="1" lang="zh-CN" altLang="en-US" sz="2400" smtClean="0">
                <a:latin typeface="Times New Roman" charset="0"/>
                <a:ea typeface="宋体" charset="-122"/>
                <a:cs typeface="SimHei" charset="-122"/>
              </a:rPr>
              <a:t>两折射球面顶点间距 </a:t>
            </a:r>
            <a:r>
              <a:rPr kumimoji="1" lang="en-US" altLang="zh-CN" sz="2400" i="1" smtClean="0">
                <a:latin typeface="Times New Roman" charset="0"/>
                <a:ea typeface="宋体" charset="-122"/>
                <a:cs typeface="SimHei" charset="-122"/>
              </a:rPr>
              <a:t>d</a:t>
            </a:r>
            <a:r>
              <a:rPr kumimoji="1" lang="zh-CN" altLang="en-US" sz="2400" i="1" smtClean="0">
                <a:latin typeface="Times New Roman" charset="0"/>
                <a:ea typeface="宋体" charset="-122"/>
                <a:cs typeface="SimHei" charset="-122"/>
              </a:rPr>
              <a:t> </a:t>
            </a:r>
            <a:r>
              <a:rPr kumimoji="1" lang="en-US" altLang="zh-CN" sz="2400" smtClean="0">
                <a:latin typeface="Times New Roman" charset="0"/>
                <a:ea typeface="宋体" charset="-122"/>
                <a:cs typeface="SimHei" charset="-122"/>
              </a:rPr>
              <a:t>=</a:t>
            </a:r>
            <a:r>
              <a:rPr kumimoji="1" lang="zh-CN" altLang="en-US" sz="2400" smtClean="0">
                <a:latin typeface="Times New Roman" charset="0"/>
                <a:ea typeface="宋体" charset="-122"/>
                <a:cs typeface="SimHei" charset="-122"/>
              </a:rPr>
              <a:t> </a:t>
            </a:r>
            <a:r>
              <a:rPr kumimoji="1" lang="en-US" altLang="zh-CN" sz="2400" smtClean="0">
                <a:latin typeface="Times New Roman" charset="0"/>
                <a:ea typeface="宋体" charset="-122"/>
                <a:cs typeface="SimHei" charset="-122"/>
              </a:rPr>
              <a:t>0</a:t>
            </a:r>
            <a:r>
              <a:rPr kumimoji="1" lang="zh-CN" altLang="en-US" sz="2400" smtClean="0">
                <a:latin typeface="Times New Roman" charset="0"/>
                <a:ea typeface="宋体" charset="-122"/>
                <a:cs typeface="SimHei" charset="-122"/>
              </a:rPr>
              <a:t>，两球面顶点重合称为光心</a:t>
            </a:r>
            <a:r>
              <a:rPr kumimoji="1" lang="en-US" altLang="zh-CN" sz="2400" i="1" smtClean="0">
                <a:latin typeface="Times New Roman" charset="0"/>
                <a:ea typeface="宋体" charset="-122"/>
                <a:cs typeface="SimHei" charset="-122"/>
              </a:rPr>
              <a:t>O</a:t>
            </a:r>
            <a:r>
              <a:rPr kumimoji="1" lang="zh-CN" altLang="en-US" sz="2400" smtClean="0">
                <a:latin typeface="Times New Roman" charset="0"/>
                <a:ea typeface="宋体" charset="-122"/>
                <a:cs typeface="SimHei" charset="-122"/>
              </a:rPr>
              <a:t>。</a:t>
            </a:r>
            <a:endParaRPr kumimoji="1" lang="en-US" altLang="zh-CN" sz="2400" smtClean="0">
              <a:latin typeface="Times New Roman" charset="0"/>
              <a:ea typeface="宋体" charset="-122"/>
              <a:cs typeface="SimHei" charset="-12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>
                <a:latin typeface="Times New Roman" charset="0"/>
                <a:ea typeface="SimHei" charset="-122"/>
                <a:cs typeface="SimHei" charset="-122"/>
              </a:rPr>
              <a:t> </a:t>
            </a:r>
            <a:r>
              <a:rPr kumimoji="1" lang="zh-CN" altLang="en-US" sz="2400" smtClean="0">
                <a:latin typeface="Times New Roman" charset="0"/>
                <a:ea typeface="SimHei" charset="-122"/>
                <a:cs typeface="SimHei" charset="-122"/>
              </a:rPr>
              <a:t>厚透镜的逐次成像</a:t>
            </a:r>
            <a:endParaRPr kumimoji="1" lang="en-US" altLang="zh-CN" sz="2400" smtClean="0">
              <a:latin typeface="Times New Roman" charset="0"/>
              <a:ea typeface="SimHei" charset="-122"/>
              <a:cs typeface="SimHei" charset="-12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>
              <a:latin typeface="Times New Roman" charset="0"/>
              <a:ea typeface="SimHei" charset="-122"/>
              <a:cs typeface="SimHei" charset="-12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 smtClean="0">
              <a:latin typeface="Times New Roman" charset="0"/>
              <a:ea typeface="SimHei" charset="-122"/>
              <a:cs typeface="SimHei" charset="-12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>
              <a:latin typeface="Times New Roman" charset="0"/>
              <a:ea typeface="SimHei" charset="-122"/>
              <a:cs typeface="SimHei" charset="-12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 smtClean="0">
              <a:latin typeface="Times New Roman" charset="0"/>
              <a:ea typeface="SimHei" charset="-122"/>
              <a:cs typeface="SimHei" charset="-12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>
              <a:latin typeface="Times New Roman" charset="0"/>
              <a:ea typeface="SimHei" charset="-122"/>
              <a:cs typeface="SimHei" charset="-12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 smtClean="0">
              <a:latin typeface="Times New Roman" charset="0"/>
              <a:ea typeface="SimHei" charset="-122"/>
              <a:cs typeface="SimHei" charset="-12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>
              <a:latin typeface="Times New Roman" charset="0"/>
              <a:ea typeface="SimHei" charset="-122"/>
              <a:cs typeface="SimHei" charset="-12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000">
              <a:latin typeface="Times New Roman" charset="0"/>
              <a:ea typeface="SimHei" charset="-122"/>
              <a:cs typeface="SimHei" charset="-122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kumimoji="1" lang="en-US" altLang="zh-CN" sz="2400">
              <a:latin typeface="Times New Roman" charset="0"/>
              <a:ea typeface="宋体" charset="-122"/>
              <a:cs typeface="SimHei" charset="-122"/>
            </a:endParaRPr>
          </a:p>
        </p:txBody>
      </p:sp>
      <p:grpSp>
        <p:nvGrpSpPr>
          <p:cNvPr id="87" name="组合 81"/>
          <p:cNvGrpSpPr/>
          <p:nvPr/>
        </p:nvGrpSpPr>
        <p:grpSpPr>
          <a:xfrm>
            <a:off x="3220128" y="2529560"/>
            <a:ext cx="5219406" cy="2771036"/>
            <a:chOff x="83690" y="764704"/>
            <a:chExt cx="8077199" cy="4434640"/>
          </a:xfrm>
        </p:grpSpPr>
        <p:sp>
          <p:nvSpPr>
            <p:cNvPr id="88" name="Line 7"/>
            <p:cNvSpPr>
              <a:spLocks noChangeShapeType="1"/>
            </p:cNvSpPr>
            <p:nvPr/>
          </p:nvSpPr>
          <p:spPr bwMode="auto">
            <a:xfrm>
              <a:off x="83690" y="2712568"/>
              <a:ext cx="80771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89" name="Arc 8"/>
            <p:cNvSpPr>
              <a:spLocks/>
            </p:cNvSpPr>
            <p:nvPr/>
          </p:nvSpPr>
          <p:spPr bwMode="auto">
            <a:xfrm>
              <a:off x="1295400" y="1053629"/>
              <a:ext cx="3276600" cy="3224213"/>
            </a:xfrm>
            <a:custGeom>
              <a:avLst/>
              <a:gdLst>
                <a:gd name="T0" fmla="*/ 2147483647 w 21600"/>
                <a:gd name="T1" fmla="*/ 0 h 21240"/>
                <a:gd name="T2" fmla="*/ 2147483647 w 21600"/>
                <a:gd name="T3" fmla="*/ 2147483647 h 21240"/>
                <a:gd name="T4" fmla="*/ 0 w 21600"/>
                <a:gd name="T5" fmla="*/ 2147483647 h 212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40" fill="none" extrusionOk="0">
                  <a:moveTo>
                    <a:pt x="18765" y="0"/>
                  </a:moveTo>
                  <a:cubicBezTo>
                    <a:pt x="20623" y="3259"/>
                    <a:pt x="21600" y="6945"/>
                    <a:pt x="21600" y="10697"/>
                  </a:cubicBezTo>
                  <a:cubicBezTo>
                    <a:pt x="21600" y="14388"/>
                    <a:pt x="20653" y="18018"/>
                    <a:pt x="18852" y="21240"/>
                  </a:cubicBezTo>
                </a:path>
                <a:path w="21600" h="21240" stroke="0" extrusionOk="0">
                  <a:moveTo>
                    <a:pt x="18765" y="0"/>
                  </a:moveTo>
                  <a:cubicBezTo>
                    <a:pt x="20623" y="3259"/>
                    <a:pt x="21600" y="6945"/>
                    <a:pt x="21600" y="10697"/>
                  </a:cubicBezTo>
                  <a:cubicBezTo>
                    <a:pt x="21600" y="14388"/>
                    <a:pt x="20653" y="18018"/>
                    <a:pt x="18852" y="21240"/>
                  </a:cubicBezTo>
                  <a:lnTo>
                    <a:pt x="0" y="10697"/>
                  </a:lnTo>
                  <a:lnTo>
                    <a:pt x="18765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0" name="Arc 9"/>
            <p:cNvSpPr>
              <a:spLocks/>
            </p:cNvSpPr>
            <p:nvPr/>
          </p:nvSpPr>
          <p:spPr bwMode="auto">
            <a:xfrm rot="10774919">
              <a:off x="3606800" y="1066329"/>
              <a:ext cx="2719388" cy="3205163"/>
            </a:xfrm>
            <a:custGeom>
              <a:avLst/>
              <a:gdLst>
                <a:gd name="T0" fmla="*/ 2147483647 w 21600"/>
                <a:gd name="T1" fmla="*/ 0 h 25457"/>
                <a:gd name="T2" fmla="*/ 2147483647 w 21600"/>
                <a:gd name="T3" fmla="*/ 2147483647 h 25457"/>
                <a:gd name="T4" fmla="*/ 0 w 21600"/>
                <a:gd name="T5" fmla="*/ 2147483647 h 254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5457" fill="none" extrusionOk="0">
                  <a:moveTo>
                    <a:pt x="17466" y="0"/>
                  </a:moveTo>
                  <a:cubicBezTo>
                    <a:pt x="20153" y="3692"/>
                    <a:pt x="21600" y="8140"/>
                    <a:pt x="21600" y="12707"/>
                  </a:cubicBezTo>
                  <a:cubicBezTo>
                    <a:pt x="21600" y="17291"/>
                    <a:pt x="20141" y="21756"/>
                    <a:pt x="17435" y="25456"/>
                  </a:cubicBezTo>
                </a:path>
                <a:path w="21600" h="25457" stroke="0" extrusionOk="0">
                  <a:moveTo>
                    <a:pt x="17466" y="0"/>
                  </a:moveTo>
                  <a:cubicBezTo>
                    <a:pt x="20153" y="3692"/>
                    <a:pt x="21600" y="8140"/>
                    <a:pt x="21600" y="12707"/>
                  </a:cubicBezTo>
                  <a:cubicBezTo>
                    <a:pt x="21600" y="17291"/>
                    <a:pt x="20141" y="21756"/>
                    <a:pt x="17435" y="25456"/>
                  </a:cubicBezTo>
                  <a:lnTo>
                    <a:pt x="0" y="12707"/>
                  </a:lnTo>
                  <a:lnTo>
                    <a:pt x="17466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1" name="Line 10"/>
            <p:cNvSpPr>
              <a:spLocks noChangeShapeType="1"/>
            </p:cNvSpPr>
            <p:nvPr/>
          </p:nvSpPr>
          <p:spPr bwMode="auto">
            <a:xfrm>
              <a:off x="3962400" y="1340967"/>
              <a:ext cx="2286000" cy="1371600"/>
            </a:xfrm>
            <a:prstGeom prst="line">
              <a:avLst/>
            </a:prstGeom>
            <a:noFill/>
            <a:ln w="12700">
              <a:solidFill>
                <a:srgbClr val="436EA0"/>
              </a:solidFill>
              <a:miter lim="800000"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92" name="Line 11"/>
            <p:cNvSpPr>
              <a:spLocks noChangeShapeType="1"/>
            </p:cNvSpPr>
            <p:nvPr/>
          </p:nvSpPr>
          <p:spPr bwMode="auto">
            <a:xfrm flipH="1">
              <a:off x="971550" y="1298104"/>
              <a:ext cx="3295650" cy="1414463"/>
            </a:xfrm>
            <a:prstGeom prst="line">
              <a:avLst/>
            </a:prstGeom>
            <a:noFill/>
            <a:ln w="12700">
              <a:solidFill>
                <a:srgbClr val="436EA0"/>
              </a:solidFill>
              <a:miter lim="800000"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93" name="Line 12"/>
            <p:cNvSpPr>
              <a:spLocks noChangeShapeType="1"/>
            </p:cNvSpPr>
            <p:nvPr/>
          </p:nvSpPr>
          <p:spPr bwMode="auto">
            <a:xfrm flipV="1">
              <a:off x="468313" y="1755304"/>
              <a:ext cx="3341687" cy="957263"/>
            </a:xfrm>
            <a:prstGeom prst="line">
              <a:avLst/>
            </a:prstGeom>
            <a:noFill/>
            <a:ln w="57150">
              <a:solidFill>
                <a:srgbClr val="436EA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94" name="Line 15"/>
            <p:cNvSpPr>
              <a:spLocks noChangeShapeType="1"/>
            </p:cNvSpPr>
            <p:nvPr/>
          </p:nvSpPr>
          <p:spPr bwMode="auto">
            <a:xfrm>
              <a:off x="4506283" y="1960990"/>
              <a:ext cx="1361117" cy="751578"/>
            </a:xfrm>
            <a:prstGeom prst="line">
              <a:avLst/>
            </a:prstGeom>
            <a:noFill/>
            <a:ln w="57150">
              <a:solidFill>
                <a:srgbClr val="436EA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95" name="Line 16"/>
            <p:cNvSpPr>
              <a:spLocks noChangeShapeType="1"/>
            </p:cNvSpPr>
            <p:nvPr/>
          </p:nvSpPr>
          <p:spPr bwMode="auto">
            <a:xfrm>
              <a:off x="457200" y="2712567"/>
              <a:ext cx="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96" name="Line 17"/>
            <p:cNvSpPr>
              <a:spLocks noChangeShapeType="1"/>
            </p:cNvSpPr>
            <p:nvPr/>
          </p:nvSpPr>
          <p:spPr bwMode="auto">
            <a:xfrm>
              <a:off x="3581400" y="2747492"/>
              <a:ext cx="0" cy="22656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97" name="Line 18"/>
            <p:cNvSpPr>
              <a:spLocks noChangeShapeType="1"/>
            </p:cNvSpPr>
            <p:nvPr/>
          </p:nvSpPr>
          <p:spPr bwMode="auto">
            <a:xfrm>
              <a:off x="4572000" y="2747492"/>
              <a:ext cx="0" cy="22656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98" name="Line 19"/>
            <p:cNvSpPr>
              <a:spLocks noChangeShapeType="1"/>
            </p:cNvSpPr>
            <p:nvPr/>
          </p:nvSpPr>
          <p:spPr bwMode="auto">
            <a:xfrm>
              <a:off x="7451725" y="2712567"/>
              <a:ext cx="0" cy="19446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99" name="Line 20"/>
            <p:cNvSpPr>
              <a:spLocks noChangeShapeType="1"/>
            </p:cNvSpPr>
            <p:nvPr/>
          </p:nvSpPr>
          <p:spPr bwMode="auto">
            <a:xfrm>
              <a:off x="5867400" y="2712567"/>
              <a:ext cx="0" cy="1439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00" name="Line 21"/>
            <p:cNvSpPr>
              <a:spLocks noChangeShapeType="1"/>
            </p:cNvSpPr>
            <p:nvPr/>
          </p:nvSpPr>
          <p:spPr bwMode="auto">
            <a:xfrm>
              <a:off x="457200" y="4498504"/>
              <a:ext cx="3124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graphicFrame>
          <p:nvGraphicFramePr>
            <p:cNvPr id="101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9685968"/>
                </p:ext>
              </p:extLst>
            </p:nvPr>
          </p:nvGraphicFramePr>
          <p:xfrm>
            <a:off x="3858722" y="2038946"/>
            <a:ext cx="547531" cy="6307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45" r:id="rId4" imgW="190335" imgH="215713" progId="Equation.3">
                    <p:embed/>
                  </p:oleObj>
                </mc:Choice>
                <mc:Fallback>
                  <p:oleObj r:id="rId4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8722" y="2038946"/>
                          <a:ext cx="547531" cy="6307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0078096"/>
                </p:ext>
              </p:extLst>
            </p:nvPr>
          </p:nvGraphicFramePr>
          <p:xfrm>
            <a:off x="3429000" y="764704"/>
            <a:ext cx="566738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46" r:id="rId6" imgW="177569" imgH="215619" progId="Equation.3">
                    <p:embed/>
                  </p:oleObj>
                </mc:Choice>
                <mc:Fallback>
                  <p:oleObj r:id="rId6" imgW="177569" imgH="21561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9000" y="764704"/>
                          <a:ext cx="566738" cy="685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8437715"/>
                </p:ext>
              </p:extLst>
            </p:nvPr>
          </p:nvGraphicFramePr>
          <p:xfrm>
            <a:off x="4246563" y="764704"/>
            <a:ext cx="608012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47" name="Equation" r:id="rId8" imgW="190335" imgH="215713" progId="Equation.3">
                    <p:embed/>
                  </p:oleObj>
                </mc:Choice>
                <mc:Fallback>
                  <p:oleObj name="Equation" r:id="rId8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46563" y="764704"/>
                          <a:ext cx="608012" cy="685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4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3076836"/>
                </p:ext>
              </p:extLst>
            </p:nvPr>
          </p:nvGraphicFramePr>
          <p:xfrm>
            <a:off x="7451725" y="2701454"/>
            <a:ext cx="525463" cy="587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48" name="公式" r:id="rId10" imgW="190335" imgH="215713" progId="Equation.3">
                    <p:embed/>
                  </p:oleObj>
                </mc:Choice>
                <mc:Fallback>
                  <p:oleObj name="公式" r:id="rId10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51725" y="2701454"/>
                          <a:ext cx="525463" cy="587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5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027435"/>
                </p:ext>
              </p:extLst>
            </p:nvPr>
          </p:nvGraphicFramePr>
          <p:xfrm>
            <a:off x="5341938" y="2734792"/>
            <a:ext cx="525462" cy="554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49" name="公式" r:id="rId12" imgW="190417" imgH="203112" progId="Equation.3">
                    <p:embed/>
                  </p:oleObj>
                </mc:Choice>
                <mc:Fallback>
                  <p:oleObj name="公式" r:id="rId12" imgW="190417" imgH="20311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41938" y="2734792"/>
                          <a:ext cx="525462" cy="5540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6846787"/>
                </p:ext>
              </p:extLst>
            </p:nvPr>
          </p:nvGraphicFramePr>
          <p:xfrm>
            <a:off x="190500" y="2734792"/>
            <a:ext cx="420688" cy="554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50" name="Equation" r:id="rId14" imgW="152268" imgH="203024" progId="Equation.3">
                    <p:embed/>
                  </p:oleObj>
                </mc:Choice>
                <mc:Fallback>
                  <p:oleObj name="Equation" r:id="rId14" imgW="152268" imgH="20302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500" y="2734792"/>
                          <a:ext cx="420688" cy="5540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7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02462152"/>
                </p:ext>
              </p:extLst>
            </p:nvPr>
          </p:nvGraphicFramePr>
          <p:xfrm>
            <a:off x="1741052" y="1226328"/>
            <a:ext cx="396875" cy="442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51" name="Equation" r:id="rId16" imgW="126835" imgH="139518" progId="Equation.3">
                    <p:embed/>
                  </p:oleObj>
                </mc:Choice>
                <mc:Fallback>
                  <p:oleObj name="Equation" r:id="rId16" imgW="126835" imgH="13951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1052" y="1226328"/>
                          <a:ext cx="396875" cy="4429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85460926"/>
                </p:ext>
              </p:extLst>
            </p:nvPr>
          </p:nvGraphicFramePr>
          <p:xfrm>
            <a:off x="6074799" y="1100942"/>
            <a:ext cx="515938" cy="565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52" name="公式" r:id="rId18" imgW="164814" imgH="177492" progId="Equation.3">
                    <p:embed/>
                  </p:oleObj>
                </mc:Choice>
                <mc:Fallback>
                  <p:oleObj name="公式" r:id="rId18" imgW="164814" imgH="17749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74799" y="1100942"/>
                          <a:ext cx="515938" cy="565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9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7790082"/>
                </p:ext>
              </p:extLst>
            </p:nvPr>
          </p:nvGraphicFramePr>
          <p:xfrm>
            <a:off x="5808651" y="1564513"/>
            <a:ext cx="396875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53" name="Equation" r:id="rId20" imgW="126780" imgH="215526" progId="Equation.3">
                    <p:embed/>
                  </p:oleObj>
                </mc:Choice>
                <mc:Fallback>
                  <p:oleObj name="Equation" r:id="rId20" imgW="126780" imgH="21552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08651" y="1564513"/>
                          <a:ext cx="396875" cy="685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0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88949887"/>
                </p:ext>
              </p:extLst>
            </p:nvPr>
          </p:nvGraphicFramePr>
          <p:xfrm>
            <a:off x="2257435" y="1960988"/>
            <a:ext cx="793749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54" name="Equation" r:id="rId22" imgW="253780" imgH="215713" progId="Equation.3">
                    <p:embed/>
                  </p:oleObj>
                </mc:Choice>
                <mc:Fallback>
                  <p:oleObj name="Equation" r:id="rId22" imgW="253780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7435" y="1960988"/>
                          <a:ext cx="793749" cy="685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1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13593695"/>
                </p:ext>
              </p:extLst>
            </p:nvPr>
          </p:nvGraphicFramePr>
          <p:xfrm>
            <a:off x="1475656" y="4365104"/>
            <a:ext cx="374178" cy="6236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55" name="Equation" r:id="rId24" imgW="139680" imgH="228600" progId="Equation.DSMT4">
                    <p:embed/>
                  </p:oleObj>
                </mc:Choice>
                <mc:Fallback>
                  <p:oleObj name="Equation" r:id="rId24" imgW="1396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75656" y="4365104"/>
                          <a:ext cx="374178" cy="6236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40851416"/>
                </p:ext>
              </p:extLst>
            </p:nvPr>
          </p:nvGraphicFramePr>
          <p:xfrm>
            <a:off x="5980113" y="4429325"/>
            <a:ext cx="332110" cy="5535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56" name="Equation" r:id="rId26" imgW="139680" imgH="228600" progId="Equation.DSMT4">
                    <p:embed/>
                  </p:oleObj>
                </mc:Choice>
                <mc:Fallback>
                  <p:oleObj name="Equation" r:id="rId26" imgW="1396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80113" y="4429325"/>
                          <a:ext cx="332110" cy="5535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7960250"/>
                </p:ext>
              </p:extLst>
            </p:nvPr>
          </p:nvGraphicFramePr>
          <p:xfrm>
            <a:off x="5003552" y="3336146"/>
            <a:ext cx="432296" cy="6597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57" name="Equation" r:id="rId28" imgW="152280" imgH="228600" progId="Equation.DSMT4">
                    <p:embed/>
                  </p:oleObj>
                </mc:Choice>
                <mc:Fallback>
                  <p:oleObj name="Equation" r:id="rId28" imgW="1522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03552" y="3336146"/>
                          <a:ext cx="432296" cy="6597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32041269"/>
                </p:ext>
              </p:extLst>
            </p:nvPr>
          </p:nvGraphicFramePr>
          <p:xfrm>
            <a:off x="3891573" y="4678646"/>
            <a:ext cx="401961" cy="5206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58" name="Equation" r:id="rId30" imgW="139579" imgH="177646" progId="Equation.3">
                    <p:embed/>
                  </p:oleObj>
                </mc:Choice>
                <mc:Fallback>
                  <p:oleObj name="Equation" r:id="rId30" imgW="139579" imgH="17764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91573" y="4678646"/>
                          <a:ext cx="401961" cy="5206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5" name="Objec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7880125"/>
                </p:ext>
              </p:extLst>
            </p:nvPr>
          </p:nvGraphicFramePr>
          <p:xfrm>
            <a:off x="693738" y="2699867"/>
            <a:ext cx="525462" cy="588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59" name="Equation" r:id="rId32" imgW="190335" imgH="215713" progId="Equation.3">
                    <p:embed/>
                  </p:oleObj>
                </mc:Choice>
                <mc:Fallback>
                  <p:oleObj name="Equation" r:id="rId32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3738" y="2699867"/>
                          <a:ext cx="525462" cy="5889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6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60727295"/>
                </p:ext>
              </p:extLst>
            </p:nvPr>
          </p:nvGraphicFramePr>
          <p:xfrm>
            <a:off x="6084888" y="2712567"/>
            <a:ext cx="490537" cy="588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60" name="Equation" r:id="rId34" imgW="177569" imgH="215619" progId="Equation.3">
                    <p:embed/>
                  </p:oleObj>
                </mc:Choice>
                <mc:Fallback>
                  <p:oleObj name="Equation" r:id="rId34" imgW="177569" imgH="21561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4888" y="2712567"/>
                          <a:ext cx="490537" cy="5889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7" name="Object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5404029"/>
                </p:ext>
              </p:extLst>
            </p:nvPr>
          </p:nvGraphicFramePr>
          <p:xfrm>
            <a:off x="3059113" y="2699867"/>
            <a:ext cx="490537" cy="588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61" name="Equation" r:id="rId36" imgW="177569" imgH="215619" progId="Equation.3">
                    <p:embed/>
                  </p:oleObj>
                </mc:Choice>
                <mc:Fallback>
                  <p:oleObj name="Equation" r:id="rId36" imgW="177569" imgH="21561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9113" y="2699867"/>
                          <a:ext cx="490537" cy="5889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8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629739"/>
                </p:ext>
              </p:extLst>
            </p:nvPr>
          </p:nvGraphicFramePr>
          <p:xfrm>
            <a:off x="4587875" y="2699867"/>
            <a:ext cx="560388" cy="588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62" name="Equation" r:id="rId38" imgW="203024" imgH="215713" progId="Equation.3">
                    <p:embed/>
                  </p:oleObj>
                </mc:Choice>
                <mc:Fallback>
                  <p:oleObj name="Equation" r:id="rId38" imgW="203024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7875" y="2699867"/>
                          <a:ext cx="560388" cy="5889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9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63340919"/>
                </p:ext>
              </p:extLst>
            </p:nvPr>
          </p:nvGraphicFramePr>
          <p:xfrm>
            <a:off x="3846513" y="2731617"/>
            <a:ext cx="420687" cy="484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63" name="Equation" r:id="rId40" imgW="152202" imgH="177569" progId="Equation.3">
                    <p:embed/>
                  </p:oleObj>
                </mc:Choice>
                <mc:Fallback>
                  <p:oleObj name="Equation" r:id="rId40" imgW="152202" imgH="17756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6513" y="2731617"/>
                          <a:ext cx="420687" cy="484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0" name="Line 44"/>
            <p:cNvSpPr>
              <a:spLocks noChangeShapeType="1"/>
            </p:cNvSpPr>
            <p:nvPr/>
          </p:nvSpPr>
          <p:spPr bwMode="auto">
            <a:xfrm>
              <a:off x="3595144" y="4501500"/>
              <a:ext cx="38565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21" name="Line 45"/>
            <p:cNvSpPr>
              <a:spLocks noChangeShapeType="1"/>
            </p:cNvSpPr>
            <p:nvPr/>
          </p:nvSpPr>
          <p:spPr bwMode="auto">
            <a:xfrm>
              <a:off x="4572000" y="3936529"/>
              <a:ext cx="1295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22" name="Oval 46"/>
            <p:cNvSpPr>
              <a:spLocks noChangeArrowheads="1"/>
            </p:cNvSpPr>
            <p:nvPr/>
          </p:nvSpPr>
          <p:spPr bwMode="auto">
            <a:xfrm>
              <a:off x="900113" y="2683992"/>
              <a:ext cx="71437" cy="71437"/>
            </a:xfrm>
            <a:prstGeom prst="ellipse">
              <a:avLst/>
            </a:prstGeom>
            <a:solidFill>
              <a:srgbClr val="436EA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23" name="Oval 47"/>
            <p:cNvSpPr>
              <a:spLocks noChangeArrowheads="1"/>
            </p:cNvSpPr>
            <p:nvPr/>
          </p:nvSpPr>
          <p:spPr bwMode="auto">
            <a:xfrm>
              <a:off x="6227763" y="2682404"/>
              <a:ext cx="73025" cy="73025"/>
            </a:xfrm>
            <a:prstGeom prst="ellipse">
              <a:avLst/>
            </a:prstGeom>
            <a:solidFill>
              <a:srgbClr val="436EA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24" name="Oval 48"/>
            <p:cNvSpPr>
              <a:spLocks noChangeArrowheads="1"/>
            </p:cNvSpPr>
            <p:nvPr/>
          </p:nvSpPr>
          <p:spPr bwMode="auto">
            <a:xfrm>
              <a:off x="423863" y="2683992"/>
              <a:ext cx="71437" cy="7143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25" name="Line 1030"/>
            <p:cNvSpPr>
              <a:spLocks noChangeShapeType="1"/>
            </p:cNvSpPr>
            <p:nvPr/>
          </p:nvSpPr>
          <p:spPr bwMode="auto">
            <a:xfrm>
              <a:off x="3713326" y="1753280"/>
              <a:ext cx="792957" cy="207709"/>
            </a:xfrm>
            <a:prstGeom prst="line">
              <a:avLst/>
            </a:prstGeom>
            <a:noFill/>
            <a:ln w="57150">
              <a:solidFill>
                <a:srgbClr val="436EA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26" name="Line 44"/>
            <p:cNvSpPr>
              <a:spLocks noChangeShapeType="1"/>
            </p:cNvSpPr>
            <p:nvPr/>
          </p:nvSpPr>
          <p:spPr bwMode="auto">
            <a:xfrm>
              <a:off x="3581406" y="4672970"/>
              <a:ext cx="10043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graphicFrame>
          <p:nvGraphicFramePr>
            <p:cNvPr id="127" name="对象 1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1306501"/>
                </p:ext>
              </p:extLst>
            </p:nvPr>
          </p:nvGraphicFramePr>
          <p:xfrm>
            <a:off x="6027101" y="3808234"/>
            <a:ext cx="621486" cy="5988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764" name="Equation" r:id="rId42" imgW="241200" imgH="228600" progId="Equation.DSMT4">
                    <p:embed/>
                  </p:oleObj>
                </mc:Choice>
                <mc:Fallback>
                  <p:oleObj name="Equation" r:id="rId42" imgW="2412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27101" y="3808234"/>
                          <a:ext cx="621486" cy="5988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" name="Line 44"/>
            <p:cNvSpPr>
              <a:spLocks noChangeShapeType="1"/>
            </p:cNvSpPr>
            <p:nvPr/>
          </p:nvSpPr>
          <p:spPr bwMode="auto">
            <a:xfrm>
              <a:off x="4572000" y="4365104"/>
              <a:ext cx="2879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29" name="Line 1030"/>
            <p:cNvSpPr>
              <a:spLocks noChangeShapeType="1"/>
            </p:cNvSpPr>
            <p:nvPr/>
          </p:nvSpPr>
          <p:spPr bwMode="auto">
            <a:xfrm>
              <a:off x="4381046" y="1895199"/>
              <a:ext cx="3070677" cy="804341"/>
            </a:xfrm>
            <a:prstGeom prst="line">
              <a:avLst/>
            </a:prstGeom>
            <a:noFill/>
            <a:ln w="38100">
              <a:solidFill>
                <a:srgbClr val="436EA0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30" name="Oval 47"/>
            <p:cNvSpPr>
              <a:spLocks noChangeArrowheads="1"/>
            </p:cNvSpPr>
            <p:nvPr/>
          </p:nvSpPr>
          <p:spPr bwMode="auto">
            <a:xfrm>
              <a:off x="5843977" y="2671637"/>
              <a:ext cx="73025" cy="73025"/>
            </a:xfrm>
            <a:prstGeom prst="ellipse">
              <a:avLst/>
            </a:prstGeom>
            <a:solidFill>
              <a:srgbClr val="436EA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31" name="Oval 47"/>
            <p:cNvSpPr>
              <a:spLocks noChangeArrowheads="1"/>
            </p:cNvSpPr>
            <p:nvPr/>
          </p:nvSpPr>
          <p:spPr bwMode="auto">
            <a:xfrm>
              <a:off x="7417595" y="2685770"/>
              <a:ext cx="73025" cy="73025"/>
            </a:xfrm>
            <a:prstGeom prst="ellipse">
              <a:avLst/>
            </a:prstGeom>
            <a:solidFill>
              <a:srgbClr val="436EA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grpSp>
        <p:nvGrpSpPr>
          <p:cNvPr id="24" name="组 23"/>
          <p:cNvGrpSpPr>
            <a:grpSpLocks noChangeAspect="1"/>
          </p:cNvGrpSpPr>
          <p:nvPr/>
        </p:nvGrpSpPr>
        <p:grpSpPr>
          <a:xfrm>
            <a:off x="3370886" y="5376073"/>
            <a:ext cx="4917890" cy="920635"/>
            <a:chOff x="3216784" y="5558581"/>
            <a:chExt cx="5209502" cy="975225"/>
          </a:xfrm>
        </p:grpSpPr>
        <p:grpSp>
          <p:nvGrpSpPr>
            <p:cNvPr id="18" name="组 17"/>
            <p:cNvGrpSpPr/>
            <p:nvPr/>
          </p:nvGrpSpPr>
          <p:grpSpPr>
            <a:xfrm>
              <a:off x="3451978" y="5594017"/>
              <a:ext cx="4773293" cy="907709"/>
              <a:chOff x="3742169" y="5581469"/>
              <a:chExt cx="4773293" cy="907709"/>
            </a:xfrm>
          </p:grpSpPr>
          <p:graphicFrame>
            <p:nvGraphicFramePr>
              <p:cNvPr id="132" name="对象 13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55580216"/>
                  </p:ext>
                </p:extLst>
              </p:nvPr>
            </p:nvGraphicFramePr>
            <p:xfrm>
              <a:off x="4599100" y="5606528"/>
              <a:ext cx="3916362" cy="8826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0765" name="Equation" r:id="rId44" imgW="1917360" imgH="431640" progId="Equation.DSMT4">
                      <p:embed/>
                    </p:oleObj>
                  </mc:Choice>
                  <mc:Fallback>
                    <p:oleObj name="Equation" r:id="rId44" imgW="1917360" imgH="4316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99100" y="5606528"/>
                            <a:ext cx="3916362" cy="8826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" name="对象 13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29146287"/>
                  </p:ext>
                </p:extLst>
              </p:nvPr>
            </p:nvGraphicFramePr>
            <p:xfrm>
              <a:off x="3742169" y="5581469"/>
              <a:ext cx="879834" cy="8277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0766" name="Equation" r:id="rId46" imgW="418918" imgH="393529" progId="Equation.DSMT4">
                      <p:embed/>
                    </p:oleObj>
                  </mc:Choice>
                  <mc:Fallback>
                    <p:oleObj name="Equation" r:id="rId46" imgW="418918" imgH="393529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42169" y="5581469"/>
                            <a:ext cx="879834" cy="82775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34" name="矩形 133"/>
            <p:cNvSpPr/>
            <p:nvPr/>
          </p:nvSpPr>
          <p:spPr>
            <a:xfrm>
              <a:off x="3216784" y="5558581"/>
              <a:ext cx="5209502" cy="9752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708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1.4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薄透镜成像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78978"/>
            <a:ext cx="10515600" cy="510120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smtClean="0">
                <a:latin typeface="Times New Roman" charset="0"/>
                <a:ea typeface="SimHei" charset="-122"/>
                <a:cs typeface="SimHei" charset="-122"/>
              </a:rPr>
              <a:t> 薄透镜成像⟸厚透镜成像</a:t>
            </a:r>
            <a:r>
              <a:rPr kumimoji="1" lang="en-US" altLang="zh-CN" sz="2400" smtClean="0">
                <a:latin typeface="Times New Roman" charset="0"/>
                <a:ea typeface="SimHei" charset="-122"/>
                <a:cs typeface="SimHei" charset="-122"/>
              </a:rPr>
              <a:t> (</a:t>
            </a:r>
            <a:r>
              <a:rPr kumimoji="1" lang="en-US" altLang="zh-CN" sz="2400" i="1" smtClean="0">
                <a:latin typeface="Times New Roman" charset="0"/>
                <a:ea typeface="SimHei" charset="-122"/>
                <a:cs typeface="SimHei" charset="-122"/>
              </a:rPr>
              <a:t>d</a:t>
            </a:r>
            <a:r>
              <a:rPr kumimoji="1" lang="en-US" altLang="zh-CN" sz="2400" smtClean="0">
                <a:latin typeface="Times New Roman" charset="0"/>
                <a:ea typeface="SimHei" charset="-122"/>
                <a:cs typeface="SimHei" charset="-122"/>
              </a:rPr>
              <a:t>=0</a:t>
            </a:r>
            <a:r>
              <a:rPr kumimoji="1" lang="en-US" altLang="zh-CN" sz="2400">
                <a:latin typeface="Times New Roman" charset="0"/>
                <a:ea typeface="SimHei" charset="-122"/>
                <a:cs typeface="SimHei" charset="-122"/>
              </a:rPr>
              <a:t>)</a:t>
            </a:r>
            <a:endParaRPr kumimoji="1" lang="en-US" altLang="zh-CN" sz="2000">
              <a:latin typeface="Times New Roman" charset="0"/>
              <a:ea typeface="SimHei" charset="-122"/>
              <a:cs typeface="SimHei" charset="-122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kumimoji="1" lang="en-US" altLang="zh-CN" sz="2000" smtClean="0">
                <a:latin typeface="Times New Roman" charset="0"/>
                <a:ea typeface="SimHei" charset="-122"/>
                <a:cs typeface="SimHei" charset="-122"/>
              </a:rPr>
              <a:t>	</a:t>
            </a:r>
            <a:endParaRPr kumimoji="1" lang="en-US" altLang="zh-CN" sz="2400">
              <a:latin typeface="Times New Roman" charset="0"/>
              <a:ea typeface="SimHei" charset="-122"/>
              <a:cs typeface="SimHei" charset="-12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 smtClean="0">
              <a:latin typeface="Times New Roman" charset="0"/>
              <a:ea typeface="SimHei" charset="-122"/>
              <a:cs typeface="SimHei" charset="-12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>
              <a:latin typeface="Times New Roman" charset="0"/>
              <a:ea typeface="SimHei" charset="-122"/>
              <a:cs typeface="SimHei" charset="-12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 smtClean="0">
              <a:latin typeface="Times New Roman" charset="0"/>
              <a:ea typeface="SimHei" charset="-122"/>
              <a:cs typeface="SimHei" charset="-12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>
              <a:latin typeface="Times New Roman" charset="0"/>
              <a:ea typeface="SimHei" charset="-122"/>
              <a:cs typeface="SimHei" charset="-122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 smtClean="0">
              <a:latin typeface="Times New Roman" charset="0"/>
              <a:ea typeface="SimHei" charset="-122"/>
              <a:cs typeface="SimHei" charset="-122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kumimoji="1" lang="zh-CN" altLang="en-US" sz="2400" smtClean="0">
                <a:latin typeface="Times New Roman" charset="0"/>
                <a:ea typeface="SimHei" charset="-122"/>
                <a:cs typeface="SimHei" charset="-122"/>
              </a:rPr>
              <a:t>                                                                           </a:t>
            </a:r>
            <a:r>
              <a:rPr kumimoji="1" lang="en-US" altLang="zh-CN" sz="2400" smtClean="0">
                <a:latin typeface="Times New Roman" charset="0"/>
                <a:ea typeface="SimHei" charset="-122"/>
                <a:cs typeface="SimHei" charset="-122"/>
              </a:rPr>
              <a:t>      </a:t>
            </a:r>
            <a:r>
              <a:rPr kumimoji="1" lang="zh-CN" altLang="en-US" sz="2400" smtClean="0">
                <a:latin typeface="Times New Roman" charset="0"/>
                <a:ea typeface="SimHei" charset="-122"/>
                <a:cs typeface="SimHei" charset="-122"/>
              </a:rPr>
              <a:t>两个焦距：</a:t>
            </a:r>
            <a:endParaRPr kumimoji="1" lang="en-US" altLang="zh-CN" sz="2400" smtClean="0">
              <a:latin typeface="Times New Roman" charset="0"/>
              <a:ea typeface="SimHei" charset="-122"/>
              <a:cs typeface="SimHei" charset="-122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kumimoji="1" lang="en-US" altLang="zh-CN" sz="2400" smtClean="0">
                <a:latin typeface="Times New Roman" charset="0"/>
                <a:ea typeface="SimHei" charset="-122"/>
                <a:cs typeface="SimHei" charset="-122"/>
              </a:rPr>
              <a:t>							      </a:t>
            </a:r>
            <a:r>
              <a:rPr kumimoji="1" lang="zh-CN" altLang="en-US" sz="2400" smtClean="0">
                <a:latin typeface="SimSun" charset="-122"/>
                <a:ea typeface="SimSun" charset="-122"/>
                <a:cs typeface="SimSun" charset="-122"/>
              </a:rPr>
              <a:t>物方焦距：</a:t>
            </a:r>
            <a:r>
              <a:rPr kumimoji="1" lang="en-US" altLang="zh-CN" sz="2400" i="1" smtClean="0">
                <a:latin typeface="Times New Roman" charset="0"/>
                <a:ea typeface="Times New Roman" charset="0"/>
                <a:cs typeface="Times New Roman" charset="0"/>
              </a:rPr>
              <a:t>f=n/</a:t>
            </a:r>
            <a:r>
              <a:rPr kumimoji="1" lang="en-US" altLang="zh-CN" sz="2400" i="1" err="1" smtClean="0">
                <a:latin typeface="Times New Roman" charset="0"/>
                <a:ea typeface="Times New Roman" charset="0"/>
                <a:cs typeface="Times New Roman" charset="0"/>
              </a:rPr>
              <a:t>Φ</a:t>
            </a:r>
            <a:endParaRPr kumimoji="1" lang="en-US" altLang="zh-CN" sz="240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kumimoji="1" lang="en-US" altLang="zh-CN" sz="2400" smtClean="0">
                <a:latin typeface="SimSun" charset="-122"/>
                <a:ea typeface="SimSun" charset="-122"/>
                <a:cs typeface="SimSun" charset="-122"/>
              </a:rPr>
              <a:t>							   </a:t>
            </a:r>
            <a:r>
              <a:rPr kumimoji="1" lang="zh-CN" altLang="en-US" sz="2400" smtClean="0">
                <a:latin typeface="SimSun" charset="-122"/>
                <a:ea typeface="SimSun" charset="-122"/>
                <a:cs typeface="SimSun" charset="-122"/>
              </a:rPr>
              <a:t>像方焦距：</a:t>
            </a:r>
            <a:r>
              <a:rPr kumimoji="1" lang="en-US" altLang="zh-CN" sz="2400" i="1" smtClean="0">
                <a:latin typeface="Times New Roman" charset="0"/>
                <a:ea typeface="Times New Roman" charset="0"/>
                <a:cs typeface="Times New Roman" charset="0"/>
              </a:rPr>
              <a:t>f’=n’/</a:t>
            </a:r>
            <a:r>
              <a:rPr kumimoji="1" lang="en-US" altLang="zh-CN" sz="2400" i="1" err="1" smtClean="0">
                <a:latin typeface="Times New Roman" charset="0"/>
                <a:ea typeface="Times New Roman" charset="0"/>
                <a:cs typeface="Times New Roman" charset="0"/>
              </a:rPr>
              <a:t>Φ</a:t>
            </a:r>
            <a:endParaRPr kumimoji="1" lang="en-US" altLang="zh-CN" sz="240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kumimoji="1" lang="zh-CN" altLang="en-US" sz="2400" smtClean="0">
                <a:latin typeface="Times New Roman" charset="0"/>
                <a:ea typeface="宋体" charset="-122"/>
                <a:cs typeface="SimHei" charset="-122"/>
              </a:rPr>
              <a:t>注意：</a:t>
            </a:r>
            <a:r>
              <a:rPr kumimoji="1" lang="en-US" altLang="zh-CN" sz="2400" i="1" err="1" smtClean="0">
                <a:latin typeface="Times New Roman" charset="0"/>
                <a:ea typeface="宋体" charset="-122"/>
                <a:cs typeface="SimHei" charset="-122"/>
              </a:rPr>
              <a:t>Φ</a:t>
            </a:r>
            <a:r>
              <a:rPr kumimoji="1" lang="en-US" altLang="zh-CN" sz="2400" i="1" smtClean="0">
                <a:latin typeface="Times New Roman" charset="0"/>
                <a:ea typeface="宋体" charset="-122"/>
                <a:cs typeface="SimHei" charset="-122"/>
              </a:rPr>
              <a:t>=</a:t>
            </a:r>
            <a:r>
              <a:rPr kumimoji="1" lang="en-US" altLang="zh-CN" sz="2400" i="1">
                <a:latin typeface="Times New Roman" charset="0"/>
                <a:ea typeface="宋体" charset="-122"/>
                <a:cs typeface="SimHei" charset="-122"/>
              </a:rPr>
              <a:t> </a:t>
            </a:r>
            <a:r>
              <a:rPr kumimoji="1" lang="en-US" altLang="zh-CN" sz="2400" i="1" smtClean="0">
                <a:latin typeface="Times New Roman" charset="0"/>
                <a:ea typeface="宋体" charset="-122"/>
                <a:cs typeface="SimHei" charset="-122"/>
              </a:rPr>
              <a:t>Φ</a:t>
            </a:r>
            <a:r>
              <a:rPr kumimoji="1" lang="en-US" altLang="zh-CN" sz="2400" baseline="-25000" smtClean="0">
                <a:latin typeface="Times New Roman" charset="0"/>
                <a:ea typeface="宋体" charset="-122"/>
                <a:cs typeface="SimHei" charset="-122"/>
              </a:rPr>
              <a:t>1</a:t>
            </a:r>
            <a:r>
              <a:rPr kumimoji="1" lang="en-US" altLang="zh-CN" sz="2400" smtClean="0">
                <a:latin typeface="Times New Roman" charset="0"/>
                <a:ea typeface="宋体" charset="-122"/>
                <a:cs typeface="SimHei" charset="-122"/>
              </a:rPr>
              <a:t>+</a:t>
            </a:r>
            <a:r>
              <a:rPr kumimoji="1" lang="en-US" altLang="zh-CN" sz="2400" i="1" smtClean="0">
                <a:latin typeface="Times New Roman" charset="0"/>
                <a:ea typeface="宋体" charset="-122"/>
                <a:cs typeface="SimHei" charset="-122"/>
              </a:rPr>
              <a:t>Φ</a:t>
            </a:r>
            <a:r>
              <a:rPr kumimoji="1" lang="en-US" altLang="zh-CN" sz="2400" baseline="-25000" smtClean="0">
                <a:latin typeface="Times New Roman" charset="0"/>
                <a:ea typeface="宋体" charset="-122"/>
                <a:cs typeface="SimHei" charset="-122"/>
              </a:rPr>
              <a:t>2</a:t>
            </a:r>
            <a:r>
              <a:rPr kumimoji="1" lang="zh-CN" altLang="en-US" sz="2400" baseline="-25000" smtClean="0">
                <a:latin typeface="Times New Roman" charset="0"/>
                <a:ea typeface="宋体" charset="-122"/>
                <a:cs typeface="SimHei" charset="-122"/>
              </a:rPr>
              <a:t> </a:t>
            </a:r>
            <a:r>
              <a:rPr kumimoji="1" lang="zh-CN" altLang="en-US" sz="2400" smtClean="0">
                <a:latin typeface="Times New Roman" charset="0"/>
                <a:ea typeface="宋体" charset="-122"/>
                <a:cs typeface="SimHei" charset="-122"/>
              </a:rPr>
              <a:t>成立的条件：</a:t>
            </a:r>
            <a:r>
              <a:rPr kumimoji="1" lang="zh-CN" altLang="en-US" sz="2400" smtClean="0">
                <a:solidFill>
                  <a:srgbClr val="436EA0"/>
                </a:solidFill>
                <a:latin typeface="Times New Roman" charset="0"/>
                <a:ea typeface="宋体" charset="-122"/>
                <a:cs typeface="SimHei" charset="-122"/>
              </a:rPr>
              <a:t>薄透镜，</a:t>
            </a:r>
            <a:r>
              <a:rPr kumimoji="1" lang="en-US" altLang="zh-CN" sz="2400" i="1" smtClean="0">
                <a:solidFill>
                  <a:srgbClr val="436EA0"/>
                </a:solidFill>
                <a:latin typeface="Times New Roman" charset="0"/>
                <a:ea typeface="宋体" charset="-122"/>
                <a:cs typeface="SimHei" charset="-122"/>
              </a:rPr>
              <a:t>d</a:t>
            </a:r>
            <a:r>
              <a:rPr kumimoji="1" lang="en-US" altLang="zh-CN" sz="2400" smtClean="0">
                <a:solidFill>
                  <a:srgbClr val="436EA0"/>
                </a:solidFill>
                <a:latin typeface="Times New Roman" charset="0"/>
                <a:ea typeface="宋体" charset="-122"/>
                <a:cs typeface="SimHei" charset="-122"/>
              </a:rPr>
              <a:t>=0</a:t>
            </a:r>
            <a:r>
              <a:rPr kumimoji="1" lang="zh-CN" altLang="en-US" sz="2400" smtClean="0">
                <a:solidFill>
                  <a:srgbClr val="436EA0"/>
                </a:solidFill>
                <a:latin typeface="Times New Roman" charset="0"/>
                <a:ea typeface="宋体" charset="-122"/>
                <a:cs typeface="SimHei" charset="-122"/>
              </a:rPr>
              <a:t> 时</a:t>
            </a:r>
            <a:r>
              <a:rPr kumimoji="1" lang="zh-CN" altLang="en-US" sz="2400" smtClean="0">
                <a:latin typeface="Times New Roman" charset="0"/>
                <a:ea typeface="宋体" charset="-122"/>
                <a:cs typeface="SimHei" charset="-122"/>
              </a:rPr>
              <a:t>。</a:t>
            </a:r>
            <a:endParaRPr kumimoji="1" lang="en-US" altLang="zh-CN" sz="2400" i="1">
              <a:latin typeface="Times New Roman" charset="0"/>
              <a:ea typeface="宋体" charset="-122"/>
              <a:cs typeface="SimHei" charset="-122"/>
            </a:endParaRPr>
          </a:p>
        </p:txBody>
      </p:sp>
      <p:grpSp>
        <p:nvGrpSpPr>
          <p:cNvPr id="87" name="组合 81"/>
          <p:cNvGrpSpPr/>
          <p:nvPr/>
        </p:nvGrpSpPr>
        <p:grpSpPr>
          <a:xfrm>
            <a:off x="6499067" y="1371600"/>
            <a:ext cx="5293267" cy="2771036"/>
            <a:chOff x="190500" y="764704"/>
            <a:chExt cx="8191500" cy="4434640"/>
          </a:xfrm>
        </p:grpSpPr>
        <p:sp>
          <p:nvSpPr>
            <p:cNvPr id="88" name="Line 7"/>
            <p:cNvSpPr>
              <a:spLocks noChangeShapeType="1"/>
            </p:cNvSpPr>
            <p:nvPr/>
          </p:nvSpPr>
          <p:spPr bwMode="auto">
            <a:xfrm>
              <a:off x="304800" y="2712567"/>
              <a:ext cx="807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89" name="Arc 8"/>
            <p:cNvSpPr>
              <a:spLocks/>
            </p:cNvSpPr>
            <p:nvPr/>
          </p:nvSpPr>
          <p:spPr bwMode="auto">
            <a:xfrm>
              <a:off x="1295400" y="1053629"/>
              <a:ext cx="3276600" cy="3224213"/>
            </a:xfrm>
            <a:custGeom>
              <a:avLst/>
              <a:gdLst>
                <a:gd name="T0" fmla="*/ 2147483647 w 21600"/>
                <a:gd name="T1" fmla="*/ 0 h 21240"/>
                <a:gd name="T2" fmla="*/ 2147483647 w 21600"/>
                <a:gd name="T3" fmla="*/ 2147483647 h 21240"/>
                <a:gd name="T4" fmla="*/ 0 w 21600"/>
                <a:gd name="T5" fmla="*/ 2147483647 h 212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40" fill="none" extrusionOk="0">
                  <a:moveTo>
                    <a:pt x="18765" y="0"/>
                  </a:moveTo>
                  <a:cubicBezTo>
                    <a:pt x="20623" y="3259"/>
                    <a:pt x="21600" y="6945"/>
                    <a:pt x="21600" y="10697"/>
                  </a:cubicBezTo>
                  <a:cubicBezTo>
                    <a:pt x="21600" y="14388"/>
                    <a:pt x="20653" y="18018"/>
                    <a:pt x="18852" y="21240"/>
                  </a:cubicBezTo>
                </a:path>
                <a:path w="21600" h="21240" stroke="0" extrusionOk="0">
                  <a:moveTo>
                    <a:pt x="18765" y="0"/>
                  </a:moveTo>
                  <a:cubicBezTo>
                    <a:pt x="20623" y="3259"/>
                    <a:pt x="21600" y="6945"/>
                    <a:pt x="21600" y="10697"/>
                  </a:cubicBezTo>
                  <a:cubicBezTo>
                    <a:pt x="21600" y="14388"/>
                    <a:pt x="20653" y="18018"/>
                    <a:pt x="18852" y="21240"/>
                  </a:cubicBezTo>
                  <a:lnTo>
                    <a:pt x="0" y="10697"/>
                  </a:lnTo>
                  <a:lnTo>
                    <a:pt x="18765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0" name="Arc 9"/>
            <p:cNvSpPr>
              <a:spLocks/>
            </p:cNvSpPr>
            <p:nvPr/>
          </p:nvSpPr>
          <p:spPr bwMode="auto">
            <a:xfrm rot="10774919">
              <a:off x="3606800" y="1066329"/>
              <a:ext cx="2719388" cy="3205163"/>
            </a:xfrm>
            <a:custGeom>
              <a:avLst/>
              <a:gdLst>
                <a:gd name="T0" fmla="*/ 2147483647 w 21600"/>
                <a:gd name="T1" fmla="*/ 0 h 25457"/>
                <a:gd name="T2" fmla="*/ 2147483647 w 21600"/>
                <a:gd name="T3" fmla="*/ 2147483647 h 25457"/>
                <a:gd name="T4" fmla="*/ 0 w 21600"/>
                <a:gd name="T5" fmla="*/ 2147483647 h 2545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5457" fill="none" extrusionOk="0">
                  <a:moveTo>
                    <a:pt x="17466" y="0"/>
                  </a:moveTo>
                  <a:cubicBezTo>
                    <a:pt x="20153" y="3692"/>
                    <a:pt x="21600" y="8140"/>
                    <a:pt x="21600" y="12707"/>
                  </a:cubicBezTo>
                  <a:cubicBezTo>
                    <a:pt x="21600" y="17291"/>
                    <a:pt x="20141" y="21756"/>
                    <a:pt x="17435" y="25456"/>
                  </a:cubicBezTo>
                </a:path>
                <a:path w="21600" h="25457" stroke="0" extrusionOk="0">
                  <a:moveTo>
                    <a:pt x="17466" y="0"/>
                  </a:moveTo>
                  <a:cubicBezTo>
                    <a:pt x="20153" y="3692"/>
                    <a:pt x="21600" y="8140"/>
                    <a:pt x="21600" y="12707"/>
                  </a:cubicBezTo>
                  <a:cubicBezTo>
                    <a:pt x="21600" y="17291"/>
                    <a:pt x="20141" y="21756"/>
                    <a:pt x="17435" y="25456"/>
                  </a:cubicBezTo>
                  <a:lnTo>
                    <a:pt x="0" y="12707"/>
                  </a:lnTo>
                  <a:lnTo>
                    <a:pt x="17466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1" name="Line 10"/>
            <p:cNvSpPr>
              <a:spLocks noChangeShapeType="1"/>
            </p:cNvSpPr>
            <p:nvPr/>
          </p:nvSpPr>
          <p:spPr bwMode="auto">
            <a:xfrm>
              <a:off x="3962400" y="1340967"/>
              <a:ext cx="2286000" cy="1371600"/>
            </a:xfrm>
            <a:prstGeom prst="line">
              <a:avLst/>
            </a:prstGeom>
            <a:noFill/>
            <a:ln w="12700">
              <a:solidFill>
                <a:srgbClr val="436EA0"/>
              </a:solidFill>
              <a:miter lim="800000"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92" name="Line 11"/>
            <p:cNvSpPr>
              <a:spLocks noChangeShapeType="1"/>
            </p:cNvSpPr>
            <p:nvPr/>
          </p:nvSpPr>
          <p:spPr bwMode="auto">
            <a:xfrm flipH="1">
              <a:off x="971550" y="1298104"/>
              <a:ext cx="3295650" cy="1414463"/>
            </a:xfrm>
            <a:prstGeom prst="line">
              <a:avLst/>
            </a:prstGeom>
            <a:noFill/>
            <a:ln w="12700">
              <a:solidFill>
                <a:srgbClr val="436EA0"/>
              </a:solidFill>
              <a:miter lim="800000"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93" name="Line 12"/>
            <p:cNvSpPr>
              <a:spLocks noChangeShapeType="1"/>
            </p:cNvSpPr>
            <p:nvPr/>
          </p:nvSpPr>
          <p:spPr bwMode="auto">
            <a:xfrm flipV="1">
              <a:off x="468313" y="1755304"/>
              <a:ext cx="3341687" cy="957263"/>
            </a:xfrm>
            <a:prstGeom prst="line">
              <a:avLst/>
            </a:prstGeom>
            <a:noFill/>
            <a:ln w="57150">
              <a:solidFill>
                <a:srgbClr val="436EA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94" name="Line 15"/>
            <p:cNvSpPr>
              <a:spLocks noChangeShapeType="1"/>
            </p:cNvSpPr>
            <p:nvPr/>
          </p:nvSpPr>
          <p:spPr bwMode="auto">
            <a:xfrm>
              <a:off x="4506283" y="1960990"/>
              <a:ext cx="1361117" cy="751578"/>
            </a:xfrm>
            <a:prstGeom prst="line">
              <a:avLst/>
            </a:prstGeom>
            <a:noFill/>
            <a:ln w="57150">
              <a:solidFill>
                <a:srgbClr val="436EA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95" name="Line 16"/>
            <p:cNvSpPr>
              <a:spLocks noChangeShapeType="1"/>
            </p:cNvSpPr>
            <p:nvPr/>
          </p:nvSpPr>
          <p:spPr bwMode="auto">
            <a:xfrm>
              <a:off x="457200" y="2712567"/>
              <a:ext cx="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96" name="Line 17"/>
            <p:cNvSpPr>
              <a:spLocks noChangeShapeType="1"/>
            </p:cNvSpPr>
            <p:nvPr/>
          </p:nvSpPr>
          <p:spPr bwMode="auto">
            <a:xfrm>
              <a:off x="3581400" y="2747492"/>
              <a:ext cx="0" cy="22656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97" name="Line 18"/>
            <p:cNvSpPr>
              <a:spLocks noChangeShapeType="1"/>
            </p:cNvSpPr>
            <p:nvPr/>
          </p:nvSpPr>
          <p:spPr bwMode="auto">
            <a:xfrm>
              <a:off x="4572000" y="2747492"/>
              <a:ext cx="0" cy="22656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98" name="Line 19"/>
            <p:cNvSpPr>
              <a:spLocks noChangeShapeType="1"/>
            </p:cNvSpPr>
            <p:nvPr/>
          </p:nvSpPr>
          <p:spPr bwMode="auto">
            <a:xfrm>
              <a:off x="7451725" y="2712567"/>
              <a:ext cx="0" cy="19446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99" name="Line 20"/>
            <p:cNvSpPr>
              <a:spLocks noChangeShapeType="1"/>
            </p:cNvSpPr>
            <p:nvPr/>
          </p:nvSpPr>
          <p:spPr bwMode="auto">
            <a:xfrm>
              <a:off x="5867400" y="2712567"/>
              <a:ext cx="0" cy="1439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00" name="Line 21"/>
            <p:cNvSpPr>
              <a:spLocks noChangeShapeType="1"/>
            </p:cNvSpPr>
            <p:nvPr/>
          </p:nvSpPr>
          <p:spPr bwMode="auto">
            <a:xfrm>
              <a:off x="457200" y="4498504"/>
              <a:ext cx="3124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graphicFrame>
          <p:nvGraphicFramePr>
            <p:cNvPr id="101" name="Object 22"/>
            <p:cNvGraphicFramePr>
              <a:graphicFrameLocks noChangeAspect="1"/>
            </p:cNvGraphicFramePr>
            <p:nvPr>
              <p:extLst/>
            </p:nvPr>
          </p:nvGraphicFramePr>
          <p:xfrm>
            <a:off x="3858722" y="2038946"/>
            <a:ext cx="547531" cy="6307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21" r:id="rId4" imgW="190335" imgH="215713" progId="Equation.3">
                    <p:embed/>
                  </p:oleObj>
                </mc:Choice>
                <mc:Fallback>
                  <p:oleObj r:id="rId4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8722" y="2038946"/>
                          <a:ext cx="547531" cy="6307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" name="Object 24"/>
            <p:cNvGraphicFramePr>
              <a:graphicFrameLocks noChangeAspect="1"/>
            </p:cNvGraphicFramePr>
            <p:nvPr>
              <p:extLst/>
            </p:nvPr>
          </p:nvGraphicFramePr>
          <p:xfrm>
            <a:off x="3429000" y="764704"/>
            <a:ext cx="566738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22" r:id="rId6" imgW="177569" imgH="215619" progId="Equation.3">
                    <p:embed/>
                  </p:oleObj>
                </mc:Choice>
                <mc:Fallback>
                  <p:oleObj r:id="rId6" imgW="177569" imgH="21561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9000" y="764704"/>
                          <a:ext cx="566738" cy="685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" name="Object 26"/>
            <p:cNvGraphicFramePr>
              <a:graphicFrameLocks noChangeAspect="1"/>
            </p:cNvGraphicFramePr>
            <p:nvPr>
              <p:extLst/>
            </p:nvPr>
          </p:nvGraphicFramePr>
          <p:xfrm>
            <a:off x="4246563" y="764704"/>
            <a:ext cx="608012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23" name="Equation" r:id="rId8" imgW="190335" imgH="215713" progId="Equation.3">
                    <p:embed/>
                  </p:oleObj>
                </mc:Choice>
                <mc:Fallback>
                  <p:oleObj name="Equation" r:id="rId8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46563" y="764704"/>
                          <a:ext cx="608012" cy="685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4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7451725" y="2701454"/>
            <a:ext cx="525463" cy="587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24" name="公式" r:id="rId10" imgW="190335" imgH="215713" progId="Equation.3">
                    <p:embed/>
                  </p:oleObj>
                </mc:Choice>
                <mc:Fallback>
                  <p:oleObj name="公式" r:id="rId10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51725" y="2701454"/>
                          <a:ext cx="525463" cy="587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5" name="Object 29"/>
            <p:cNvGraphicFramePr>
              <a:graphicFrameLocks noChangeAspect="1"/>
            </p:cNvGraphicFramePr>
            <p:nvPr>
              <p:extLst/>
            </p:nvPr>
          </p:nvGraphicFramePr>
          <p:xfrm>
            <a:off x="5341938" y="2734792"/>
            <a:ext cx="525462" cy="554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25" name="公式" r:id="rId12" imgW="190417" imgH="203112" progId="Equation.3">
                    <p:embed/>
                  </p:oleObj>
                </mc:Choice>
                <mc:Fallback>
                  <p:oleObj name="公式" r:id="rId12" imgW="190417" imgH="20311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41938" y="2734792"/>
                          <a:ext cx="525462" cy="5540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" name="Object 30"/>
            <p:cNvGraphicFramePr>
              <a:graphicFrameLocks noChangeAspect="1"/>
            </p:cNvGraphicFramePr>
            <p:nvPr>
              <p:extLst/>
            </p:nvPr>
          </p:nvGraphicFramePr>
          <p:xfrm>
            <a:off x="190500" y="2734792"/>
            <a:ext cx="420688" cy="554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26" name="Equation" r:id="rId14" imgW="152268" imgH="203024" progId="Equation.3">
                    <p:embed/>
                  </p:oleObj>
                </mc:Choice>
                <mc:Fallback>
                  <p:oleObj name="Equation" r:id="rId14" imgW="152268" imgH="20302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500" y="2734792"/>
                          <a:ext cx="420688" cy="5540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7" name="Object 31"/>
            <p:cNvGraphicFramePr>
              <a:graphicFrameLocks noChangeAspect="1"/>
            </p:cNvGraphicFramePr>
            <p:nvPr>
              <p:extLst/>
            </p:nvPr>
          </p:nvGraphicFramePr>
          <p:xfrm>
            <a:off x="1741052" y="1226328"/>
            <a:ext cx="396875" cy="442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27" name="Equation" r:id="rId16" imgW="126835" imgH="139518" progId="Equation.3">
                    <p:embed/>
                  </p:oleObj>
                </mc:Choice>
                <mc:Fallback>
                  <p:oleObj name="Equation" r:id="rId16" imgW="126835" imgH="13951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1052" y="1226328"/>
                          <a:ext cx="396875" cy="4429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8" name="Object 32"/>
            <p:cNvGraphicFramePr>
              <a:graphicFrameLocks noChangeAspect="1"/>
            </p:cNvGraphicFramePr>
            <p:nvPr>
              <p:extLst/>
            </p:nvPr>
          </p:nvGraphicFramePr>
          <p:xfrm>
            <a:off x="6074799" y="1100942"/>
            <a:ext cx="515938" cy="565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28" name="公式" r:id="rId18" imgW="164814" imgH="177492" progId="Equation.3">
                    <p:embed/>
                  </p:oleObj>
                </mc:Choice>
                <mc:Fallback>
                  <p:oleObj name="公式" r:id="rId18" imgW="164814" imgH="17749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74799" y="1100942"/>
                          <a:ext cx="515938" cy="565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9" name="Object 33"/>
            <p:cNvGraphicFramePr>
              <a:graphicFrameLocks noChangeAspect="1"/>
            </p:cNvGraphicFramePr>
            <p:nvPr>
              <p:extLst/>
            </p:nvPr>
          </p:nvGraphicFramePr>
          <p:xfrm>
            <a:off x="5808651" y="1564513"/>
            <a:ext cx="396875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29" name="Equation" r:id="rId20" imgW="126780" imgH="215526" progId="Equation.3">
                    <p:embed/>
                  </p:oleObj>
                </mc:Choice>
                <mc:Fallback>
                  <p:oleObj name="Equation" r:id="rId20" imgW="126780" imgH="21552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08651" y="1564513"/>
                          <a:ext cx="396875" cy="685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0" name="Object 34"/>
            <p:cNvGraphicFramePr>
              <a:graphicFrameLocks noChangeAspect="1"/>
            </p:cNvGraphicFramePr>
            <p:nvPr>
              <p:extLst/>
            </p:nvPr>
          </p:nvGraphicFramePr>
          <p:xfrm>
            <a:off x="2257435" y="1960988"/>
            <a:ext cx="793749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30" name="Equation" r:id="rId22" imgW="253780" imgH="215713" progId="Equation.3">
                    <p:embed/>
                  </p:oleObj>
                </mc:Choice>
                <mc:Fallback>
                  <p:oleObj name="Equation" r:id="rId22" imgW="253780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7435" y="1960988"/>
                          <a:ext cx="793749" cy="685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1" name="Object 35"/>
            <p:cNvGraphicFramePr>
              <a:graphicFrameLocks noChangeAspect="1"/>
            </p:cNvGraphicFramePr>
            <p:nvPr>
              <p:extLst/>
            </p:nvPr>
          </p:nvGraphicFramePr>
          <p:xfrm>
            <a:off x="1475656" y="4365104"/>
            <a:ext cx="374178" cy="6236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31" name="Equation" r:id="rId24" imgW="139680" imgH="228600" progId="Equation.DSMT4">
                    <p:embed/>
                  </p:oleObj>
                </mc:Choice>
                <mc:Fallback>
                  <p:oleObj name="Equation" r:id="rId24" imgW="1396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75656" y="4365104"/>
                          <a:ext cx="374178" cy="6236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" name="Object 36"/>
            <p:cNvGraphicFramePr>
              <a:graphicFrameLocks noChangeAspect="1"/>
            </p:cNvGraphicFramePr>
            <p:nvPr>
              <p:extLst/>
            </p:nvPr>
          </p:nvGraphicFramePr>
          <p:xfrm>
            <a:off x="5980113" y="4429325"/>
            <a:ext cx="332110" cy="5535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32" name="Equation" r:id="rId26" imgW="139680" imgH="228600" progId="Equation.DSMT4">
                    <p:embed/>
                  </p:oleObj>
                </mc:Choice>
                <mc:Fallback>
                  <p:oleObj name="Equation" r:id="rId26" imgW="1396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80113" y="4429325"/>
                          <a:ext cx="332110" cy="5535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" name="Object 37"/>
            <p:cNvGraphicFramePr>
              <a:graphicFrameLocks noChangeAspect="1"/>
            </p:cNvGraphicFramePr>
            <p:nvPr>
              <p:extLst/>
            </p:nvPr>
          </p:nvGraphicFramePr>
          <p:xfrm>
            <a:off x="5003552" y="3336146"/>
            <a:ext cx="432296" cy="6597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33" name="Equation" r:id="rId28" imgW="152280" imgH="228600" progId="Equation.DSMT4">
                    <p:embed/>
                  </p:oleObj>
                </mc:Choice>
                <mc:Fallback>
                  <p:oleObj name="Equation" r:id="rId28" imgW="1522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03552" y="3336146"/>
                          <a:ext cx="432296" cy="6597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" name="Object 38"/>
            <p:cNvGraphicFramePr>
              <a:graphicFrameLocks noChangeAspect="1"/>
            </p:cNvGraphicFramePr>
            <p:nvPr>
              <p:extLst/>
            </p:nvPr>
          </p:nvGraphicFramePr>
          <p:xfrm>
            <a:off x="3891573" y="4678646"/>
            <a:ext cx="401961" cy="5206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34" name="Equation" r:id="rId30" imgW="139579" imgH="177646" progId="Equation.3">
                    <p:embed/>
                  </p:oleObj>
                </mc:Choice>
                <mc:Fallback>
                  <p:oleObj name="Equation" r:id="rId30" imgW="139579" imgH="17764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91573" y="4678646"/>
                          <a:ext cx="401961" cy="5206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5" name="Object 39"/>
            <p:cNvGraphicFramePr>
              <a:graphicFrameLocks noChangeAspect="1"/>
            </p:cNvGraphicFramePr>
            <p:nvPr>
              <p:extLst/>
            </p:nvPr>
          </p:nvGraphicFramePr>
          <p:xfrm>
            <a:off x="693738" y="2699867"/>
            <a:ext cx="525462" cy="588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35" name="Equation" r:id="rId32" imgW="190335" imgH="215713" progId="Equation.3">
                    <p:embed/>
                  </p:oleObj>
                </mc:Choice>
                <mc:Fallback>
                  <p:oleObj name="Equation" r:id="rId32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3738" y="2699867"/>
                          <a:ext cx="525462" cy="5889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6" name="Object 40"/>
            <p:cNvGraphicFramePr>
              <a:graphicFrameLocks noChangeAspect="1"/>
            </p:cNvGraphicFramePr>
            <p:nvPr>
              <p:extLst/>
            </p:nvPr>
          </p:nvGraphicFramePr>
          <p:xfrm>
            <a:off x="6084888" y="2712567"/>
            <a:ext cx="490537" cy="588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36" name="Equation" r:id="rId34" imgW="177569" imgH="215619" progId="Equation.3">
                    <p:embed/>
                  </p:oleObj>
                </mc:Choice>
                <mc:Fallback>
                  <p:oleObj name="Equation" r:id="rId34" imgW="177569" imgH="21561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4888" y="2712567"/>
                          <a:ext cx="490537" cy="5889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7" name="Object 41"/>
            <p:cNvGraphicFramePr>
              <a:graphicFrameLocks noChangeAspect="1"/>
            </p:cNvGraphicFramePr>
            <p:nvPr>
              <p:extLst/>
            </p:nvPr>
          </p:nvGraphicFramePr>
          <p:xfrm>
            <a:off x="3059113" y="2699867"/>
            <a:ext cx="490537" cy="588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37" name="Equation" r:id="rId36" imgW="177569" imgH="215619" progId="Equation.3">
                    <p:embed/>
                  </p:oleObj>
                </mc:Choice>
                <mc:Fallback>
                  <p:oleObj name="Equation" r:id="rId36" imgW="177569" imgH="21561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9113" y="2699867"/>
                          <a:ext cx="490537" cy="5889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8" name="Object 42"/>
            <p:cNvGraphicFramePr>
              <a:graphicFrameLocks noChangeAspect="1"/>
            </p:cNvGraphicFramePr>
            <p:nvPr>
              <p:extLst/>
            </p:nvPr>
          </p:nvGraphicFramePr>
          <p:xfrm>
            <a:off x="4587875" y="2699867"/>
            <a:ext cx="560388" cy="588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38" name="Equation" r:id="rId38" imgW="203024" imgH="215713" progId="Equation.3">
                    <p:embed/>
                  </p:oleObj>
                </mc:Choice>
                <mc:Fallback>
                  <p:oleObj name="Equation" r:id="rId38" imgW="203024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7875" y="2699867"/>
                          <a:ext cx="560388" cy="5889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9" name="Object 43"/>
            <p:cNvGraphicFramePr>
              <a:graphicFrameLocks noChangeAspect="1"/>
            </p:cNvGraphicFramePr>
            <p:nvPr>
              <p:extLst/>
            </p:nvPr>
          </p:nvGraphicFramePr>
          <p:xfrm>
            <a:off x="3846513" y="2731617"/>
            <a:ext cx="420687" cy="484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39" name="Equation" r:id="rId40" imgW="152202" imgH="177569" progId="Equation.3">
                    <p:embed/>
                  </p:oleObj>
                </mc:Choice>
                <mc:Fallback>
                  <p:oleObj name="Equation" r:id="rId40" imgW="152202" imgH="17756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6513" y="2731617"/>
                          <a:ext cx="420687" cy="484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0" name="Line 44"/>
            <p:cNvSpPr>
              <a:spLocks noChangeShapeType="1"/>
            </p:cNvSpPr>
            <p:nvPr/>
          </p:nvSpPr>
          <p:spPr bwMode="auto">
            <a:xfrm>
              <a:off x="3595144" y="4501500"/>
              <a:ext cx="38565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21" name="Line 45"/>
            <p:cNvSpPr>
              <a:spLocks noChangeShapeType="1"/>
            </p:cNvSpPr>
            <p:nvPr/>
          </p:nvSpPr>
          <p:spPr bwMode="auto">
            <a:xfrm>
              <a:off x="4572000" y="3936529"/>
              <a:ext cx="1295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22" name="Oval 46"/>
            <p:cNvSpPr>
              <a:spLocks noChangeArrowheads="1"/>
            </p:cNvSpPr>
            <p:nvPr/>
          </p:nvSpPr>
          <p:spPr bwMode="auto">
            <a:xfrm>
              <a:off x="900113" y="2683992"/>
              <a:ext cx="71437" cy="71437"/>
            </a:xfrm>
            <a:prstGeom prst="ellipse">
              <a:avLst/>
            </a:prstGeom>
            <a:solidFill>
              <a:srgbClr val="436EA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23" name="Oval 47"/>
            <p:cNvSpPr>
              <a:spLocks noChangeArrowheads="1"/>
            </p:cNvSpPr>
            <p:nvPr/>
          </p:nvSpPr>
          <p:spPr bwMode="auto">
            <a:xfrm>
              <a:off x="6227763" y="2682404"/>
              <a:ext cx="73025" cy="73025"/>
            </a:xfrm>
            <a:prstGeom prst="ellipse">
              <a:avLst/>
            </a:prstGeom>
            <a:solidFill>
              <a:srgbClr val="436EA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24" name="Oval 48"/>
            <p:cNvSpPr>
              <a:spLocks noChangeArrowheads="1"/>
            </p:cNvSpPr>
            <p:nvPr/>
          </p:nvSpPr>
          <p:spPr bwMode="auto">
            <a:xfrm>
              <a:off x="423863" y="2683992"/>
              <a:ext cx="71437" cy="7143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25" name="Line 1030"/>
            <p:cNvSpPr>
              <a:spLocks noChangeShapeType="1"/>
            </p:cNvSpPr>
            <p:nvPr/>
          </p:nvSpPr>
          <p:spPr bwMode="auto">
            <a:xfrm>
              <a:off x="3713326" y="1753280"/>
              <a:ext cx="792957" cy="207709"/>
            </a:xfrm>
            <a:prstGeom prst="line">
              <a:avLst/>
            </a:prstGeom>
            <a:noFill/>
            <a:ln w="57150">
              <a:solidFill>
                <a:srgbClr val="436EA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26" name="Line 44"/>
            <p:cNvSpPr>
              <a:spLocks noChangeShapeType="1"/>
            </p:cNvSpPr>
            <p:nvPr/>
          </p:nvSpPr>
          <p:spPr bwMode="auto">
            <a:xfrm>
              <a:off x="3581406" y="4672970"/>
              <a:ext cx="10043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graphicFrame>
          <p:nvGraphicFramePr>
            <p:cNvPr id="127" name="对象 126"/>
            <p:cNvGraphicFramePr>
              <a:graphicFrameLocks noChangeAspect="1"/>
            </p:cNvGraphicFramePr>
            <p:nvPr>
              <p:extLst/>
            </p:nvPr>
          </p:nvGraphicFramePr>
          <p:xfrm>
            <a:off x="6027101" y="3808234"/>
            <a:ext cx="621486" cy="5988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40" name="Equation" r:id="rId42" imgW="241200" imgH="228600" progId="Equation.DSMT4">
                    <p:embed/>
                  </p:oleObj>
                </mc:Choice>
                <mc:Fallback>
                  <p:oleObj name="Equation" r:id="rId42" imgW="2412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27101" y="3808234"/>
                          <a:ext cx="621486" cy="5988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8" name="Line 44"/>
            <p:cNvSpPr>
              <a:spLocks noChangeShapeType="1"/>
            </p:cNvSpPr>
            <p:nvPr/>
          </p:nvSpPr>
          <p:spPr bwMode="auto">
            <a:xfrm>
              <a:off x="4572000" y="4365104"/>
              <a:ext cx="2879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29" name="Line 1030"/>
            <p:cNvSpPr>
              <a:spLocks noChangeShapeType="1"/>
            </p:cNvSpPr>
            <p:nvPr/>
          </p:nvSpPr>
          <p:spPr bwMode="auto">
            <a:xfrm>
              <a:off x="4381046" y="1895199"/>
              <a:ext cx="3070677" cy="804341"/>
            </a:xfrm>
            <a:prstGeom prst="line">
              <a:avLst/>
            </a:prstGeom>
            <a:noFill/>
            <a:ln w="38100">
              <a:solidFill>
                <a:srgbClr val="436EA0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30" name="Oval 47"/>
            <p:cNvSpPr>
              <a:spLocks noChangeArrowheads="1"/>
            </p:cNvSpPr>
            <p:nvPr/>
          </p:nvSpPr>
          <p:spPr bwMode="auto">
            <a:xfrm>
              <a:off x="5843977" y="2671637"/>
              <a:ext cx="73025" cy="73025"/>
            </a:xfrm>
            <a:prstGeom prst="ellipse">
              <a:avLst/>
            </a:prstGeom>
            <a:solidFill>
              <a:srgbClr val="436EA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131" name="Oval 47"/>
            <p:cNvSpPr>
              <a:spLocks noChangeArrowheads="1"/>
            </p:cNvSpPr>
            <p:nvPr/>
          </p:nvSpPr>
          <p:spPr bwMode="auto">
            <a:xfrm>
              <a:off x="7417595" y="2685770"/>
              <a:ext cx="73025" cy="73025"/>
            </a:xfrm>
            <a:prstGeom prst="ellipse">
              <a:avLst/>
            </a:prstGeom>
            <a:solidFill>
              <a:srgbClr val="436EA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graphicFrame>
        <p:nvGraphicFramePr>
          <p:cNvPr id="54" name="对象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278564"/>
              </p:ext>
            </p:extLst>
          </p:nvPr>
        </p:nvGraphicFramePr>
        <p:xfrm>
          <a:off x="2209679" y="2101102"/>
          <a:ext cx="3014663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1" name="Equation" r:id="rId44" imgW="1523880" imgH="431640" progId="Equation.DSMT4">
                  <p:embed/>
                </p:oleObj>
              </mc:Choice>
              <mc:Fallback>
                <p:oleObj name="Equation" r:id="rId44" imgW="15238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679" y="2101102"/>
                        <a:ext cx="3014663" cy="85566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组 3"/>
          <p:cNvGrpSpPr/>
          <p:nvPr/>
        </p:nvGrpSpPr>
        <p:grpSpPr>
          <a:xfrm>
            <a:off x="1287107" y="3023770"/>
            <a:ext cx="4714288" cy="1703315"/>
            <a:chOff x="838197" y="3120499"/>
            <a:chExt cx="4714288" cy="1703315"/>
          </a:xfrm>
        </p:grpSpPr>
        <p:graphicFrame>
          <p:nvGraphicFramePr>
            <p:cNvPr id="55" name="对象 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60534039"/>
                </p:ext>
              </p:extLst>
            </p:nvPr>
          </p:nvGraphicFramePr>
          <p:xfrm>
            <a:off x="2890247" y="3498126"/>
            <a:ext cx="2662238" cy="781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42" name="Equation" r:id="rId46" imgW="1346040" imgH="393480" progId="Equation.DSMT4">
                    <p:embed/>
                  </p:oleObj>
                </mc:Choice>
                <mc:Fallback>
                  <p:oleObj name="Equation" r:id="rId46" imgW="134604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90247" y="3498126"/>
                          <a:ext cx="2662238" cy="781050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对象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83892208"/>
                </p:ext>
              </p:extLst>
            </p:nvPr>
          </p:nvGraphicFramePr>
          <p:xfrm>
            <a:off x="838200" y="3120499"/>
            <a:ext cx="1482725" cy="855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43" name="Equation" r:id="rId48" imgW="749160" imgH="431640" progId="Equation.DSMT4">
                    <p:embed/>
                  </p:oleObj>
                </mc:Choice>
                <mc:Fallback>
                  <p:oleObj name="Equation" r:id="rId48" imgW="749160" imgH="431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8200" y="3120499"/>
                          <a:ext cx="1482725" cy="855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7" name="对象 5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0350401"/>
                </p:ext>
              </p:extLst>
            </p:nvPr>
          </p:nvGraphicFramePr>
          <p:xfrm>
            <a:off x="838197" y="3984967"/>
            <a:ext cx="1526734" cy="8388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44" name="Equation" r:id="rId50" imgW="787320" imgH="431640" progId="Equation.DSMT4">
                    <p:embed/>
                  </p:oleObj>
                </mc:Choice>
                <mc:Fallback>
                  <p:oleObj name="Equation" r:id="rId50" imgW="787320" imgH="431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8197" y="3984967"/>
                          <a:ext cx="1526734" cy="8388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" name="对象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45428178"/>
                </p:ext>
              </p:extLst>
            </p:nvPr>
          </p:nvGraphicFramePr>
          <p:xfrm>
            <a:off x="2411755" y="3715157"/>
            <a:ext cx="388938" cy="311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45" name="Equation" r:id="rId52" imgW="190417" imgH="152334" progId="Equation.DSMT4">
                    <p:embed/>
                  </p:oleObj>
                </mc:Choice>
                <mc:Fallback>
                  <p:oleObj name="Equation" r:id="rId52" imgW="190417" imgH="152334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11755" y="3715157"/>
                          <a:ext cx="388938" cy="311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0" name="对象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323242"/>
              </p:ext>
            </p:extLst>
          </p:nvPr>
        </p:nvGraphicFramePr>
        <p:xfrm>
          <a:off x="2467701" y="4770558"/>
          <a:ext cx="2498617" cy="845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6" r:id="rId54" imgW="1320227" imgH="444307" progId="Equation.3">
                  <p:embed/>
                </p:oleObj>
              </mc:Choice>
              <mc:Fallback>
                <p:oleObj r:id="rId54" imgW="1320227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7701" y="4770558"/>
                        <a:ext cx="2498617" cy="845747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831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知识点汇总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0080" y="1371600"/>
            <a:ext cx="10820400" cy="5105400"/>
          </a:xfrm>
        </p:spPr>
        <p:txBody>
          <a:bodyPr>
            <a:normAutofit lnSpcReduction="10000"/>
          </a:bodyPr>
          <a:lstStyle/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zh-CN" altLang="en-US" smtClean="0">
                <a:latin typeface="Arial" charset="0"/>
                <a:ea typeface="黑体" charset="-122"/>
              </a:rPr>
              <a:t> </a:t>
            </a:r>
            <a:r>
              <a:rPr kumimoji="1" lang="en-US" altLang="zh-CN" dirty="0" smtClean="0">
                <a:latin typeface="Arial" charset="0"/>
                <a:ea typeface="黑体" charset="-122"/>
              </a:rPr>
              <a:t>Ch1</a:t>
            </a:r>
            <a:r>
              <a:rPr kumimoji="1" lang="zh-CN" altLang="en-US" smtClean="0">
                <a:latin typeface="Arial" charset="0"/>
                <a:ea typeface="黑体" charset="-122"/>
              </a:rPr>
              <a:t> 几何光学</a:t>
            </a:r>
            <a:endParaRPr kumimoji="1" lang="en-US" altLang="zh-CN" dirty="0" smtClean="0">
              <a:latin typeface="Arial" charset="0"/>
              <a:ea typeface="黑体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</a:pPr>
            <a:r>
              <a:rPr kumimoji="1" lang="zh-CN" altLang="en-US" smtClean="0">
                <a:latin typeface="SimSun" charset="-122"/>
                <a:ea typeface="SimSun" charset="-122"/>
                <a:cs typeface="SimSun" charset="-122"/>
              </a:rPr>
              <a:t>几何光学的基本原理</a:t>
            </a:r>
            <a:r>
              <a:rPr kumimoji="1"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——Fermat</a:t>
            </a:r>
            <a:r>
              <a:rPr kumimoji="1" lang="zh-CN" altLang="en-US" smtClean="0">
                <a:latin typeface="SimSun" charset="-122"/>
                <a:ea typeface="SimSun" charset="-122"/>
                <a:cs typeface="SimSun" charset="-122"/>
              </a:rPr>
              <a:t>原理</a:t>
            </a:r>
            <a:endParaRPr kumimoji="1" lang="en-US" altLang="zh-CN" dirty="0" smtClean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</a:pPr>
            <a:r>
              <a:rPr kumimoji="1" lang="zh-CN" altLang="en-US" smtClean="0">
                <a:latin typeface="SimSun" charset="-122"/>
                <a:ea typeface="SimSun" charset="-122"/>
                <a:cs typeface="SimSun" charset="-122"/>
              </a:rPr>
              <a:t>光的反射和折射、全反射</a:t>
            </a:r>
            <a:endParaRPr kumimoji="1" lang="en-US" altLang="zh-CN" dirty="0" smtClean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</a:pPr>
            <a:r>
              <a:rPr kumimoji="1" lang="zh-CN" altLang="en-US" smtClean="0">
                <a:latin typeface="SimSun" charset="-122"/>
                <a:ea typeface="SimSun" charset="-122"/>
                <a:cs typeface="SimSun" charset="-122"/>
              </a:rPr>
              <a:t>单球面成像</a:t>
            </a:r>
            <a:endParaRPr kumimoji="1" lang="en-US" altLang="zh-CN" dirty="0" smtClean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</a:pPr>
            <a:r>
              <a:rPr kumimoji="1" lang="zh-CN" altLang="en-US" smtClean="0">
                <a:latin typeface="SimSun" charset="-122"/>
                <a:ea typeface="SimSun" charset="-122"/>
                <a:cs typeface="SimSun" charset="-122"/>
              </a:rPr>
              <a:t>薄透镜成像</a:t>
            </a:r>
            <a:endParaRPr kumimoji="1" lang="en-US" altLang="zh-CN" dirty="0" smtClean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</a:pPr>
            <a:r>
              <a:rPr kumimoji="1" lang="zh-CN" altLang="en-US" smtClean="0">
                <a:latin typeface="SimSun" charset="-122"/>
                <a:ea typeface="SimSun" charset="-122"/>
                <a:cs typeface="SimSun" charset="-122"/>
              </a:rPr>
              <a:t>逐次成像法</a:t>
            </a:r>
            <a:endParaRPr kumimoji="1" lang="en-US" altLang="zh-CN" dirty="0" smtClean="0">
              <a:latin typeface="SimSun" charset="-122"/>
              <a:ea typeface="SimSun" charset="-122"/>
              <a:cs typeface="SimSun" charset="-122"/>
            </a:endParaRPr>
          </a:p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zh-CN" altLang="en-US" smtClean="0">
                <a:latin typeface="Arial" charset="0"/>
                <a:ea typeface="黑体" charset="-122"/>
              </a:rPr>
              <a:t> </a:t>
            </a:r>
            <a:r>
              <a:rPr kumimoji="1" lang="en-US" altLang="zh-CN" dirty="0" smtClean="0">
                <a:latin typeface="Arial" charset="0"/>
                <a:ea typeface="黑体" charset="-122"/>
              </a:rPr>
              <a:t>Ch2</a:t>
            </a:r>
            <a:r>
              <a:rPr kumimoji="1" lang="zh-CN" altLang="en-US" smtClean="0">
                <a:latin typeface="Arial" charset="0"/>
                <a:ea typeface="黑体" charset="-122"/>
              </a:rPr>
              <a:t> 波动光学基础</a:t>
            </a:r>
            <a:endParaRPr kumimoji="1" lang="en-US" altLang="zh-CN" dirty="0" smtClean="0">
              <a:latin typeface="Arial" charset="0"/>
              <a:ea typeface="黑体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</a:pPr>
            <a:r>
              <a:rPr kumimoji="1" lang="zh-CN" altLang="en-US" smtClean="0">
                <a:latin typeface="SimSun" charset="-122"/>
                <a:ea typeface="SimSun" charset="-122"/>
                <a:cs typeface="SimSun" charset="-122"/>
              </a:rPr>
              <a:t>定态光波的数学描述及波动物理量</a:t>
            </a:r>
            <a:endParaRPr kumimoji="1" lang="en-US" altLang="zh-CN" dirty="0" smtClean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</a:pPr>
            <a:r>
              <a:rPr kumimoji="1" lang="zh-CN" altLang="en-US" smtClean="0">
                <a:latin typeface="SimSun" charset="-122"/>
                <a:ea typeface="SimSun" charset="-122"/>
                <a:cs typeface="SimSun" charset="-122"/>
              </a:rPr>
              <a:t>光波的叠加</a:t>
            </a:r>
            <a:endParaRPr kumimoji="1" lang="en-US" altLang="zh-CN" dirty="0" smtClean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</a:pPr>
            <a:r>
              <a:rPr kumimoji="1" lang="zh-CN" altLang="en-US" smtClean="0">
                <a:latin typeface="SimSun" charset="-122"/>
                <a:ea typeface="SimSun" charset="-122"/>
                <a:cs typeface="SimSun" charset="-122"/>
              </a:rPr>
              <a:t>光的相干条件</a:t>
            </a:r>
            <a:endParaRPr kumimoji="1" lang="en-US" altLang="zh-CN" dirty="0" smtClean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</a:pPr>
            <a:r>
              <a:rPr kumimoji="1" lang="zh-CN" altLang="en-US" smtClean="0">
                <a:latin typeface="SimSun" charset="-122"/>
                <a:ea typeface="SimSun" charset="-122"/>
                <a:cs typeface="SimSun" charset="-122"/>
              </a:rPr>
              <a:t>群速度、相速度、色散</a:t>
            </a:r>
            <a:endParaRPr kumimoji="1" lang="en-US" altLang="zh-CN" dirty="0" smtClean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</a:pPr>
            <a:r>
              <a:rPr kumimoji="1" lang="zh-CN" altLang="en-US" smtClean="0">
                <a:latin typeface="SimSun" charset="-122"/>
                <a:ea typeface="SimSun" charset="-122"/>
                <a:cs typeface="SimSun" charset="-122"/>
              </a:rPr>
              <a:t>光的偏振和</a:t>
            </a:r>
            <a:r>
              <a:rPr kumimoji="1"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Malus</a:t>
            </a:r>
            <a:r>
              <a:rPr kumimoji="1" lang="zh-CN" altLang="en-US" smtClean="0">
                <a:latin typeface="SimSun" charset="-122"/>
                <a:ea typeface="SimSun" charset="-122"/>
                <a:cs typeface="SimSun" charset="-122"/>
              </a:rPr>
              <a:t>定律</a:t>
            </a:r>
            <a:endParaRPr kumimoji="1" lang="en-US" altLang="zh-CN" dirty="0" smtClean="0">
              <a:latin typeface="SimSun" charset="-122"/>
              <a:ea typeface="SimSun" charset="-122"/>
              <a:cs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74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1.4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薄透镜成像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78978"/>
                <a:ext cx="10515600" cy="5101200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2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r>
                  <a:rPr kumimoji="1" lang="zh-CN" altLang="en-US" sz="2400" smtClean="0">
                    <a:latin typeface="Times New Roman" charset="0"/>
                    <a:ea typeface="SimHei" charset="-122"/>
                    <a:cs typeface="SimHei" charset="-122"/>
                  </a:rPr>
                  <a:t> 空气中薄透镜的焦距</a:t>
                </a:r>
                <a:endParaRPr kumimoji="1" lang="en-US" altLang="zh-CN" sz="2400" smtClean="0">
                  <a:latin typeface="Times New Roman" charset="0"/>
                  <a:ea typeface="SimHei" charset="-122"/>
                  <a:cs typeface="SimHei" charset="-122"/>
                </a:endParaRPr>
              </a:p>
              <a:p>
                <a:pPr algn="just">
                  <a:lnSpc>
                    <a:spcPct val="12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endParaRPr kumimoji="1" lang="en-US" altLang="zh-CN" sz="2400">
                  <a:latin typeface="Times New Roman" charset="0"/>
                  <a:ea typeface="SimHei" charset="-122"/>
                  <a:cs typeface="SimHei" charset="-122"/>
                </a:endParaRPr>
              </a:p>
              <a:p>
                <a:pPr algn="just">
                  <a:lnSpc>
                    <a:spcPct val="12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endParaRPr kumimoji="1" lang="en-US" altLang="zh-CN" sz="2400" smtClean="0">
                  <a:latin typeface="Times New Roman" charset="0"/>
                  <a:ea typeface="SimHei" charset="-122"/>
                  <a:cs typeface="SimHei" charset="-122"/>
                </a:endParaRPr>
              </a:p>
              <a:p>
                <a:pPr algn="just">
                  <a:lnSpc>
                    <a:spcPct val="12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endParaRPr kumimoji="1" lang="en-US" altLang="zh-CN" sz="2400">
                  <a:latin typeface="Times New Roman" charset="0"/>
                  <a:ea typeface="SimHei" charset="-122"/>
                  <a:cs typeface="SimHei" charset="-122"/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r>
                  <a:rPr kumimoji="1" lang="zh-CN" altLang="en-US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Gauss</a:t>
                </a:r>
                <a:r>
                  <a:rPr kumimoji="1" lang="zh-CN" altLang="en-US" sz="2400" smtClean="0">
                    <a:latin typeface="SimHei" charset="-122"/>
                    <a:ea typeface="SimHei" charset="-122"/>
                    <a:cs typeface="SimHei" charset="-122"/>
                  </a:rPr>
                  <a:t>物像公式</a:t>
                </a:r>
                <a:endParaRPr kumimoji="1" lang="en-US" altLang="zh-CN" sz="2400">
                  <a:latin typeface="SimHei" charset="-122"/>
                  <a:ea typeface="SimHei" charset="-122"/>
                  <a:cs typeface="SimHei" charset="-122"/>
                </a:endParaRPr>
              </a:p>
              <a:p>
                <a:pPr marL="0" indent="0" algn="ctr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bg-BG" altLang="zh-CN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’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’</m:t>
                          </m:r>
                        </m:den>
                      </m:f>
                      <m:r>
                        <a:rPr kumimoji="1" lang="en-US" altLang="zh-CN" sz="24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  <m:f>
                        <m:fPr>
                          <m:ctrlPr>
                            <a:rPr kumimoji="1" lang="bg-BG" altLang="zh-CN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f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</m:t>
                          </m:r>
                        </m:den>
                      </m:f>
                      <m:r>
                        <a:rPr kumimoji="1" lang="en-US" altLang="zh-CN" sz="24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1" lang="en-US" altLang="zh-CN" sz="240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1</m:t>
                      </m:r>
                    </m:oMath>
                  </m:oMathPara>
                </a14:m>
                <a:endParaRPr kumimoji="1" lang="en-US" altLang="zh-CN" sz="240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20000"/>
                  </a:lnSpc>
                  <a:spcBef>
                    <a:spcPts val="1200"/>
                  </a:spcBef>
                  <a:buFont typeface="Wingdings" charset="2"/>
                  <a:buChar char="Ø"/>
                  <a:defRPr/>
                </a:pPr>
                <a:r>
                  <a:rPr kumimoji="1" lang="zh-CN" altLang="en-US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zh-CN" altLang="en-US" sz="2400" smtClean="0">
                    <a:latin typeface="SimHei" charset="-122"/>
                    <a:ea typeface="SimHei" charset="-122"/>
                    <a:cs typeface="SimHei" charset="-122"/>
                  </a:rPr>
                  <a:t>正透镜和负透镜</a:t>
                </a:r>
                <a:endParaRPr kumimoji="1" lang="en-US" altLang="zh-CN" sz="2400" smtClean="0">
                  <a:latin typeface="SimHei" charset="-122"/>
                  <a:ea typeface="SimHei" charset="-122"/>
                  <a:cs typeface="SimHei" charset="-122"/>
                </a:endParaRPr>
              </a:p>
              <a:p>
                <a:pPr marL="0" indent="0" algn="ctr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zh-CN" altLang="en-US" sz="2400" smtClean="0">
                    <a:latin typeface="SimSun" charset="-122"/>
                    <a:ea typeface="SimSun" charset="-122"/>
                    <a:cs typeface="SimSun" charset="-122"/>
                  </a:rPr>
                  <a:t>正透镜（汇聚透镜）</a:t>
                </a:r>
                <a:r>
                  <a:rPr kumimoji="1" lang="zh-CN" altLang="en-US" sz="2400" smtClean="0">
                    <a:ea typeface="Times New Roman" charset="0"/>
                    <a:cs typeface="Times New Roman" charset="0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bg-BG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1" lang="en-US" altLang="zh-CN" sz="2400" b="0" smtClean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1" lang="en-US" altLang="zh-CN" sz="2400" b="0" i="1" smtClean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kumimoji="1" lang="en-US" altLang="zh-CN" sz="2400" b="0" baseline="-25000" smtClean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den>
                    </m:f>
                    <m:r>
                      <a:rPr kumimoji="1" lang="en-US" altLang="zh-CN" sz="24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&gt;</m:t>
                    </m:r>
                    <m:f>
                      <m:fPr>
                        <m:ctrlPr>
                          <a:rPr kumimoji="1" lang="bg-BG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1" lang="en-US" altLang="zh-CN" sz="240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1" lang="en-US" altLang="zh-CN" sz="2400" i="1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kumimoji="1" lang="en-US" altLang="zh-CN" sz="2400" b="0" i="0" baseline="-25000" smtClean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den>
                    </m:f>
                    <m:r>
                      <a:rPr kumimoji="1" lang="zh-CN" altLang="en-US" sz="2400" b="0" i="1" baseline="-25000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</m:oMath>
                </a14:m>
                <a:r>
                  <a:rPr kumimoji="1" lang="zh-CN" altLang="en-US" sz="2400" smtClean="0">
                    <a:ea typeface="Times New Roman" charset="0"/>
                    <a:cs typeface="Times New Roman" charset="0"/>
                  </a:rPr>
                  <a:t>            </a:t>
                </a:r>
                <a:r>
                  <a:rPr kumimoji="1" lang="zh-CN" altLang="en-US" sz="2400" smtClean="0">
                    <a:latin typeface="SimSun" charset="-122"/>
                    <a:ea typeface="SimSun" charset="-122"/>
                    <a:cs typeface="SimSun" charset="-122"/>
                  </a:rPr>
                  <a:t>负透镜（发散透镜）</a:t>
                </a:r>
                <a:r>
                  <a:rPr kumimoji="1" lang="zh-CN" altLang="en-US" sz="2400" smtClean="0">
                    <a:ea typeface="Times New Roman" charset="0"/>
                    <a:cs typeface="Times New Roman" charset="0"/>
                  </a:rPr>
                  <a:t>   </a:t>
                </a:r>
                <a:r>
                  <a:rPr kumimoji="1" lang="bg-BG" altLang="zh-CN" sz="2400" smtClean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bg-BG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1" lang="en-US" altLang="zh-CN" sz="240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1" lang="en-US" altLang="zh-CN" sz="2400" i="1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kumimoji="1" lang="en-US" altLang="zh-CN" sz="2400" baseline="-2500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den>
                    </m:f>
                    <m:r>
                      <a:rPr kumimoji="1" lang="en-US" altLang="zh-CN" sz="2400" b="0" i="1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&lt;</m:t>
                    </m:r>
                    <m:f>
                      <m:fPr>
                        <m:ctrlPr>
                          <a:rPr kumimoji="1" lang="bg-BG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1" lang="en-US" altLang="zh-CN" sz="240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1" lang="en-US" altLang="zh-CN" sz="2400" i="1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kumimoji="1" lang="en-US" altLang="zh-CN" sz="2400" baseline="-2500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den>
                    </m:f>
                  </m:oMath>
                </a14:m>
                <a:endParaRPr kumimoji="1" lang="en-US" altLang="zh-CN" sz="2400">
                  <a:latin typeface="SimHei" charset="-122"/>
                  <a:ea typeface="SimHei" charset="-122"/>
                  <a:cs typeface="SimHei" charset="-122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78978"/>
                <a:ext cx="10515600" cy="5101200"/>
              </a:xfrm>
              <a:blipFill rotWithShape="0">
                <a:blip r:embed="rId4"/>
                <a:stretch>
                  <a:fillRect l="-812" t="-7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8" name="对象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015831"/>
              </p:ext>
            </p:extLst>
          </p:nvPr>
        </p:nvGraphicFramePr>
        <p:xfrm>
          <a:off x="4538373" y="2012356"/>
          <a:ext cx="3115254" cy="1198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4" name="Equation" r:id="rId5" imgW="1612900" imgH="622300" progId="Equation.DSMT4">
                  <p:embed/>
                </p:oleObj>
              </mc:Choice>
              <mc:Fallback>
                <p:oleObj name="Equation" r:id="rId5" imgW="1612900" imgH="622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8373" y="2012356"/>
                        <a:ext cx="3115254" cy="1198599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矩形 60"/>
          <p:cNvSpPr/>
          <p:nvPr/>
        </p:nvSpPr>
        <p:spPr>
          <a:xfrm>
            <a:off x="5177782" y="3743427"/>
            <a:ext cx="1668159" cy="8988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915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1.4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薄透镜成像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78978"/>
                <a:ext cx="10515600" cy="5101200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2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r>
                  <a:rPr kumimoji="1" lang="zh-CN" altLang="en-US" sz="2400" smtClean="0">
                    <a:latin typeface="Times New Roman" charset="0"/>
                    <a:ea typeface="SimHei" charset="-122"/>
                    <a:cs typeface="SimHei" charset="-122"/>
                  </a:rPr>
                  <a:t> 像的横向放大率</a:t>
                </a:r>
                <a:endParaRPr kumimoji="1" lang="en-US" altLang="zh-CN" sz="2400" smtClean="0">
                  <a:latin typeface="Times New Roman" charset="0"/>
                  <a:ea typeface="SimHei" charset="-122"/>
                  <a:cs typeface="SimHei" charset="-122"/>
                </a:endParaRPr>
              </a:p>
              <a:p>
                <a:pPr marL="0" indent="0" algn="just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altLang="zh-CN" sz="2400" b="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V</m:t>
                      </m:r>
                      <m:r>
                        <a:rPr kumimoji="1" lang="en-US" altLang="zh-CN" sz="24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=−</m:t>
                      </m:r>
                      <m:f>
                        <m:fPr>
                          <m:ctrlPr>
                            <a:rPr kumimoji="1" lang="bg-BG" altLang="zh-CN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400" b="0" i="1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ns</m:t>
                          </m:r>
                          <m:r>
                            <a:rPr kumimoji="1" lang="en-US" altLang="zh-CN" sz="24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’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n</m:t>
                          </m:r>
                          <m:r>
                            <a:rPr kumimoji="1" lang="en-US" altLang="zh-CN" sz="24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’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</m:t>
                          </m:r>
                        </m:den>
                      </m:f>
                    </m:oMath>
                  </m:oMathPara>
                </a14:m>
                <a:endParaRPr kumimoji="1" lang="en-US" altLang="zh-CN" sz="2400">
                  <a:latin typeface="Times New Roman" charset="0"/>
                  <a:ea typeface="SimHei" charset="-122"/>
                  <a:cs typeface="SimHei" charset="-122"/>
                </a:endParaRPr>
              </a:p>
              <a:p>
                <a:pPr algn="just">
                  <a:lnSpc>
                    <a:spcPct val="15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r>
                  <a:rPr kumimoji="1" lang="zh-CN" altLang="en-US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zh-CN" altLang="en-US" sz="2400" smtClean="0">
                    <a:solidFill>
                      <a:srgbClr val="436EA0"/>
                    </a:solidFill>
                    <a:latin typeface="SimHei" charset="-122"/>
                    <a:ea typeface="SimHei" charset="-122"/>
                    <a:cs typeface="SimHei" charset="-122"/>
                  </a:rPr>
                  <a:t>逐次</a:t>
                </a:r>
                <a:r>
                  <a:rPr kumimoji="1" lang="zh-CN" altLang="en-US" sz="2400">
                    <a:solidFill>
                      <a:srgbClr val="436EA0"/>
                    </a:solidFill>
                    <a:latin typeface="SimHei" charset="-122"/>
                    <a:ea typeface="SimHei" charset="-122"/>
                    <a:cs typeface="SimHei" charset="-122"/>
                  </a:rPr>
                  <a:t>成像法解透镜组问题</a:t>
                </a:r>
                <a:r>
                  <a:rPr kumimoji="1" lang="zh-CN" altLang="en-US" sz="2400">
                    <a:solidFill>
                      <a:srgbClr val="436EA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endParaRPr kumimoji="1" lang="en-US" altLang="zh-CN" sz="2400">
                  <a:solidFill>
                    <a:srgbClr val="436EA0"/>
                  </a:solidFill>
                  <a:latin typeface="SimHei" charset="-122"/>
                  <a:ea typeface="SimHei" charset="-122"/>
                  <a:cs typeface="SimHei" charset="-122"/>
                </a:endParaRPr>
              </a:p>
              <a:p>
                <a:pPr algn="just">
                  <a:lnSpc>
                    <a:spcPct val="10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r>
                  <a:rPr kumimoji="1" lang="zh-CN" altLang="en-US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zh-CN" altLang="en-US" sz="2400" smtClean="0">
                    <a:latin typeface="SimHei" charset="-122"/>
                    <a:ea typeface="SimHei" charset="-122"/>
                    <a:cs typeface="SimHei" charset="-122"/>
                  </a:rPr>
                  <a:t>透镜组作图</a:t>
                </a:r>
                <a:r>
                  <a:rPr kumimoji="1" lang="en-US" altLang="zh-CN" sz="2400" smtClean="0">
                    <a:latin typeface="SimHei" charset="-122"/>
                    <a:ea typeface="SimHei" charset="-122"/>
                    <a:cs typeface="SimHei" charset="-122"/>
                  </a:rPr>
                  <a:t>——</a:t>
                </a:r>
                <a:r>
                  <a:rPr kumimoji="1" lang="zh-CN" altLang="en-US" sz="2400" smtClean="0">
                    <a:latin typeface="SimHei" charset="-122"/>
                    <a:ea typeface="SimHei" charset="-122"/>
                    <a:cs typeface="SimHei" charset="-122"/>
                  </a:rPr>
                  <a:t>找三条特殊光线</a:t>
                </a:r>
                <a:endParaRPr kumimoji="1" lang="en-US" altLang="zh-CN" sz="2400" smtClean="0">
                  <a:latin typeface="SimHei" charset="-122"/>
                  <a:ea typeface="SimHei" charset="-122"/>
                  <a:cs typeface="SimHei" charset="-122"/>
                </a:endParaRPr>
              </a:p>
              <a:p>
                <a:pPr algn="just">
                  <a:lnSpc>
                    <a:spcPct val="20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endParaRPr kumimoji="1" lang="en-US" altLang="zh-CN" sz="2400">
                  <a:latin typeface="SimHei" charset="-122"/>
                  <a:ea typeface="SimHei" charset="-122"/>
                  <a:cs typeface="SimHei" charset="-122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78978"/>
                <a:ext cx="10515600" cy="5101200"/>
              </a:xfrm>
              <a:blipFill rotWithShape="0">
                <a:blip r:embed="rId3"/>
                <a:stretch>
                  <a:fillRect l="-812" t="-7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矩形 60"/>
          <p:cNvSpPr/>
          <p:nvPr/>
        </p:nvSpPr>
        <p:spPr>
          <a:xfrm>
            <a:off x="5411604" y="1954384"/>
            <a:ext cx="1368791" cy="7888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79" y="2982701"/>
            <a:ext cx="9108839" cy="325797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27514" y="5489842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smtClean="0">
                <a:latin typeface="Times New Roman" charset="0"/>
                <a:ea typeface="Times New Roman" charset="0"/>
                <a:cs typeface="Times New Roman" charset="0"/>
              </a:rPr>
              <a:t>Step</a:t>
            </a:r>
            <a:r>
              <a:rPr kumimoji="1" lang="zh-CN" altLang="en-US" sz="200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smtClean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kumimoji="1" lang="zh-CN" altLang="en-US" sz="2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95464" y="5289787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smtClean="0">
                <a:latin typeface="Times New Roman" charset="0"/>
                <a:ea typeface="Times New Roman" charset="0"/>
                <a:cs typeface="Times New Roman" charset="0"/>
              </a:rPr>
              <a:t>Step</a:t>
            </a:r>
            <a:r>
              <a:rPr kumimoji="1" lang="zh-CN" altLang="en-US" sz="200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kumimoji="1" lang="zh-CN" altLang="en-US" sz="2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18755" y="4531558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smtClean="0">
                <a:latin typeface="Times New Roman" charset="0"/>
                <a:ea typeface="Times New Roman" charset="0"/>
                <a:cs typeface="Times New Roman" charset="0"/>
              </a:rPr>
              <a:t>Step</a:t>
            </a:r>
            <a:r>
              <a:rPr kumimoji="1" lang="zh-CN" altLang="en-US" sz="200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smtClean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endParaRPr kumimoji="1" lang="zh-CN" altLang="en-US" sz="2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818139" y="4570629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smtClean="0">
                <a:latin typeface="Times New Roman" charset="0"/>
                <a:ea typeface="Times New Roman" charset="0"/>
                <a:cs typeface="Times New Roman" charset="0"/>
              </a:rPr>
              <a:t>Step</a:t>
            </a:r>
            <a:r>
              <a:rPr kumimoji="1" lang="zh-CN" altLang="en-US" sz="200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>
                <a:latin typeface="Times New Roman" charset="0"/>
                <a:ea typeface="Times New Roman" charset="0"/>
                <a:cs typeface="Times New Roman" charset="0"/>
              </a:rPr>
              <a:t>4</a:t>
            </a:r>
            <a:endParaRPr kumimoji="1" lang="zh-CN" altLang="en-US" sz="2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29775" y="6013016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smtClean="0">
                <a:latin typeface="Times New Roman" charset="0"/>
                <a:ea typeface="Times New Roman" charset="0"/>
                <a:cs typeface="Times New Roman" charset="0"/>
              </a:rPr>
              <a:t>Step</a:t>
            </a:r>
            <a:r>
              <a:rPr kumimoji="1" lang="zh-CN" altLang="en-US" sz="200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smtClean="0">
                <a:latin typeface="Times New Roman" charset="0"/>
                <a:ea typeface="Times New Roman" charset="0"/>
                <a:cs typeface="Times New Roman" charset="0"/>
              </a:rPr>
              <a:t>5</a:t>
            </a:r>
            <a:endParaRPr kumimoji="1" lang="zh-CN" altLang="en-US" sz="200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12191" y="3729523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smtClean="0">
                <a:latin typeface="Times New Roman" charset="0"/>
                <a:ea typeface="Times New Roman" charset="0"/>
                <a:cs typeface="Times New Roman" charset="0"/>
              </a:rPr>
              <a:t>Step</a:t>
            </a:r>
            <a:r>
              <a:rPr kumimoji="1" lang="zh-CN" altLang="en-US" sz="200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smtClean="0">
                <a:latin typeface="Times New Roman" charset="0"/>
                <a:ea typeface="Times New Roman" charset="0"/>
                <a:cs typeface="Times New Roman" charset="0"/>
              </a:rPr>
              <a:t>6</a:t>
            </a:r>
            <a:endParaRPr kumimoji="1" lang="zh-CN" altLang="en-US" sz="200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05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99" y="1461245"/>
            <a:ext cx="10314000" cy="130248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>
                <a:solidFill>
                  <a:schemeClr val="bg1"/>
                </a:solidFill>
                <a:latin typeface="Arial" charset="0"/>
                <a:ea typeface="黑体" charset="-122"/>
              </a:rPr>
              <a:t>1.4</a:t>
            </a:r>
            <a:r>
              <a:rPr kumimoji="1" lang="zh-CN" altLang="en-US" sz="3200">
                <a:solidFill>
                  <a:schemeClr val="bg1"/>
                </a:solidFill>
                <a:latin typeface="Arial" charset="0"/>
                <a:ea typeface="黑体" charset="-122"/>
              </a:rPr>
              <a:t>  薄透镜成像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10540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1" lang="en-US" altLang="zh-CN" sz="2400" smtClean="0">
              <a:latin typeface="Arial" charset="0"/>
              <a:ea typeface="黑体" charset="-122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1" lang="en-US" altLang="zh-CN" sz="2400" i="1" baseline="-2500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37" y="2853377"/>
            <a:ext cx="7433523" cy="323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52"/>
          <a:stretch/>
        </p:blipFill>
        <p:spPr>
          <a:xfrm>
            <a:off x="938999" y="1461245"/>
            <a:ext cx="10314000" cy="8446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>
                <a:solidFill>
                  <a:schemeClr val="bg1"/>
                </a:solidFill>
                <a:latin typeface="Arial" charset="0"/>
                <a:ea typeface="黑体" charset="-122"/>
              </a:rPr>
              <a:t>1.4</a:t>
            </a:r>
            <a:r>
              <a:rPr kumimoji="1" lang="zh-CN" altLang="en-US" sz="3200">
                <a:solidFill>
                  <a:schemeClr val="bg1"/>
                </a:solidFill>
                <a:latin typeface="Arial" charset="0"/>
                <a:ea typeface="黑体" charset="-122"/>
              </a:rPr>
              <a:t>  薄透镜成像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43" y="2858840"/>
            <a:ext cx="5043157" cy="2196713"/>
          </a:xfrm>
          <a:prstGeom prst="rect">
            <a:avLst/>
          </a:prstGeom>
        </p:spPr>
      </p:pic>
      <p:sp>
        <p:nvSpPr>
          <p:cNvPr id="6" name="内容占位符 2"/>
          <p:cNvSpPr txBox="1">
            <a:spLocks/>
          </p:cNvSpPr>
          <p:nvPr/>
        </p:nvSpPr>
        <p:spPr>
          <a:xfrm>
            <a:off x="938998" y="2395522"/>
            <a:ext cx="5422045" cy="4084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kumimoji="1" lang="zh-CN" altLang="en-US" sz="2100" smtClean="0">
                <a:latin typeface="SimHei" charset="-122"/>
                <a:ea typeface="SimHei" charset="-122"/>
                <a:cs typeface="SimHei" charset="-122"/>
              </a:rPr>
              <a:t>解</a:t>
            </a:r>
            <a:r>
              <a:rPr kumimoji="1" lang="zh-CN" altLang="en-US" sz="2100">
                <a:latin typeface="Times New Roman" charset="0"/>
                <a:ea typeface="宋体" charset="-122"/>
                <a:cs typeface="SimHei" charset="-122"/>
              </a:rPr>
              <a:t> </a:t>
            </a:r>
            <a:r>
              <a:rPr kumimoji="1" lang="zh-CN" altLang="en-US" sz="2100" smtClean="0">
                <a:latin typeface="Times New Roman" charset="0"/>
                <a:ea typeface="宋体" charset="-122"/>
                <a:cs typeface="SimHei" charset="-122"/>
              </a:rPr>
              <a:t>  </a:t>
            </a:r>
            <a:r>
              <a:rPr kumimoji="1" lang="en-US" altLang="zh-CN" sz="2100" smtClean="0">
                <a:latin typeface="Times New Roman" charset="0"/>
                <a:ea typeface="宋体" charset="-122"/>
                <a:cs typeface="SimHei" charset="-122"/>
              </a:rPr>
              <a:t>【Step 1</a:t>
            </a:r>
            <a:r>
              <a:rPr kumimoji="1" lang="zh-CN" altLang="en-US" sz="2100" smtClean="0">
                <a:latin typeface="Times New Roman" charset="0"/>
                <a:ea typeface="宋体" charset="-122"/>
                <a:cs typeface="SimHei" charset="-122"/>
              </a:rPr>
              <a:t>  判断全反射</a:t>
            </a:r>
            <a:r>
              <a:rPr kumimoji="1" lang="en-US" altLang="zh-CN" sz="2100">
                <a:latin typeface="Times New Roman" charset="0"/>
                <a:ea typeface="宋体" charset="-122"/>
                <a:cs typeface="SimHei" charset="-122"/>
              </a:rPr>
              <a:t>】</a:t>
            </a:r>
            <a:endParaRPr kumimoji="1" lang="en-US" altLang="zh-CN" sz="2100" smtClean="0">
              <a:latin typeface="Times New Roman" charset="0"/>
              <a:ea typeface="宋体" charset="-122"/>
              <a:cs typeface="SimHei" charset="-122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kumimoji="1" lang="en-US" altLang="zh-CN" sz="2100" smtClean="0">
                <a:latin typeface="Times New Roman" charset="0"/>
                <a:ea typeface="宋体" charset="-122"/>
                <a:cs typeface="SimHei" charset="-122"/>
              </a:rPr>
              <a:t>        </a:t>
            </a:r>
            <a:r>
              <a:rPr kumimoji="1" lang="zh-CN" altLang="en-US" sz="2100" smtClean="0">
                <a:latin typeface="Times New Roman" charset="0"/>
                <a:ea typeface="宋体" charset="-122"/>
                <a:cs typeface="SimHei" charset="-122"/>
              </a:rPr>
              <a:t>计算三棱镜的临界角</a:t>
            </a:r>
            <a:r>
              <a:rPr kumimoji="1" lang="en-US" altLang="zh-CN" sz="2100" i="1" err="1" smtClean="0">
                <a:latin typeface="Times New Roman" charset="0"/>
                <a:ea typeface="宋体" charset="-122"/>
                <a:cs typeface="SimHei" charset="-122"/>
              </a:rPr>
              <a:t>i</a:t>
            </a:r>
            <a:r>
              <a:rPr kumimoji="1" lang="en-US" altLang="zh-CN" sz="2100" i="1" baseline="-25000" err="1" smtClean="0">
                <a:latin typeface="Times New Roman" charset="0"/>
                <a:ea typeface="宋体" charset="-122"/>
                <a:cs typeface="SimHei" charset="-122"/>
              </a:rPr>
              <a:t>C</a:t>
            </a:r>
            <a:endParaRPr kumimoji="1" lang="en-US" altLang="zh-CN" sz="2100" i="1" baseline="-25000" smtClean="0">
              <a:latin typeface="Times New Roman" charset="0"/>
              <a:ea typeface="宋体" charset="-122"/>
              <a:cs typeface="SimHei" charset="-122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kumimoji="1" lang="en-US" altLang="zh-CN" sz="2100" i="1" err="1" smtClean="0">
                <a:latin typeface="Times New Roman" charset="0"/>
                <a:ea typeface="宋体" charset="-122"/>
                <a:cs typeface="SimHei" charset="-122"/>
              </a:rPr>
              <a:t>i</a:t>
            </a:r>
            <a:r>
              <a:rPr kumimoji="1" lang="en-US" altLang="zh-CN" sz="2100" i="1" baseline="-25000" err="1" smtClean="0">
                <a:latin typeface="Times New Roman" charset="0"/>
                <a:ea typeface="宋体" charset="-122"/>
                <a:cs typeface="SimHei" charset="-122"/>
              </a:rPr>
              <a:t>C</a:t>
            </a:r>
            <a:r>
              <a:rPr kumimoji="1" lang="zh-CN" altLang="en-US" sz="2100" i="1" baseline="-25000" smtClean="0">
                <a:latin typeface="Times New Roman" charset="0"/>
                <a:ea typeface="宋体" charset="-122"/>
                <a:cs typeface="SimHei" charset="-122"/>
              </a:rPr>
              <a:t> </a:t>
            </a:r>
            <a:r>
              <a:rPr kumimoji="1" lang="en-US" altLang="zh-CN" sz="2100" i="1" smtClean="0">
                <a:latin typeface="Times New Roman" charset="0"/>
                <a:ea typeface="宋体" charset="-122"/>
                <a:cs typeface="SimHei" charset="-122"/>
              </a:rPr>
              <a:t>=</a:t>
            </a:r>
            <a:r>
              <a:rPr kumimoji="1" lang="zh-CN" altLang="en-US" sz="2100" i="1" smtClean="0">
                <a:latin typeface="Times New Roman" charset="0"/>
                <a:ea typeface="宋体" charset="-122"/>
                <a:cs typeface="SimHei" charset="-122"/>
              </a:rPr>
              <a:t> </a:t>
            </a:r>
            <a:r>
              <a:rPr kumimoji="1" lang="en-US" altLang="zh-CN" sz="2100" smtClean="0">
                <a:latin typeface="Times New Roman" charset="0"/>
                <a:ea typeface="宋体" charset="-122"/>
                <a:cs typeface="SimHei" charset="-122"/>
              </a:rPr>
              <a:t>arcsin1/1.5</a:t>
            </a:r>
            <a:r>
              <a:rPr kumimoji="1" lang="zh-CN" altLang="en-US" sz="2100" smtClean="0">
                <a:latin typeface="Times New Roman" charset="0"/>
                <a:ea typeface="宋体" charset="-122"/>
                <a:cs typeface="SimHei" charset="-122"/>
              </a:rPr>
              <a:t> </a:t>
            </a:r>
            <a:r>
              <a:rPr kumimoji="1" lang="en-US" altLang="zh-CN" sz="2100" smtClean="0">
                <a:latin typeface="Times New Roman" charset="0"/>
                <a:ea typeface="宋体" charset="-122"/>
                <a:cs typeface="SimHei" charset="-122"/>
              </a:rPr>
              <a:t>=</a:t>
            </a:r>
            <a:r>
              <a:rPr kumimoji="1" lang="zh-CN" altLang="en-US" sz="2100" smtClean="0">
                <a:latin typeface="Times New Roman" charset="0"/>
                <a:ea typeface="宋体" charset="-122"/>
                <a:cs typeface="SimHei" charset="-122"/>
              </a:rPr>
              <a:t> </a:t>
            </a:r>
            <a:r>
              <a:rPr kumimoji="1" lang="en-US" altLang="zh-CN" sz="2100" smtClean="0">
                <a:latin typeface="Times New Roman" charset="0"/>
                <a:ea typeface="宋体" charset="-122"/>
                <a:cs typeface="SimHei" charset="-122"/>
              </a:rPr>
              <a:t>41.81˚</a:t>
            </a:r>
            <a:r>
              <a:rPr kumimoji="1" lang="zh-CN" altLang="en-US" sz="2100" smtClean="0">
                <a:latin typeface="Times New Roman" charset="0"/>
                <a:ea typeface="宋体" charset="-122"/>
                <a:cs typeface="SimHei" charset="-122"/>
              </a:rPr>
              <a:t> </a:t>
            </a:r>
            <a:r>
              <a:rPr kumimoji="1" lang="en-US" altLang="zh-CN" sz="2100" smtClean="0">
                <a:latin typeface="Times New Roman" charset="0"/>
                <a:ea typeface="宋体" charset="-122"/>
                <a:cs typeface="SimHei" charset="-122"/>
              </a:rPr>
              <a:t>&lt;</a:t>
            </a:r>
            <a:r>
              <a:rPr kumimoji="1" lang="zh-CN" altLang="en-US" sz="2100" smtClean="0">
                <a:latin typeface="Times New Roman" charset="0"/>
                <a:ea typeface="宋体" charset="-122"/>
                <a:cs typeface="SimHei" charset="-122"/>
              </a:rPr>
              <a:t> </a:t>
            </a:r>
            <a:r>
              <a:rPr kumimoji="1" lang="en-US" altLang="zh-CN" sz="2100" smtClean="0">
                <a:latin typeface="Times New Roman" charset="0"/>
                <a:ea typeface="宋体" charset="-122"/>
                <a:cs typeface="SimHei" charset="-122"/>
              </a:rPr>
              <a:t>45˚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kumimoji="1" lang="zh-CN" altLang="en-US" sz="2100" smtClean="0">
                <a:latin typeface="Times New Roman" charset="0"/>
                <a:ea typeface="宋体" charset="-122"/>
                <a:cs typeface="SimHei" charset="-122"/>
              </a:rPr>
              <a:t>因此光线在三棱镜的斜边上能发生全反射。</a:t>
            </a:r>
            <a:endParaRPr kumimoji="1" lang="en-US" altLang="zh-CN" sz="2100" smtClean="0">
              <a:latin typeface="Times New Roman" charset="0"/>
              <a:ea typeface="宋体" charset="-122"/>
              <a:cs typeface="SimHei" charset="-122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kumimoji="1" lang="en-US" altLang="zh-CN" sz="2100" smtClean="0">
                <a:latin typeface="Times New Roman" charset="0"/>
                <a:ea typeface="宋体" charset="-122"/>
                <a:cs typeface="SimHei" charset="-122"/>
              </a:rPr>
              <a:t>【Step</a:t>
            </a:r>
            <a:r>
              <a:rPr kumimoji="1" lang="zh-CN" altLang="en-US" sz="2100" smtClean="0">
                <a:latin typeface="Times New Roman" charset="0"/>
                <a:ea typeface="宋体" charset="-122"/>
                <a:cs typeface="SimHei" charset="-122"/>
              </a:rPr>
              <a:t> </a:t>
            </a:r>
            <a:r>
              <a:rPr kumimoji="1" lang="en-US" altLang="zh-CN" sz="2100" smtClean="0">
                <a:latin typeface="Times New Roman" charset="0"/>
                <a:ea typeface="宋体" charset="-122"/>
                <a:cs typeface="SimHei" charset="-122"/>
              </a:rPr>
              <a:t>2</a:t>
            </a:r>
            <a:r>
              <a:rPr kumimoji="1" lang="zh-CN" altLang="en-US" sz="2100" smtClean="0">
                <a:latin typeface="Times New Roman" charset="0"/>
                <a:ea typeface="宋体" charset="-122"/>
                <a:cs typeface="SimHei" charset="-122"/>
              </a:rPr>
              <a:t>  设计等效情形</a:t>
            </a:r>
            <a:r>
              <a:rPr kumimoji="1" lang="en-US" altLang="zh-CN" sz="2100">
                <a:latin typeface="Times New Roman" charset="0"/>
                <a:ea typeface="宋体" charset="-122"/>
                <a:cs typeface="SimHei" charset="-122"/>
              </a:rPr>
              <a:t>】</a:t>
            </a:r>
            <a:endParaRPr kumimoji="1" lang="en-US" altLang="zh-CN" sz="2100" smtClean="0">
              <a:latin typeface="Times New Roman" charset="0"/>
              <a:ea typeface="宋体" charset="-122"/>
              <a:cs typeface="SimHei" charset="-122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kumimoji="1" lang="zh-CN" altLang="en-US" sz="2100" smtClean="0">
                <a:latin typeface="Times New Roman" charset="0"/>
                <a:ea typeface="宋体" charset="-122"/>
                <a:cs typeface="SimHei" charset="-122"/>
              </a:rPr>
              <a:t>        由几何关系，光线在玻璃里经过的总路程为</a:t>
            </a:r>
            <a:r>
              <a:rPr kumimoji="1" lang="en-US" altLang="zh-CN" sz="2100" smtClean="0">
                <a:latin typeface="Times New Roman" charset="0"/>
                <a:ea typeface="宋体" charset="-122"/>
                <a:cs typeface="SimHei" charset="-122"/>
              </a:rPr>
              <a:t>6cm</a:t>
            </a:r>
            <a:r>
              <a:rPr kumimoji="1" lang="zh-CN" altLang="en-US" sz="2100" smtClean="0">
                <a:latin typeface="Times New Roman" charset="0"/>
                <a:ea typeface="宋体" charset="-122"/>
                <a:cs typeface="SimHei" charset="-122"/>
              </a:rPr>
              <a:t>，因此本题可以等效成</a:t>
            </a:r>
            <a:r>
              <a:rPr kumimoji="1" lang="zh-CN" altLang="en-US" sz="2100" smtClean="0">
                <a:solidFill>
                  <a:srgbClr val="436EA0"/>
                </a:solidFill>
                <a:latin typeface="Times New Roman" charset="0"/>
                <a:ea typeface="宋体" charset="-122"/>
                <a:cs typeface="SimHei" charset="-122"/>
              </a:rPr>
              <a:t>一个在光轴上的物体距离先通过一个厚度为</a:t>
            </a:r>
            <a:r>
              <a:rPr kumimoji="1" lang="en-US" altLang="zh-CN" sz="2100" smtClean="0">
                <a:solidFill>
                  <a:srgbClr val="436EA0"/>
                </a:solidFill>
                <a:latin typeface="Times New Roman" charset="0"/>
                <a:ea typeface="宋体" charset="-122"/>
                <a:cs typeface="SimHei" charset="-122"/>
              </a:rPr>
              <a:t>6cm</a:t>
            </a:r>
            <a:r>
              <a:rPr kumimoji="1" lang="zh-CN" altLang="en-US" sz="2100" smtClean="0">
                <a:solidFill>
                  <a:srgbClr val="436EA0"/>
                </a:solidFill>
                <a:latin typeface="Times New Roman" charset="0"/>
                <a:ea typeface="宋体" charset="-122"/>
                <a:cs typeface="SimHei" charset="-122"/>
              </a:rPr>
              <a:t>的立方体玻璃砖，再经过</a:t>
            </a:r>
            <a:r>
              <a:rPr kumimoji="1" lang="en-US" altLang="zh-CN" sz="2100" i="1" smtClean="0">
                <a:solidFill>
                  <a:srgbClr val="436EA0"/>
                </a:solidFill>
                <a:latin typeface="Times New Roman" charset="0"/>
                <a:ea typeface="宋体" charset="-122"/>
                <a:cs typeface="SimHei" charset="-122"/>
              </a:rPr>
              <a:t>f</a:t>
            </a:r>
            <a:r>
              <a:rPr kumimoji="1" lang="en-US" altLang="zh-CN" sz="2100" baseline="-25000" smtClean="0">
                <a:solidFill>
                  <a:srgbClr val="436EA0"/>
                </a:solidFill>
                <a:latin typeface="Times New Roman" charset="0"/>
                <a:ea typeface="宋体" charset="-122"/>
                <a:cs typeface="SimHei" charset="-122"/>
              </a:rPr>
              <a:t>1</a:t>
            </a:r>
            <a:r>
              <a:rPr kumimoji="1" lang="zh-CN" altLang="en-US" sz="2100" smtClean="0">
                <a:solidFill>
                  <a:srgbClr val="436EA0"/>
                </a:solidFill>
                <a:latin typeface="Times New Roman" charset="0"/>
                <a:ea typeface="宋体" charset="-122"/>
                <a:cs typeface="SimHei" charset="-122"/>
              </a:rPr>
              <a:t>和</a:t>
            </a:r>
            <a:r>
              <a:rPr kumimoji="1" lang="en-US" altLang="zh-CN" sz="2100" i="1" smtClean="0">
                <a:solidFill>
                  <a:srgbClr val="436EA0"/>
                </a:solidFill>
                <a:latin typeface="Times New Roman" charset="0"/>
                <a:ea typeface="宋体" charset="-122"/>
                <a:cs typeface="SimHei" charset="-122"/>
              </a:rPr>
              <a:t>f</a:t>
            </a:r>
            <a:r>
              <a:rPr kumimoji="1" lang="en-US" altLang="zh-CN" sz="2100" baseline="-25000" smtClean="0">
                <a:solidFill>
                  <a:srgbClr val="436EA0"/>
                </a:solidFill>
                <a:latin typeface="Times New Roman" charset="0"/>
                <a:ea typeface="宋体" charset="-122"/>
                <a:cs typeface="SimHei" charset="-122"/>
              </a:rPr>
              <a:t>2</a:t>
            </a:r>
            <a:r>
              <a:rPr kumimoji="1" lang="zh-CN" altLang="en-US" sz="2100" smtClean="0">
                <a:solidFill>
                  <a:srgbClr val="436EA0"/>
                </a:solidFill>
                <a:latin typeface="Times New Roman" charset="0"/>
                <a:ea typeface="宋体" charset="-122"/>
                <a:cs typeface="SimHei" charset="-122"/>
              </a:rPr>
              <a:t>，且物体距离玻璃砖左侧边缘</a:t>
            </a:r>
            <a:r>
              <a:rPr kumimoji="1" lang="en-US" altLang="zh-CN" sz="2100" smtClean="0">
                <a:solidFill>
                  <a:srgbClr val="436EA0"/>
                </a:solidFill>
                <a:latin typeface="Times New Roman" charset="0"/>
                <a:ea typeface="宋体" charset="-122"/>
                <a:cs typeface="SimHei" charset="-122"/>
              </a:rPr>
              <a:t>6cm</a:t>
            </a:r>
            <a:r>
              <a:rPr kumimoji="1" lang="zh-CN" altLang="en-US" sz="2100" smtClean="0">
                <a:solidFill>
                  <a:srgbClr val="436EA0"/>
                </a:solidFill>
                <a:latin typeface="Times New Roman" charset="0"/>
                <a:ea typeface="宋体" charset="-122"/>
                <a:cs typeface="SimHei" charset="-122"/>
              </a:rPr>
              <a:t>。</a:t>
            </a:r>
            <a:endParaRPr kumimoji="1" lang="en-US" altLang="zh-CN" sz="2100" smtClean="0">
              <a:solidFill>
                <a:srgbClr val="436EA0"/>
              </a:solidFill>
              <a:latin typeface="Times New Roman" charset="0"/>
              <a:ea typeface="宋体" charset="-122"/>
              <a:cs typeface="SimHei" charset="-122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endParaRPr kumimoji="1" lang="en-US" altLang="zh-CN" sz="2100">
              <a:latin typeface="宋体" charset="-122"/>
              <a:ea typeface="宋体" charset="-122"/>
              <a:cs typeface="SimHei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438349" y="3896587"/>
            <a:ext cx="887896" cy="877566"/>
          </a:xfrm>
          <a:prstGeom prst="rect">
            <a:avLst/>
          </a:prstGeom>
          <a:solidFill>
            <a:srgbClr val="4472C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36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52"/>
          <a:stretch/>
        </p:blipFill>
        <p:spPr>
          <a:xfrm>
            <a:off x="938999" y="1461245"/>
            <a:ext cx="10314000" cy="8446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>
                <a:solidFill>
                  <a:schemeClr val="bg1"/>
                </a:solidFill>
                <a:latin typeface="Arial" charset="0"/>
                <a:ea typeface="黑体" charset="-122"/>
              </a:rPr>
              <a:t>1.4</a:t>
            </a:r>
            <a:r>
              <a:rPr kumimoji="1" lang="zh-CN" altLang="en-US" sz="3200">
                <a:solidFill>
                  <a:schemeClr val="bg1"/>
                </a:solidFill>
                <a:latin typeface="Arial" charset="0"/>
                <a:ea typeface="黑体" charset="-122"/>
              </a:rPr>
              <a:t>  薄透镜成像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/>
              <p:cNvSpPr txBox="1">
                <a:spLocks/>
              </p:cNvSpPr>
              <p:nvPr/>
            </p:nvSpPr>
            <p:spPr>
              <a:xfrm>
                <a:off x="938998" y="2395522"/>
                <a:ext cx="5422045" cy="408465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zh-CN" altLang="en-US" sz="2100" smtClean="0">
                    <a:latin typeface="SimHei" charset="-122"/>
                    <a:ea typeface="SimHei" charset="-122"/>
                    <a:cs typeface="SimHei" charset="-122"/>
                  </a:rPr>
                  <a:t>解</a:t>
                </a:r>
                <a:r>
                  <a:rPr kumimoji="1" lang="zh-CN" altLang="en-US" sz="2100">
                    <a:latin typeface="Times New Roman" charset="0"/>
                    <a:ea typeface="宋体" charset="-122"/>
                    <a:cs typeface="SimHei" charset="-122"/>
                  </a:rPr>
                  <a:t> </a:t>
                </a:r>
                <a:r>
                  <a:rPr kumimoji="1" lang="zh-CN" altLang="en-US" sz="2100" smtClean="0">
                    <a:latin typeface="Times New Roman" charset="0"/>
                    <a:ea typeface="宋体" charset="-122"/>
                    <a:cs typeface="SimHei" charset="-122"/>
                  </a:rPr>
                  <a:t>  </a:t>
                </a:r>
                <a:r>
                  <a:rPr kumimoji="1" lang="en-US" altLang="zh-CN" sz="2100" smtClean="0">
                    <a:latin typeface="Times New Roman" charset="0"/>
                    <a:ea typeface="宋体" charset="-122"/>
                    <a:cs typeface="SimHei" charset="-122"/>
                  </a:rPr>
                  <a:t>【Step 3</a:t>
                </a:r>
                <a:r>
                  <a:rPr kumimoji="1" lang="zh-CN" altLang="en-US" sz="2100" smtClean="0">
                    <a:latin typeface="Times New Roman" charset="0"/>
                    <a:ea typeface="宋体" charset="-122"/>
                    <a:cs typeface="SimHei" charset="-122"/>
                  </a:rPr>
                  <a:t>  计算</a:t>
                </a:r>
                <a:r>
                  <a:rPr kumimoji="1" lang="en-US" altLang="zh-CN" sz="2100" smtClean="0">
                    <a:latin typeface="Times New Roman" charset="0"/>
                    <a:ea typeface="宋体" charset="-122"/>
                    <a:cs typeface="SimHei" charset="-122"/>
                  </a:rPr>
                  <a:t>】</a:t>
                </a:r>
              </a:p>
              <a:p>
                <a:pPr marL="0" indent="0" algn="just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100" smtClean="0">
                    <a:latin typeface="Times New Roman" charset="0"/>
                    <a:ea typeface="宋体" charset="-122"/>
                    <a:cs typeface="SimHei" charset="-122"/>
                  </a:rPr>
                  <a:t>&lt; 3-1</a:t>
                </a:r>
                <a:r>
                  <a:rPr kumimoji="1" lang="zh-CN" altLang="en-US" sz="2100" smtClean="0">
                    <a:latin typeface="Times New Roman" charset="0"/>
                    <a:ea typeface="宋体" charset="-122"/>
                    <a:cs typeface="SimHei" charset="-122"/>
                  </a:rPr>
                  <a:t>  玻璃</a:t>
                </a:r>
                <a:r>
                  <a:rPr kumimoji="1" lang="en-US" altLang="zh-CN" sz="2100" smtClean="0">
                    <a:latin typeface="Times New Roman" charset="0"/>
                    <a:ea typeface="宋体" charset="-122"/>
                    <a:cs typeface="SimHei" charset="-122"/>
                  </a:rPr>
                  <a:t> &gt;</a:t>
                </a:r>
              </a:p>
              <a:p>
                <a:pPr marL="0" indent="0" algn="just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zh-CN" altLang="en-US" sz="2100">
                    <a:latin typeface="Times New Roman" charset="0"/>
                    <a:ea typeface="宋体" charset="-122"/>
                    <a:cs typeface="SimHei" charset="-122"/>
                  </a:rPr>
                  <a:t> </a:t>
                </a:r>
                <a:r>
                  <a:rPr kumimoji="1" lang="zh-CN" altLang="en-US" sz="2100" smtClean="0">
                    <a:latin typeface="Times New Roman" charset="0"/>
                    <a:ea typeface="宋体" charset="-122"/>
                    <a:cs typeface="SimHei" charset="-122"/>
                  </a:rPr>
                  <a:t>       由</a:t>
                </a:r>
                <a:r>
                  <a:rPr kumimoji="1" lang="en-US" altLang="zh-CN" sz="2100" smtClean="0">
                    <a:latin typeface="Times New Roman" charset="0"/>
                    <a:ea typeface="宋体" charset="-122"/>
                    <a:cs typeface="SimHei" charset="-122"/>
                  </a:rPr>
                  <a:t>Fermat</a:t>
                </a:r>
                <a:r>
                  <a:rPr kumimoji="1" lang="zh-CN" altLang="en-US" sz="2100" smtClean="0">
                    <a:latin typeface="Times New Roman" charset="0"/>
                    <a:ea typeface="宋体" charset="-122"/>
                    <a:cs typeface="SimHei" charset="-122"/>
                  </a:rPr>
                  <a:t>原理，光在玻璃中前进</a:t>
                </a:r>
                <a:r>
                  <a:rPr kumimoji="1" lang="en-US" altLang="zh-CN" sz="2100" smtClean="0">
                    <a:latin typeface="Times New Roman" charset="0"/>
                    <a:ea typeface="宋体" charset="-122"/>
                    <a:cs typeface="SimHei" charset="-122"/>
                  </a:rPr>
                  <a:t>6cm</a:t>
                </a:r>
                <a:r>
                  <a:rPr kumimoji="1" lang="zh-CN" altLang="en-US" sz="2100" smtClean="0">
                    <a:latin typeface="Times New Roman" charset="0"/>
                    <a:ea typeface="宋体" charset="-122"/>
                    <a:cs typeface="SimHei" charset="-122"/>
                  </a:rPr>
                  <a:t>相当于在空气中为前进</a:t>
                </a:r>
                <a:r>
                  <a:rPr kumimoji="1" lang="en-US" altLang="zh-CN" sz="2100" smtClean="0">
                    <a:latin typeface="Times New Roman" charset="0"/>
                    <a:ea typeface="宋体" charset="-122"/>
                    <a:cs typeface="SimHei" charset="-122"/>
                  </a:rPr>
                  <a:t>6/1.5=4cm</a:t>
                </a:r>
                <a:r>
                  <a:rPr kumimoji="1" lang="zh-CN" altLang="en-US" sz="2100" smtClean="0">
                    <a:latin typeface="Times New Roman" charset="0"/>
                    <a:ea typeface="宋体" charset="-122"/>
                    <a:cs typeface="SimHei" charset="-122"/>
                  </a:rPr>
                  <a:t>。</a:t>
                </a:r>
                <a:endParaRPr kumimoji="1" lang="en-US" altLang="zh-CN" sz="2100">
                  <a:latin typeface="Times New Roman" charset="0"/>
                  <a:ea typeface="宋体" charset="-122"/>
                  <a:cs typeface="SimHei" charset="-122"/>
                </a:endParaRPr>
              </a:p>
              <a:p>
                <a:pPr marL="0" indent="0" algn="just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100">
                    <a:latin typeface="Times New Roman" charset="0"/>
                    <a:ea typeface="宋体" charset="-122"/>
                    <a:cs typeface="SimHei" charset="-122"/>
                  </a:rPr>
                  <a:t>&lt; </a:t>
                </a:r>
                <a:r>
                  <a:rPr kumimoji="1" lang="en-US" altLang="zh-CN" sz="2100" smtClean="0">
                    <a:latin typeface="Times New Roman" charset="0"/>
                    <a:ea typeface="宋体" charset="-122"/>
                    <a:cs typeface="SimHei" charset="-122"/>
                  </a:rPr>
                  <a:t>3-2</a:t>
                </a:r>
                <a:r>
                  <a:rPr kumimoji="1" lang="zh-CN" altLang="en-US" sz="2100" smtClean="0">
                    <a:latin typeface="Times New Roman" charset="0"/>
                    <a:ea typeface="宋体" charset="-122"/>
                    <a:cs typeface="SimHei" charset="-122"/>
                  </a:rPr>
                  <a:t>  </a:t>
                </a:r>
                <a:r>
                  <a:rPr kumimoji="1" lang="en-US" altLang="zh-CN" sz="2100" i="1" smtClean="0">
                    <a:latin typeface="Times New Roman" charset="0"/>
                    <a:ea typeface="宋体" charset="-122"/>
                    <a:cs typeface="SimHei" charset="-122"/>
                  </a:rPr>
                  <a:t>f</a:t>
                </a:r>
                <a:r>
                  <a:rPr kumimoji="1" lang="en-US" altLang="zh-CN" sz="2100" baseline="-25000" smtClean="0">
                    <a:latin typeface="Times New Roman" charset="0"/>
                    <a:ea typeface="宋体" charset="-122"/>
                    <a:cs typeface="SimHei" charset="-122"/>
                  </a:rPr>
                  <a:t>1</a:t>
                </a:r>
                <a:r>
                  <a:rPr kumimoji="1" lang="en-US" altLang="zh-CN" sz="2100" smtClean="0">
                    <a:latin typeface="Times New Roman" charset="0"/>
                    <a:ea typeface="宋体" charset="-122"/>
                    <a:cs typeface="SimHei" charset="-122"/>
                  </a:rPr>
                  <a:t> &gt;</a:t>
                </a:r>
              </a:p>
              <a:p>
                <a:pPr marL="0" indent="0" algn="just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100">
                    <a:latin typeface="Times New Roman" charset="0"/>
                    <a:ea typeface="宋体" charset="-122"/>
                    <a:cs typeface="SimHei" charset="-122"/>
                  </a:rPr>
                  <a:t> </a:t>
                </a:r>
                <a:r>
                  <a:rPr kumimoji="1" lang="en-US" altLang="zh-CN" sz="2100" smtClean="0">
                    <a:latin typeface="Times New Roman" charset="0"/>
                    <a:ea typeface="宋体" charset="-122"/>
                    <a:cs typeface="SimHei" charset="-122"/>
                  </a:rPr>
                  <a:t>       </a:t>
                </a:r>
                <a:r>
                  <a:rPr kumimoji="1" lang="zh-CN" altLang="en-US" sz="2100" smtClean="0">
                    <a:latin typeface="Times New Roman" charset="0"/>
                    <a:ea typeface="宋体" charset="-122"/>
                    <a:cs typeface="SimHei" charset="-122"/>
                  </a:rPr>
                  <a:t>等效物距</a:t>
                </a:r>
                <a:r>
                  <a:rPr kumimoji="1" lang="en-US" altLang="zh-CN" sz="2100" i="1" smtClean="0">
                    <a:latin typeface="Times New Roman" charset="0"/>
                    <a:ea typeface="宋体" charset="-122"/>
                    <a:cs typeface="SimHei" charset="-122"/>
                  </a:rPr>
                  <a:t>s</a:t>
                </a:r>
                <a:r>
                  <a:rPr kumimoji="1" lang="en-US" altLang="zh-CN" sz="2100" baseline="-25000" smtClean="0">
                    <a:latin typeface="Times New Roman" charset="0"/>
                    <a:ea typeface="宋体" charset="-122"/>
                    <a:cs typeface="SimHei" charset="-122"/>
                  </a:rPr>
                  <a:t>1</a:t>
                </a:r>
                <a:r>
                  <a:rPr kumimoji="1" lang="en-US" altLang="zh-CN" sz="2100" smtClean="0">
                    <a:latin typeface="Times New Roman" charset="0"/>
                    <a:ea typeface="宋体" charset="-122"/>
                    <a:cs typeface="SimHei" charset="-122"/>
                  </a:rPr>
                  <a:t>=6+4+10=20cm</a:t>
                </a:r>
                <a:r>
                  <a:rPr kumimoji="1" lang="zh-CN" altLang="en-US" sz="2100" smtClean="0">
                    <a:latin typeface="Times New Roman" charset="0"/>
                    <a:ea typeface="宋体" charset="-122"/>
                    <a:cs typeface="SimHei" charset="-122"/>
                  </a:rPr>
                  <a:t>，由物像关系</a:t>
                </a:r>
                <a:endParaRPr kumimoji="1" lang="en-US" altLang="zh-CN" sz="2100" smtClean="0">
                  <a:latin typeface="Times New Roman" charset="0"/>
                  <a:ea typeface="宋体" charset="-122"/>
                  <a:cs typeface="SimHei" charset="-122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bg-BG" altLang="zh-CN" sz="210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100" b="0" i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100" b="0" i="1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kumimoji="1" lang="en-US" altLang="zh-CN" sz="2100" b="0" i="0" baseline="-2500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1" lang="en-US" altLang="zh-CN" sz="2100" b="0" i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′</m:t>
                          </m:r>
                        </m:den>
                      </m:f>
                      <m:r>
                        <m:rPr>
                          <m:nor/>
                        </m:rPr>
                        <a:rPr kumimoji="1" lang="en-US" altLang="zh-CN" sz="2100" b="0" i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  <m:f>
                        <m:fPr>
                          <m:ctrlPr>
                            <a:rPr kumimoji="1" lang="bg-BG" altLang="zh-CN" sz="21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100" i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1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kumimoji="1" lang="en-US" altLang="zh-CN" sz="2100" i="0" baseline="-25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den>
                      </m:f>
                      <m:r>
                        <m:rPr>
                          <m:nor/>
                        </m:rPr>
                        <a:rPr kumimoji="1" lang="en-US" altLang="zh-CN" sz="2100" b="0" i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kumimoji="1" lang="bg-BG" altLang="zh-CN" sz="21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1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100" b="0" i="1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kumimoji="1" lang="en-US" altLang="zh-CN" sz="2100" baseline="-2500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kumimoji="1" lang="en-US" altLang="zh-CN" sz="210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 algn="just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zh-CN" altLang="en-US" sz="2100" smtClean="0">
                    <a:latin typeface="Times New Roman" charset="0"/>
                    <a:ea typeface="宋体" charset="-122"/>
                    <a:cs typeface="SimHei" charset="-122"/>
                  </a:rPr>
                  <a:t>代入数据，解得</a:t>
                </a:r>
                <a:r>
                  <a:rPr kumimoji="1" lang="en-US" altLang="zh-CN" sz="2100" i="1" smtClean="0">
                    <a:latin typeface="Times New Roman" charset="0"/>
                    <a:ea typeface="宋体" charset="-122"/>
                    <a:cs typeface="SimHei" charset="-122"/>
                  </a:rPr>
                  <a:t>s</a:t>
                </a:r>
                <a:r>
                  <a:rPr kumimoji="1" lang="en-US" altLang="zh-CN" sz="2100" baseline="-25000" smtClean="0">
                    <a:latin typeface="Times New Roman" charset="0"/>
                    <a:ea typeface="宋体" charset="-122"/>
                    <a:cs typeface="SimHei" charset="-122"/>
                  </a:rPr>
                  <a:t>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1" lang="en-US" altLang="zh-CN" sz="2100" smtClean="0">
                        <a:latin typeface="Times New Roman" charset="0"/>
                        <a:ea typeface="Times New Roman" charset="0"/>
                        <a:cs typeface="Times New Roman" charset="0"/>
                      </a:rPr>
                      <m:t>′</m:t>
                    </m:r>
                  </m:oMath>
                </a14:m>
                <a:r>
                  <a:rPr kumimoji="1" lang="en-US" altLang="zh-CN" sz="2100" smtClean="0">
                    <a:latin typeface="Times New Roman" charset="0"/>
                    <a:ea typeface="宋体" charset="-122"/>
                    <a:cs typeface="SimHei" charset="-122"/>
                  </a:rPr>
                  <a:t>=</a:t>
                </a:r>
                <a:r>
                  <a:rPr kumimoji="1" lang="zh-CN" altLang="en-US" sz="2100" smtClean="0">
                    <a:latin typeface="Times New Roman" charset="0"/>
                    <a:ea typeface="宋体" charset="-122"/>
                    <a:cs typeface="SimHei" charset="-122"/>
                  </a:rPr>
                  <a:t>∞，即成像于无穷远处。</a:t>
                </a:r>
                <a:endParaRPr kumimoji="1" lang="en-US" altLang="zh-CN" sz="2100" smtClean="0">
                  <a:latin typeface="Times New Roman" charset="0"/>
                  <a:ea typeface="宋体" charset="-122"/>
                  <a:cs typeface="SimHei" charset="-122"/>
                </a:endParaRPr>
              </a:p>
            </p:txBody>
          </p:sp>
        </mc:Choice>
        <mc:Fallback xmlns="">
          <p:sp>
            <p:nvSpPr>
              <p:cNvPr id="6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998" y="2395522"/>
                <a:ext cx="5422045" cy="4084655"/>
              </a:xfrm>
              <a:prstGeom prst="rect">
                <a:avLst/>
              </a:prstGeom>
              <a:blipFill rotWithShape="0">
                <a:blip r:embed="rId4"/>
                <a:stretch>
                  <a:fillRect l="-1350" t="-746" r="-13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43" y="2858840"/>
            <a:ext cx="5043157" cy="219671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438349" y="3896587"/>
            <a:ext cx="887896" cy="877566"/>
          </a:xfrm>
          <a:prstGeom prst="rect">
            <a:avLst/>
          </a:prstGeom>
          <a:solidFill>
            <a:srgbClr val="4472C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512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52"/>
          <a:stretch/>
        </p:blipFill>
        <p:spPr>
          <a:xfrm>
            <a:off x="938999" y="1461245"/>
            <a:ext cx="10314000" cy="8446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>
                <a:solidFill>
                  <a:schemeClr val="bg1"/>
                </a:solidFill>
                <a:latin typeface="Arial" charset="0"/>
                <a:ea typeface="黑体" charset="-122"/>
              </a:rPr>
              <a:t>1.4</a:t>
            </a:r>
            <a:r>
              <a:rPr kumimoji="1" lang="zh-CN" altLang="en-US" sz="3200">
                <a:solidFill>
                  <a:schemeClr val="bg1"/>
                </a:solidFill>
                <a:latin typeface="Arial" charset="0"/>
                <a:ea typeface="黑体" charset="-122"/>
              </a:rPr>
              <a:t>  薄透镜成像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/>
              <p:cNvSpPr txBox="1">
                <a:spLocks/>
              </p:cNvSpPr>
              <p:nvPr/>
            </p:nvSpPr>
            <p:spPr>
              <a:xfrm>
                <a:off x="938998" y="2395522"/>
                <a:ext cx="5422045" cy="40207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zh-CN" altLang="en-US" sz="2100" smtClean="0">
                    <a:latin typeface="SimHei" charset="-122"/>
                    <a:ea typeface="SimHei" charset="-122"/>
                    <a:cs typeface="SimHei" charset="-122"/>
                  </a:rPr>
                  <a:t>解</a:t>
                </a:r>
                <a:r>
                  <a:rPr kumimoji="1" lang="zh-CN" altLang="en-US" sz="2100">
                    <a:latin typeface="Times New Roman" charset="0"/>
                    <a:ea typeface="宋体" charset="-122"/>
                    <a:cs typeface="SimHei" charset="-122"/>
                  </a:rPr>
                  <a:t> </a:t>
                </a:r>
                <a:r>
                  <a:rPr kumimoji="1" lang="zh-CN" altLang="en-US" sz="2100" smtClean="0">
                    <a:latin typeface="Times New Roman" charset="0"/>
                    <a:ea typeface="宋体" charset="-122"/>
                    <a:cs typeface="SimHei" charset="-122"/>
                  </a:rPr>
                  <a:t>  </a:t>
                </a:r>
                <a:r>
                  <a:rPr kumimoji="1" lang="en-US" altLang="zh-CN" sz="2100" smtClean="0">
                    <a:latin typeface="Times New Roman" charset="0"/>
                    <a:ea typeface="宋体" charset="-122"/>
                    <a:cs typeface="SimHei" charset="-122"/>
                  </a:rPr>
                  <a:t>【Step 3</a:t>
                </a:r>
                <a:r>
                  <a:rPr kumimoji="1" lang="zh-CN" altLang="en-US" sz="2100" smtClean="0">
                    <a:latin typeface="Times New Roman" charset="0"/>
                    <a:ea typeface="宋体" charset="-122"/>
                    <a:cs typeface="SimHei" charset="-122"/>
                  </a:rPr>
                  <a:t>  计算</a:t>
                </a:r>
                <a:r>
                  <a:rPr kumimoji="1" lang="en-US" altLang="zh-CN" sz="2100" smtClean="0">
                    <a:latin typeface="Times New Roman" charset="0"/>
                    <a:ea typeface="宋体" charset="-122"/>
                    <a:cs typeface="SimHei" charset="-122"/>
                  </a:rPr>
                  <a:t>】</a:t>
                </a:r>
              </a:p>
              <a:p>
                <a:pPr marL="0" indent="0" algn="just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100">
                    <a:latin typeface="Times New Roman" charset="0"/>
                    <a:ea typeface="宋体" charset="-122"/>
                    <a:cs typeface="SimHei" charset="-122"/>
                  </a:rPr>
                  <a:t>&lt; 3-2</a:t>
                </a:r>
                <a:r>
                  <a:rPr kumimoji="1" lang="zh-CN" altLang="en-US" sz="2100">
                    <a:latin typeface="Times New Roman" charset="0"/>
                    <a:ea typeface="宋体" charset="-122"/>
                    <a:cs typeface="SimHei" charset="-122"/>
                  </a:rPr>
                  <a:t>  </a:t>
                </a:r>
                <a:r>
                  <a:rPr kumimoji="1" lang="en-US" altLang="zh-CN" sz="2100" i="1" smtClean="0">
                    <a:latin typeface="Times New Roman" charset="0"/>
                    <a:ea typeface="宋体" charset="-122"/>
                    <a:cs typeface="SimHei" charset="-122"/>
                  </a:rPr>
                  <a:t>f</a:t>
                </a:r>
                <a:r>
                  <a:rPr kumimoji="1" lang="en-US" altLang="zh-CN" sz="2100" baseline="-25000" smtClean="0">
                    <a:latin typeface="Times New Roman" charset="0"/>
                    <a:ea typeface="宋体" charset="-122"/>
                    <a:cs typeface="SimHei" charset="-122"/>
                  </a:rPr>
                  <a:t>2</a:t>
                </a:r>
                <a:r>
                  <a:rPr kumimoji="1" lang="en-US" altLang="zh-CN" sz="2100" smtClean="0">
                    <a:latin typeface="Times New Roman" charset="0"/>
                    <a:ea typeface="宋体" charset="-122"/>
                    <a:cs typeface="SimHei" charset="-122"/>
                  </a:rPr>
                  <a:t> &gt;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bg-BG" altLang="zh-CN" sz="210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100" b="0" i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100" b="0" i="1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kumimoji="1" lang="en-US" altLang="zh-CN" sz="2100" b="0" i="0" baseline="-2500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kumimoji="1" lang="en-US" altLang="zh-CN" sz="2100" b="0" i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′</m:t>
                          </m:r>
                        </m:den>
                      </m:f>
                      <m:r>
                        <m:rPr>
                          <m:nor/>
                        </m:rPr>
                        <a:rPr kumimoji="1" lang="en-US" altLang="zh-CN" sz="2100" b="0" i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  <m:f>
                        <m:fPr>
                          <m:ctrlPr>
                            <a:rPr kumimoji="1" lang="bg-BG" altLang="zh-CN" sz="21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100" i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1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kumimoji="1" lang="en-US" altLang="zh-CN" sz="2100" b="0" i="0" baseline="-2500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kumimoji="1" lang="en-US" altLang="zh-CN" sz="2100" b="0" i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kumimoji="1" lang="bg-BG" altLang="zh-CN" sz="21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1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100" b="0" i="1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kumimoji="1" lang="en-US" altLang="zh-CN" sz="2100" b="0" i="0" baseline="-2500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en-US" altLang="zh-CN" sz="210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 algn="just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zh-CN" altLang="en-US" sz="2100" smtClean="0">
                    <a:latin typeface="Times New Roman" charset="0"/>
                    <a:ea typeface="宋体" charset="-122"/>
                    <a:cs typeface="SimHei" charset="-122"/>
                  </a:rPr>
                  <a:t>代入</a:t>
                </a:r>
                <a:r>
                  <a:rPr kumimoji="1" lang="en-US" altLang="zh-CN" sz="2100" i="1" smtClean="0">
                    <a:latin typeface="Times New Roman" charset="0"/>
                    <a:ea typeface="宋体" charset="-122"/>
                    <a:cs typeface="SimHei" charset="-122"/>
                  </a:rPr>
                  <a:t>s</a:t>
                </a:r>
                <a:r>
                  <a:rPr kumimoji="1" lang="en-US" altLang="zh-CN" sz="2100" baseline="-25000" smtClean="0">
                    <a:latin typeface="Times New Roman" charset="0"/>
                    <a:ea typeface="宋体" charset="-122"/>
                    <a:cs typeface="SimHei" charset="-122"/>
                  </a:rPr>
                  <a:t>2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1" lang="en-US" altLang="zh-CN" sz="2100" smtClean="0">
                        <a:latin typeface="Times New Roman" charset="0"/>
                        <a:ea typeface="Times New Roman" charset="0"/>
                        <a:cs typeface="Times New Roman" charset="0"/>
                      </a:rPr>
                      <m:t>′</m:t>
                    </m:r>
                  </m:oMath>
                </a14:m>
                <a:r>
                  <a:rPr kumimoji="1" lang="en-US" altLang="zh-CN" sz="2100" smtClean="0">
                    <a:latin typeface="Times New Roman" charset="0"/>
                    <a:ea typeface="宋体" charset="-122"/>
                    <a:cs typeface="SimHei" charset="-122"/>
                  </a:rPr>
                  <a:t>=</a:t>
                </a:r>
                <a:r>
                  <a:rPr kumimoji="1" lang="zh-CN" altLang="en-US" sz="2100" smtClean="0">
                    <a:latin typeface="Times New Roman" charset="0"/>
                    <a:ea typeface="宋体" charset="-122"/>
                    <a:cs typeface="SimHei" charset="-122"/>
                  </a:rPr>
                  <a:t>∞和</a:t>
                </a:r>
                <a:r>
                  <a:rPr kumimoji="1" lang="en-US" altLang="zh-CN" sz="2100" i="1" smtClean="0">
                    <a:latin typeface="Times New Roman" charset="0"/>
                    <a:ea typeface="宋体" charset="-122"/>
                    <a:cs typeface="SimHei" charset="-122"/>
                  </a:rPr>
                  <a:t>f</a:t>
                </a:r>
                <a:r>
                  <a:rPr kumimoji="1" lang="en-US" altLang="zh-CN" sz="2100" baseline="-25000" smtClean="0">
                    <a:latin typeface="Times New Roman" charset="0"/>
                    <a:ea typeface="宋体" charset="-122"/>
                    <a:cs typeface="SimHei" charset="-122"/>
                  </a:rPr>
                  <a:t>2</a:t>
                </a:r>
                <a:r>
                  <a:rPr kumimoji="1" lang="en-US" altLang="zh-CN" sz="2100" smtClean="0">
                    <a:latin typeface="Times New Roman" charset="0"/>
                    <a:ea typeface="宋体" charset="-122"/>
                    <a:cs typeface="SimHei" charset="-122"/>
                  </a:rPr>
                  <a:t>=</a:t>
                </a:r>
                <a14:m>
                  <m:oMath xmlns:m="http://schemas.openxmlformats.org/officeDocument/2006/math">
                    <m:r>
                      <a:rPr kumimoji="1" lang="en-US" altLang="zh-CN" sz="2100" b="0" i="0" smtClean="0">
                        <a:latin typeface="Cambria Math" charset="0"/>
                        <a:ea typeface="宋体" charset="-122"/>
                        <a:cs typeface="SimHei" charset="-122"/>
                      </a:rPr>
                      <m:t> </m:t>
                    </m:r>
                    <m:r>
                      <a:rPr kumimoji="1" lang="en-US" altLang="zh-CN" sz="2100" i="1" smtClean="0">
                        <a:latin typeface="Cambria Math" charset="0"/>
                        <a:ea typeface="宋体" charset="-122"/>
                        <a:cs typeface="SimHei" charset="-122"/>
                      </a:rPr>
                      <m:t>−</m:t>
                    </m:r>
                  </m:oMath>
                </a14:m>
                <a:r>
                  <a:rPr kumimoji="1" lang="en-US" altLang="zh-CN" sz="2100" smtClean="0">
                    <a:latin typeface="Times New Roman" charset="0"/>
                    <a:ea typeface="宋体" charset="-122"/>
                    <a:cs typeface="SimHei" charset="-122"/>
                  </a:rPr>
                  <a:t>10cm</a:t>
                </a:r>
                <a:r>
                  <a:rPr kumimoji="1" lang="zh-CN" altLang="en-US" sz="2100" smtClean="0">
                    <a:latin typeface="Times New Roman" charset="0"/>
                    <a:ea typeface="宋体" charset="-122"/>
                    <a:cs typeface="SimHei" charset="-122"/>
                  </a:rPr>
                  <a:t>，解得</a:t>
                </a:r>
                <a:r>
                  <a:rPr kumimoji="1" lang="en-US" altLang="zh-CN" sz="2100" i="1" smtClean="0">
                    <a:latin typeface="Times New Roman" charset="0"/>
                    <a:ea typeface="宋体" charset="-122"/>
                    <a:cs typeface="SimHei" charset="-122"/>
                  </a:rPr>
                  <a:t>s</a:t>
                </a:r>
                <a:r>
                  <a:rPr kumimoji="1" lang="en-US" altLang="zh-CN" sz="2100" baseline="-25000" smtClean="0">
                    <a:latin typeface="Times New Roman" charset="0"/>
                    <a:ea typeface="宋体" charset="-122"/>
                    <a:cs typeface="SimHei" charset="-122"/>
                  </a:rPr>
                  <a:t>2</a:t>
                </a:r>
                <a:r>
                  <a:rPr kumimoji="1" lang="en-US" altLang="zh-CN" sz="2100">
                    <a:latin typeface="Times New Roman" charset="0"/>
                    <a:ea typeface="宋体" charset="-122"/>
                    <a:cs typeface="SimHei" charset="-122"/>
                  </a:rPr>
                  <a:t>=</a:t>
                </a:r>
                <a14:m>
                  <m:oMath xmlns:m="http://schemas.openxmlformats.org/officeDocument/2006/math">
                    <m:r>
                      <a:rPr kumimoji="1" lang="en-US" altLang="zh-CN" sz="2100">
                        <a:latin typeface="Cambria Math" charset="0"/>
                        <a:ea typeface="宋体" charset="-122"/>
                        <a:cs typeface="SimHei" charset="-122"/>
                      </a:rPr>
                      <m:t> </m:t>
                    </m:r>
                    <m:r>
                      <a:rPr kumimoji="1" lang="en-US" altLang="zh-CN" sz="2100" i="1">
                        <a:latin typeface="Cambria Math" charset="0"/>
                        <a:ea typeface="宋体" charset="-122"/>
                        <a:cs typeface="SimHei" charset="-122"/>
                      </a:rPr>
                      <m:t>−</m:t>
                    </m:r>
                  </m:oMath>
                </a14:m>
                <a:r>
                  <a:rPr kumimoji="1" lang="en-US" altLang="zh-CN" sz="2100" smtClean="0">
                    <a:latin typeface="Times New Roman" charset="0"/>
                    <a:ea typeface="宋体" charset="-122"/>
                    <a:cs typeface="SimHei" charset="-122"/>
                  </a:rPr>
                  <a:t>10cm</a:t>
                </a:r>
                <a:r>
                  <a:rPr kumimoji="1" lang="zh-CN" altLang="en-US" sz="2100">
                    <a:latin typeface="Times New Roman" charset="0"/>
                    <a:ea typeface="宋体" charset="-122"/>
                    <a:cs typeface="SimHei" charset="-122"/>
                  </a:rPr>
                  <a:t>，</a:t>
                </a:r>
                <a:r>
                  <a:rPr kumimoji="1" lang="zh-CN" altLang="en-US" sz="2100" smtClean="0">
                    <a:latin typeface="Times New Roman" charset="0"/>
                    <a:ea typeface="宋体" charset="-122"/>
                    <a:cs typeface="SimHei" charset="-122"/>
                  </a:rPr>
                  <a:t>因此像的位置在凹透镜左侧</a:t>
                </a:r>
                <a:r>
                  <a:rPr kumimoji="1" lang="en-US" altLang="zh-CN" sz="2100" smtClean="0">
                    <a:latin typeface="Times New Roman" charset="0"/>
                    <a:ea typeface="宋体" charset="-122"/>
                    <a:cs typeface="SimHei" charset="-122"/>
                  </a:rPr>
                  <a:t>10cm</a:t>
                </a:r>
                <a:r>
                  <a:rPr kumimoji="1" lang="zh-CN" altLang="en-US" sz="2100" smtClean="0">
                    <a:latin typeface="Times New Roman" charset="0"/>
                    <a:ea typeface="宋体" charset="-122"/>
                    <a:cs typeface="SimHei" charset="-122"/>
                  </a:rPr>
                  <a:t>。</a:t>
                </a:r>
                <a:endParaRPr kumimoji="1" lang="en-US" altLang="zh-CN" sz="2100" smtClean="0">
                  <a:latin typeface="Times New Roman" charset="0"/>
                  <a:ea typeface="宋体" charset="-122"/>
                  <a:cs typeface="SimHei" charset="-122"/>
                </a:endParaRPr>
              </a:p>
              <a:p>
                <a:pPr marL="0" indent="0" algn="just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100" smtClean="0">
                    <a:latin typeface="Times New Roman" charset="0"/>
                    <a:ea typeface="宋体" charset="-122"/>
                    <a:cs typeface="SimHei" charset="-122"/>
                  </a:rPr>
                  <a:t>        </a:t>
                </a:r>
                <a:r>
                  <a:rPr kumimoji="1" lang="zh-CN" altLang="en-US" sz="2100" smtClean="0">
                    <a:latin typeface="Times New Roman" charset="0"/>
                    <a:ea typeface="宋体" charset="-122"/>
                    <a:cs typeface="SimHei" charset="-122"/>
                  </a:rPr>
                  <a:t>横向放大率</a:t>
                </a:r>
                <a:endParaRPr kumimoji="1" lang="en-US" altLang="zh-CN" sz="2100" smtClean="0">
                  <a:latin typeface="Times New Roman" charset="0"/>
                  <a:ea typeface="宋体" charset="-122"/>
                  <a:cs typeface="SimHei" charset="-122"/>
                </a:endParaRPr>
              </a:p>
              <a:p>
                <a:pPr marL="0" indent="0" algn="just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altLang="zh-CN" sz="2100" i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V</m:t>
                      </m:r>
                      <m:r>
                        <a:rPr kumimoji="1" lang="en-US" altLang="zh-CN" sz="21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1" lang="en-US" altLang="zh-CN" sz="2100" i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1" lang="en-US" altLang="zh-CN" sz="2100" b="0" baseline="-2500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1</m:t>
                      </m:r>
                      <m:r>
                        <m:rPr>
                          <m:nor/>
                        </m:rPr>
                        <a:rPr kumimoji="1" lang="en-US" altLang="zh-CN" sz="2100" i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1" lang="en-US" altLang="zh-CN" sz="2100" b="0" i="0" baseline="-2500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2</m:t>
                      </m:r>
                      <m:r>
                        <a:rPr kumimoji="1" lang="en-US" altLang="zh-CN" sz="21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kumimoji="1" lang="bg-BG" altLang="zh-CN" sz="21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1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kumimoji="1" lang="en-US" altLang="zh-CN" sz="2100" b="0" i="0" baseline="-2500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  <m:r>
                            <a:rPr kumimoji="1" lang="en-US" altLang="zh-CN" sz="21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’</m:t>
                          </m:r>
                          <m:r>
                            <m:rPr>
                              <m:nor/>
                            </m:rPr>
                            <a:rPr kumimoji="1" lang="en-US" altLang="zh-CN" sz="21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kumimoji="1" lang="en-US" altLang="zh-CN" sz="2100" b="0" i="0" baseline="-2500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  <m:r>
                            <a:rPr kumimoji="1" lang="en-US" altLang="zh-CN" sz="21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’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1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kumimoji="1" lang="en-US" altLang="zh-CN" sz="2100" baseline="-25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1" lang="en-US" altLang="zh-CN" sz="21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kumimoji="1" lang="en-US" altLang="zh-CN" sz="2100" baseline="-25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zh-CN" sz="21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=−</m:t>
                      </m:r>
                      <m:f>
                        <m:fPr>
                          <m:ctrlPr>
                            <a:rPr kumimoji="1" lang="bg-BG" altLang="zh-CN" sz="21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1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kumimoji="1" lang="en-US" altLang="zh-CN" sz="2100" baseline="-25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  <m:r>
                            <a:rPr kumimoji="1" lang="en-US" altLang="zh-CN" sz="21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’</m:t>
                          </m:r>
                          <m:r>
                            <m:rPr>
                              <m:nor/>
                            </m:rPr>
                            <a:rPr kumimoji="1" lang="en-US" altLang="zh-CN" sz="21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kumimoji="1" lang="en-US" altLang="zh-CN" sz="2100" baseline="-25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  <m:r>
                            <a:rPr kumimoji="1" lang="en-US" altLang="zh-CN" sz="21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’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1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kumimoji="1" lang="en-US" altLang="zh-CN" sz="2100" baseline="-25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1" lang="en-US" altLang="zh-CN" sz="21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kumimoji="1" lang="en-US" altLang="zh-CN" sz="2100" baseline="-25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  <m:r>
                            <a:rPr kumimoji="1" lang="en-US" altLang="zh-CN" sz="21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’</m:t>
                          </m:r>
                        </m:den>
                      </m:f>
                      <m:r>
                        <a:rPr kumimoji="1" lang="en-US" altLang="zh-CN" sz="21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=−</m:t>
                      </m:r>
                      <m:f>
                        <m:fPr>
                          <m:ctrlPr>
                            <a:rPr kumimoji="1" lang="bg-BG" altLang="zh-CN" sz="21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1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kumimoji="1" lang="en-US" altLang="zh-CN" sz="2100" baseline="-25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  <m:r>
                            <a:rPr kumimoji="1" lang="en-US" altLang="zh-CN" sz="21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’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1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kumimoji="1" lang="en-US" altLang="zh-CN" sz="2100" baseline="-25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den>
                      </m:f>
                      <m:r>
                        <a:rPr kumimoji="1" lang="en-US" altLang="zh-CN" sz="21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1" lang="en-US" altLang="zh-CN" sz="2100" b="0" i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0.5</m:t>
                      </m:r>
                    </m:oMath>
                  </m:oMathPara>
                </a14:m>
                <a:endParaRPr kumimoji="1" lang="en-US" altLang="zh-CN" sz="210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 algn="just">
                  <a:lnSpc>
                    <a:spcPct val="17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zh-CN" altLang="en-US" sz="2100" smtClean="0">
                    <a:latin typeface="SimSun" charset="-122"/>
                    <a:ea typeface="SimSun" charset="-122"/>
                    <a:cs typeface="SimSun" charset="-122"/>
                  </a:rPr>
                  <a:t>因此为正立的虚像，像的</a:t>
                </a:r>
                <a:r>
                  <a:rPr kumimoji="1" lang="zh-CN" altLang="en-US" sz="2100">
                    <a:latin typeface="SimSun" charset="-122"/>
                    <a:ea typeface="SimSun" charset="-122"/>
                    <a:cs typeface="SimSun" charset="-122"/>
                  </a:rPr>
                  <a:t>大小为</a:t>
                </a:r>
                <a:r>
                  <a:rPr kumimoji="1" lang="en-US" altLang="zh-CN" sz="2100">
                    <a:latin typeface="Times New Roman" charset="0"/>
                    <a:ea typeface="Times New Roman" charset="0"/>
                    <a:cs typeface="Times New Roman" charset="0"/>
                  </a:rPr>
                  <a:t>0.5cm</a:t>
                </a:r>
                <a:r>
                  <a:rPr kumimoji="1" lang="zh-CN" altLang="en-US" sz="2100">
                    <a:latin typeface="Times New Roman" charset="0"/>
                    <a:ea typeface="Times New Roman" charset="0"/>
                    <a:cs typeface="Times New Roman" charset="0"/>
                  </a:rPr>
                  <a:t>。</a:t>
                </a:r>
                <a:endParaRPr kumimoji="1" lang="en-US" altLang="zh-CN" sz="210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 algn="just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endParaRPr kumimoji="1" lang="en-US" altLang="zh-CN" sz="210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 algn="just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endParaRPr kumimoji="1" lang="en-US" altLang="zh-CN" sz="2100" smtClean="0">
                  <a:latin typeface="Times New Roman" charset="0"/>
                  <a:ea typeface="宋体" charset="-122"/>
                  <a:cs typeface="SimHei" charset="-122"/>
                </a:endParaRPr>
              </a:p>
            </p:txBody>
          </p:sp>
        </mc:Choice>
        <mc:Fallback xmlns="">
          <p:sp>
            <p:nvSpPr>
              <p:cNvPr id="6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998" y="2395522"/>
                <a:ext cx="5422045" cy="4020776"/>
              </a:xfrm>
              <a:prstGeom prst="rect">
                <a:avLst/>
              </a:prstGeom>
              <a:blipFill rotWithShape="0">
                <a:blip r:embed="rId4"/>
                <a:stretch>
                  <a:fillRect l="-1350" t="-758" r="-13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6491691" y="5254572"/>
                <a:ext cx="4781861" cy="707886"/>
              </a:xfrm>
              <a:prstGeom prst="rect">
                <a:avLst/>
              </a:prstGeom>
              <a:noFill/>
              <a:ln w="12700">
                <a:solidFill>
                  <a:srgbClr val="436EA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i="1" smtClean="0">
                    <a:solidFill>
                      <a:srgbClr val="436EA0"/>
                    </a:solidFill>
                    <a:latin typeface="Times New Roman" charset="0"/>
                    <a:ea typeface="楷体" charset="-122"/>
                    <a:cs typeface="SimHei" charset="-122"/>
                  </a:rPr>
                  <a:t>s</a:t>
                </a:r>
                <a:r>
                  <a:rPr kumimoji="1" lang="en-US" altLang="zh-CN" sz="2000" baseline="-25000">
                    <a:solidFill>
                      <a:srgbClr val="436EA0"/>
                    </a:solidFill>
                    <a:latin typeface="Times New Roman" charset="0"/>
                    <a:ea typeface="楷体" charset="-122"/>
                    <a:cs typeface="SimHei" charset="-122"/>
                  </a:rPr>
                  <a:t>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1" lang="en-US" altLang="zh-CN" sz="2000">
                        <a:solidFill>
                          <a:srgbClr val="436EA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′</m:t>
                    </m:r>
                  </m:oMath>
                </a14:m>
                <a:r>
                  <a:rPr kumimoji="1" lang="zh-CN" altLang="en-US" sz="2000" smtClean="0">
                    <a:solidFill>
                      <a:srgbClr val="436EA0"/>
                    </a:solidFill>
                    <a:latin typeface="Times New Roman" charset="0"/>
                    <a:ea typeface="楷体" charset="-122"/>
                    <a:cs typeface="Times New Roman" charset="0"/>
                  </a:rPr>
                  <a:t>和</a:t>
                </a:r>
                <a:r>
                  <a:rPr kumimoji="1" lang="en-US" altLang="zh-CN" sz="2000" i="1" smtClean="0">
                    <a:solidFill>
                      <a:srgbClr val="436EA0"/>
                    </a:solidFill>
                    <a:latin typeface="Times New Roman" charset="0"/>
                    <a:ea typeface="楷体" charset="-122"/>
                    <a:cs typeface="Times New Roman" charset="0"/>
                  </a:rPr>
                  <a:t>s</a:t>
                </a:r>
                <a:r>
                  <a:rPr kumimoji="1" lang="en-US" altLang="zh-CN" sz="2000" baseline="-25000" smtClean="0">
                    <a:solidFill>
                      <a:srgbClr val="436EA0"/>
                    </a:solidFill>
                    <a:latin typeface="Times New Roman" charset="0"/>
                    <a:ea typeface="楷体" charset="-122"/>
                    <a:cs typeface="Times New Roman" charset="0"/>
                  </a:rPr>
                  <a:t>2</a:t>
                </a:r>
                <a:r>
                  <a:rPr kumimoji="1" lang="zh-CN" altLang="en-US" sz="2000" smtClean="0">
                    <a:solidFill>
                      <a:srgbClr val="436EA0"/>
                    </a:solidFill>
                    <a:latin typeface="Times New Roman" charset="0"/>
                    <a:ea typeface="楷体" charset="-122"/>
                    <a:cs typeface="Times New Roman" charset="0"/>
                  </a:rPr>
                  <a:t>的关系</a:t>
                </a:r>
                <a:r>
                  <a:rPr kumimoji="1" lang="en-US" altLang="zh-CN" sz="2000" smtClean="0">
                    <a:solidFill>
                      <a:srgbClr val="436EA0"/>
                    </a:solidFill>
                    <a:latin typeface="Times New Roman" charset="0"/>
                    <a:ea typeface="楷体" charset="-122"/>
                    <a:cs typeface="Times New Roman" charset="0"/>
                  </a:rPr>
                  <a:t>?——</a:t>
                </a:r>
                <a:r>
                  <a:rPr kumimoji="1" lang="zh-CN" altLang="en-US" sz="2000" smtClean="0">
                    <a:solidFill>
                      <a:srgbClr val="436EA0"/>
                    </a:solidFill>
                    <a:latin typeface="Times New Roman" charset="0"/>
                    <a:ea typeface="楷体" charset="-122"/>
                    <a:cs typeface="Times New Roman" charset="0"/>
                  </a:rPr>
                  <a:t>用绝对值表示横向放大率后再单独说明正负号，说明清楚即可</a:t>
                </a:r>
                <a:endParaRPr kumimoji="1" lang="zh-CN" altLang="en-US" sz="2000">
                  <a:solidFill>
                    <a:srgbClr val="436EA0"/>
                  </a:solidFill>
                  <a:latin typeface="Times New Roman" charset="0"/>
                  <a:ea typeface="楷体" charset="-122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691" y="5254572"/>
                <a:ext cx="4781861" cy="707886"/>
              </a:xfrm>
              <a:prstGeom prst="rect">
                <a:avLst/>
              </a:prstGeom>
              <a:blipFill rotWithShape="0">
                <a:blip r:embed="rId5"/>
                <a:stretch>
                  <a:fillRect l="-1272" t="-5932" r="-1145" b="-11864"/>
                </a:stretch>
              </a:blipFill>
              <a:ln w="12700">
                <a:solidFill>
                  <a:srgbClr val="436EA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43" y="2858840"/>
            <a:ext cx="5043157" cy="219671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438349" y="3896587"/>
            <a:ext cx="887896" cy="877566"/>
          </a:xfrm>
          <a:prstGeom prst="rect">
            <a:avLst/>
          </a:prstGeom>
          <a:solidFill>
            <a:srgbClr val="4472C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407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Chapter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</a:t>
            </a:r>
            <a:r>
              <a:rPr kumimoji="1" lang="en-US" altLang="zh-CN" sz="3200">
                <a:solidFill>
                  <a:schemeClr val="bg1"/>
                </a:solidFill>
                <a:latin typeface="Arial" charset="0"/>
                <a:ea typeface="黑体" charset="-122"/>
              </a:rPr>
              <a:t>2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 波动光学基础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grpSp>
        <p:nvGrpSpPr>
          <p:cNvPr id="6" name="组 5"/>
          <p:cNvGrpSpPr/>
          <p:nvPr/>
        </p:nvGrpSpPr>
        <p:grpSpPr>
          <a:xfrm>
            <a:off x="2112592" y="1449264"/>
            <a:ext cx="7966816" cy="4834306"/>
            <a:chOff x="2112592" y="1449264"/>
            <a:chExt cx="7966816" cy="483430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2592" y="1449264"/>
              <a:ext cx="7966816" cy="4834306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5615537" y="4230590"/>
              <a:ext cx="3129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000" smtClean="0">
                  <a:latin typeface="SimHei" charset="-122"/>
                  <a:ea typeface="SimHei" charset="-122"/>
                  <a:cs typeface="SimHei" charset="-122"/>
                </a:rPr>
                <a:t>～</a:t>
              </a:r>
              <a:endParaRPr kumimoji="1" lang="zh-CN" altLang="en-US" sz="1000">
                <a:latin typeface="SimHei" charset="-122"/>
                <a:ea typeface="SimHei" charset="-122"/>
                <a:cs typeface="SimHe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36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2.1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定态光波及其描述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838201" y="1371600"/>
            <a:ext cx="6244534" cy="51012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smtClean="0">
                <a:latin typeface="Times New Roman" charset="0"/>
                <a:ea typeface="SimHei" charset="-122"/>
                <a:cs typeface="SimHei" charset="-122"/>
              </a:rPr>
              <a:t> 光波场是电场强度和磁感应强度的矢量场。</a:t>
            </a:r>
            <a:endParaRPr kumimoji="1" lang="en-US" altLang="zh-CN" sz="2400" smtClean="0">
              <a:latin typeface="Times New Roman" charset="0"/>
              <a:ea typeface="SimHei" charset="-122"/>
              <a:cs typeface="SimHei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smtClean="0">
                <a:latin typeface="Times New Roman" charset="0"/>
                <a:ea typeface="SimHei" charset="-122"/>
                <a:cs typeface="SimHei" charset="-122"/>
              </a:rPr>
              <a:t> 时间周期性</a:t>
            </a:r>
            <a:endParaRPr kumimoji="1" lang="en-US" altLang="zh-CN" sz="2400" smtClean="0">
              <a:latin typeface="Times New Roman" charset="0"/>
              <a:ea typeface="SimHei" charset="-122"/>
              <a:cs typeface="SimHei" charset="-122"/>
            </a:endParaRP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kumimoji="1" lang="zh-CN" altLang="en-US">
                <a:latin typeface="Times New Roman" charset="0"/>
                <a:ea typeface="SimHei" charset="-122"/>
                <a:cs typeface="SimHei" charset="-122"/>
              </a:rPr>
              <a:t> </a:t>
            </a:r>
            <a:r>
              <a:rPr kumimoji="1" lang="zh-CN" altLang="en-US" smtClean="0">
                <a:latin typeface="Times New Roman" charset="0"/>
                <a:ea typeface="宋体" charset="-122"/>
                <a:cs typeface="SimHei" charset="-122"/>
              </a:rPr>
              <a:t>时间周期</a:t>
            </a:r>
            <a:r>
              <a:rPr kumimoji="1" lang="en-US" altLang="zh-CN" i="1" smtClean="0">
                <a:latin typeface="Times New Roman" charset="0"/>
                <a:ea typeface="宋体" charset="-122"/>
                <a:cs typeface="SimHei" charset="-122"/>
              </a:rPr>
              <a:t>T</a:t>
            </a:r>
            <a:r>
              <a:rPr kumimoji="1" lang="zh-CN" altLang="en-US" smtClean="0">
                <a:latin typeface="Times New Roman" charset="0"/>
                <a:ea typeface="宋体" charset="-122"/>
                <a:cs typeface="SimHei" charset="-122"/>
              </a:rPr>
              <a:t>和时间频率</a:t>
            </a:r>
            <a:r>
              <a:rPr kumimoji="1" lang="en-US" altLang="zh-CN" i="1" smtClean="0">
                <a:latin typeface="Times New Roman" charset="0"/>
                <a:ea typeface="SimHei" charset="-122"/>
                <a:cs typeface="SimHei" charset="-122"/>
              </a:rPr>
              <a:t>v</a:t>
            </a:r>
            <a:endParaRPr kumimoji="1" lang="en-US" altLang="zh-CN" i="1">
              <a:latin typeface="宋体" charset="-122"/>
              <a:ea typeface="宋体" charset="-122"/>
              <a:cs typeface="Times New Roman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kumimoji="1" lang="en-US" altLang="zh-CN" sz="2400" i="1" smtClean="0">
                <a:latin typeface="Times New Roman" charset="0"/>
                <a:ea typeface="SimHei" charset="-122"/>
                <a:cs typeface="SimHei" charset="-122"/>
              </a:rPr>
              <a:t>v</a:t>
            </a:r>
            <a:r>
              <a:rPr kumimoji="1" lang="zh-CN" altLang="en-US" sz="2400" i="1" smtClean="0">
                <a:latin typeface="Times New Roman" charset="0"/>
                <a:ea typeface="SimHei" charset="-122"/>
                <a:cs typeface="SimHei" charset="-122"/>
              </a:rPr>
              <a:t> </a:t>
            </a:r>
            <a:r>
              <a:rPr kumimoji="1" lang="en-US" altLang="zh-CN" sz="2400" smtClean="0">
                <a:latin typeface="Times New Roman" charset="0"/>
                <a:ea typeface="SimHei" charset="-122"/>
                <a:cs typeface="SimHei" charset="-122"/>
              </a:rPr>
              <a:t>=</a:t>
            </a:r>
            <a:r>
              <a:rPr kumimoji="1" lang="zh-CN" altLang="en-US" sz="2400" smtClean="0">
                <a:latin typeface="Times New Roman" charset="0"/>
                <a:ea typeface="SimHei" charset="-122"/>
                <a:cs typeface="SimHei" charset="-122"/>
              </a:rPr>
              <a:t> </a:t>
            </a:r>
            <a:r>
              <a:rPr kumimoji="1" lang="en-US" altLang="zh-CN" sz="2400" smtClean="0">
                <a:latin typeface="Times New Roman" charset="0"/>
                <a:ea typeface="SimHei" charset="-122"/>
                <a:cs typeface="SimHei" charset="-122"/>
              </a:rPr>
              <a:t>1/</a:t>
            </a:r>
            <a:r>
              <a:rPr kumimoji="1" lang="en-US" altLang="zh-CN" sz="2400" i="1" smtClean="0">
                <a:latin typeface="Times New Roman" charset="0"/>
                <a:ea typeface="SimHei" charset="-122"/>
                <a:cs typeface="SimHei" charset="-122"/>
              </a:rPr>
              <a:t>T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smtClean="0">
                <a:latin typeface="Times New Roman" charset="0"/>
                <a:ea typeface="SimHei" charset="-122"/>
                <a:cs typeface="SimHei" charset="-122"/>
              </a:rPr>
              <a:t> 空间周期性</a:t>
            </a:r>
            <a:endParaRPr kumimoji="1" lang="en-US" altLang="zh-CN" sz="2400" smtClean="0">
              <a:latin typeface="Times New Roman" charset="0"/>
              <a:ea typeface="SimHei" charset="-122"/>
              <a:cs typeface="SimHei" charset="-122"/>
            </a:endParaRP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kumimoji="1" lang="zh-CN" altLang="en-US">
                <a:latin typeface="Times New Roman" charset="0"/>
                <a:ea typeface="SimHei" charset="-122"/>
                <a:cs typeface="SimHei" charset="-122"/>
              </a:rPr>
              <a:t> </a:t>
            </a:r>
            <a:r>
              <a:rPr kumimoji="1" lang="zh-CN" altLang="en-US" smtClean="0">
                <a:latin typeface="Times New Roman" charset="0"/>
                <a:ea typeface="SimHei" charset="-122"/>
                <a:cs typeface="SimHei" charset="-122"/>
              </a:rPr>
              <a:t>      </a:t>
            </a:r>
            <a:r>
              <a:rPr kumimoji="1" lang="zh-CN" altLang="en-US" smtClean="0">
                <a:latin typeface="Times New Roman" charset="0"/>
                <a:ea typeface="宋体" charset="-122"/>
                <a:cs typeface="SimHei" charset="-122"/>
              </a:rPr>
              <a:t>空间周期</a:t>
            </a:r>
            <a:r>
              <a:rPr kumimoji="1" lang="zh-CN" altLang="en-US" smtClean="0">
                <a:latin typeface="Times New Roman" charset="0"/>
                <a:ea typeface="Times New Roman" charset="0"/>
                <a:cs typeface="Times New Roman" charset="0"/>
              </a:rPr>
              <a:t>𝜆</a:t>
            </a:r>
            <a:r>
              <a:rPr kumimoji="1" lang="zh-CN" altLang="en-US" smtClean="0">
                <a:latin typeface="Times New Roman" charset="0"/>
                <a:ea typeface="宋体" charset="-122"/>
                <a:cs typeface="SimHei" charset="-122"/>
              </a:rPr>
              <a:t>和空间频率</a:t>
            </a:r>
            <a:r>
              <a:rPr kumimoji="1" lang="en-US" altLang="zh-CN" i="1" err="1" smtClean="0">
                <a:latin typeface="Times New Roman" charset="0"/>
                <a:ea typeface="SimHei" charset="-122"/>
                <a:cs typeface="SimHei" charset="-122"/>
              </a:rPr>
              <a:t>ṽ</a:t>
            </a:r>
            <a:endParaRPr kumimoji="1" lang="en-US" altLang="zh-CN" i="1">
              <a:latin typeface="Times New Roman" charset="0"/>
              <a:ea typeface="SimHei" charset="-122"/>
              <a:cs typeface="SimHei" charset="-122"/>
            </a:endParaRPr>
          </a:p>
          <a:p>
            <a:pPr marL="0" lvl="1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kumimoji="1" lang="en-US" altLang="zh-CN" i="1" err="1" smtClean="0">
                <a:latin typeface="Times New Roman" charset="0"/>
                <a:ea typeface="SimHei" charset="-122"/>
                <a:cs typeface="SimHei" charset="-122"/>
              </a:rPr>
              <a:t>ṽ</a:t>
            </a:r>
            <a:r>
              <a:rPr kumimoji="1" lang="zh-CN" altLang="en-US" i="1" smtClean="0">
                <a:latin typeface="Times New Roman" charset="0"/>
                <a:ea typeface="SimHei" charset="-122"/>
                <a:cs typeface="SimHei" charset="-122"/>
              </a:rPr>
              <a:t> </a:t>
            </a:r>
            <a:r>
              <a:rPr kumimoji="1" lang="en-US" altLang="zh-CN" smtClean="0">
                <a:latin typeface="Times New Roman" charset="0"/>
                <a:ea typeface="SimHei" charset="-122"/>
                <a:cs typeface="SimHei" charset="-122"/>
              </a:rPr>
              <a:t>=</a:t>
            </a:r>
            <a:r>
              <a:rPr kumimoji="1" lang="zh-CN" altLang="en-US" smtClean="0">
                <a:latin typeface="Times New Roman" charset="0"/>
                <a:ea typeface="SimHei" charset="-122"/>
                <a:cs typeface="SimHei" charset="-122"/>
              </a:rPr>
              <a:t> </a:t>
            </a:r>
            <a:r>
              <a:rPr kumimoji="1" lang="en-US" altLang="zh-CN" smtClean="0">
                <a:latin typeface="Times New Roman" charset="0"/>
                <a:ea typeface="SimHei" charset="-122"/>
                <a:cs typeface="SimHei" charset="-122"/>
              </a:rPr>
              <a:t>1/</a:t>
            </a:r>
            <a:r>
              <a:rPr kumimoji="1" lang="zh-CN" altLang="en-US" smtClean="0">
                <a:latin typeface="Times New Roman" charset="0"/>
                <a:ea typeface="Times New Roman" charset="0"/>
                <a:cs typeface="Times New Roman" charset="0"/>
              </a:rPr>
              <a:t>𝜆</a:t>
            </a:r>
            <a:endParaRPr kumimoji="1" lang="en-US" altLang="zh-CN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lvl="1" indent="-342900">
              <a:lnSpc>
                <a:spcPct val="16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mtClean="0">
                <a:latin typeface="SimHei" charset="-122"/>
                <a:ea typeface="SimHei" charset="-122"/>
                <a:cs typeface="SimHei" charset="-122"/>
              </a:rPr>
              <a:t>频率：单位周期内某一物理量变化的次数。</a:t>
            </a:r>
            <a:endParaRPr kumimoji="1" lang="en-US" altLang="zh-CN" smtClean="0">
              <a:latin typeface="SimHei" charset="-122"/>
              <a:ea typeface="SimHei" charset="-122"/>
              <a:cs typeface="SimHei" charset="-122"/>
            </a:endParaRP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mtClean="0">
                <a:latin typeface="SimHei" charset="-122"/>
                <a:ea typeface="SimHei" charset="-122"/>
                <a:cs typeface="SimHei" charset="-122"/>
              </a:rPr>
              <a:t>波场具有时空两重周期性。</a:t>
            </a:r>
            <a:endParaRPr kumimoji="1" lang="en-US" altLang="zh-CN" smtClean="0">
              <a:latin typeface="SimHei" charset="-122"/>
              <a:ea typeface="SimHei" charset="-122"/>
              <a:cs typeface="SimHei" charset="-122"/>
            </a:endParaRPr>
          </a:p>
          <a:p>
            <a:pPr marL="342900" lvl="1" indent="-342900"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81" name="组 80"/>
          <p:cNvGrpSpPr/>
          <p:nvPr/>
        </p:nvGrpSpPr>
        <p:grpSpPr>
          <a:xfrm>
            <a:off x="5478602" y="2206134"/>
            <a:ext cx="6202261" cy="2143596"/>
            <a:chOff x="3622675" y="3264983"/>
            <a:chExt cx="8569325" cy="2617323"/>
          </a:xfrm>
        </p:grpSpPr>
        <p:sp>
          <p:nvSpPr>
            <p:cNvPr id="9" name="Line 4"/>
            <p:cNvSpPr>
              <a:spLocks noChangeShapeType="1"/>
            </p:cNvSpPr>
            <p:nvPr/>
          </p:nvSpPr>
          <p:spPr bwMode="auto">
            <a:xfrm>
              <a:off x="3910013" y="4658344"/>
              <a:ext cx="8281987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 flipV="1">
              <a:off x="4414838" y="3434381"/>
              <a:ext cx="0" cy="1223963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 flipH="1">
              <a:off x="3622675" y="4658344"/>
              <a:ext cx="792163" cy="360362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V="1">
              <a:off x="4630738" y="3578844"/>
              <a:ext cx="0" cy="10795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H="1">
              <a:off x="3983038" y="4658344"/>
              <a:ext cx="647700" cy="288925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4846638" y="3794744"/>
              <a:ext cx="0" cy="8636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H="1">
              <a:off x="4343400" y="4658344"/>
              <a:ext cx="503238" cy="215900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V="1">
              <a:off x="5062538" y="4082081"/>
              <a:ext cx="0" cy="576263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 flipH="1">
              <a:off x="4775200" y="4658344"/>
              <a:ext cx="287338" cy="144462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 flipV="1">
              <a:off x="5278438" y="4371006"/>
              <a:ext cx="0" cy="28733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6575425" y="4658344"/>
              <a:ext cx="0" cy="122396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6359525" y="4658344"/>
              <a:ext cx="0" cy="10795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6143625" y="4658344"/>
              <a:ext cx="0" cy="8636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5927725" y="4658344"/>
              <a:ext cx="0" cy="57626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5710238" y="4658344"/>
              <a:ext cx="0" cy="287337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H="1">
              <a:off x="5135563" y="4658344"/>
              <a:ext cx="142875" cy="73025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H="1">
              <a:off x="6575425" y="4299569"/>
              <a:ext cx="792163" cy="360362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 flipH="1">
              <a:off x="6359525" y="4369419"/>
              <a:ext cx="647700" cy="288925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 flipH="1">
              <a:off x="6143625" y="4442444"/>
              <a:ext cx="503238" cy="215900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 flipH="1">
              <a:off x="5927725" y="4513881"/>
              <a:ext cx="287338" cy="144463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 flipH="1">
              <a:off x="7223125" y="4299569"/>
              <a:ext cx="142875" cy="73025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H="1">
              <a:off x="5711825" y="4585319"/>
              <a:ext cx="142875" cy="73025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31" name="Line 51"/>
            <p:cNvSpPr>
              <a:spLocks noChangeShapeType="1"/>
            </p:cNvSpPr>
            <p:nvPr/>
          </p:nvSpPr>
          <p:spPr bwMode="auto">
            <a:xfrm>
              <a:off x="6791325" y="4659931"/>
              <a:ext cx="0" cy="10795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32" name="Line 52"/>
            <p:cNvSpPr>
              <a:spLocks noChangeShapeType="1"/>
            </p:cNvSpPr>
            <p:nvPr/>
          </p:nvSpPr>
          <p:spPr bwMode="auto">
            <a:xfrm>
              <a:off x="7007225" y="4658344"/>
              <a:ext cx="0" cy="8636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33" name="Line 53"/>
            <p:cNvSpPr>
              <a:spLocks noChangeShapeType="1"/>
            </p:cNvSpPr>
            <p:nvPr/>
          </p:nvSpPr>
          <p:spPr bwMode="auto">
            <a:xfrm>
              <a:off x="7223125" y="4658344"/>
              <a:ext cx="0" cy="57626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34" name="Line 54"/>
            <p:cNvSpPr>
              <a:spLocks noChangeShapeType="1"/>
            </p:cNvSpPr>
            <p:nvPr/>
          </p:nvSpPr>
          <p:spPr bwMode="auto">
            <a:xfrm>
              <a:off x="7439025" y="4658344"/>
              <a:ext cx="0" cy="287337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35" name="Line 55"/>
            <p:cNvSpPr>
              <a:spLocks noChangeShapeType="1"/>
            </p:cNvSpPr>
            <p:nvPr/>
          </p:nvSpPr>
          <p:spPr bwMode="auto">
            <a:xfrm flipH="1">
              <a:off x="6791325" y="4369419"/>
              <a:ext cx="647700" cy="288925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36" name="Line 56"/>
            <p:cNvSpPr>
              <a:spLocks noChangeShapeType="1"/>
            </p:cNvSpPr>
            <p:nvPr/>
          </p:nvSpPr>
          <p:spPr bwMode="auto">
            <a:xfrm flipH="1">
              <a:off x="7007225" y="4442444"/>
              <a:ext cx="503238" cy="215900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37" name="Line 57"/>
            <p:cNvSpPr>
              <a:spLocks noChangeShapeType="1"/>
            </p:cNvSpPr>
            <p:nvPr/>
          </p:nvSpPr>
          <p:spPr bwMode="auto">
            <a:xfrm flipH="1">
              <a:off x="7223125" y="4513881"/>
              <a:ext cx="287338" cy="144463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38" name="Line 58"/>
            <p:cNvSpPr>
              <a:spLocks noChangeShapeType="1"/>
            </p:cNvSpPr>
            <p:nvPr/>
          </p:nvSpPr>
          <p:spPr bwMode="auto">
            <a:xfrm flipH="1">
              <a:off x="7440613" y="4585319"/>
              <a:ext cx="142875" cy="73025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39" name="Line 59"/>
            <p:cNvSpPr>
              <a:spLocks noChangeShapeType="1"/>
            </p:cNvSpPr>
            <p:nvPr/>
          </p:nvSpPr>
          <p:spPr bwMode="auto">
            <a:xfrm flipV="1">
              <a:off x="8736013" y="3434381"/>
              <a:ext cx="0" cy="1223963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0" name="Line 60"/>
            <p:cNvSpPr>
              <a:spLocks noChangeShapeType="1"/>
            </p:cNvSpPr>
            <p:nvPr/>
          </p:nvSpPr>
          <p:spPr bwMode="auto">
            <a:xfrm flipV="1">
              <a:off x="8520113" y="3578844"/>
              <a:ext cx="0" cy="10795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1" name="Line 61"/>
            <p:cNvSpPr>
              <a:spLocks noChangeShapeType="1"/>
            </p:cNvSpPr>
            <p:nvPr/>
          </p:nvSpPr>
          <p:spPr bwMode="auto">
            <a:xfrm flipV="1">
              <a:off x="8304213" y="3794744"/>
              <a:ext cx="0" cy="8636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2" name="Line 62"/>
            <p:cNvSpPr>
              <a:spLocks noChangeShapeType="1"/>
            </p:cNvSpPr>
            <p:nvPr/>
          </p:nvSpPr>
          <p:spPr bwMode="auto">
            <a:xfrm flipV="1">
              <a:off x="8088313" y="4082081"/>
              <a:ext cx="0" cy="576263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3" name="Line 63"/>
            <p:cNvSpPr>
              <a:spLocks noChangeShapeType="1"/>
            </p:cNvSpPr>
            <p:nvPr/>
          </p:nvSpPr>
          <p:spPr bwMode="auto">
            <a:xfrm flipV="1">
              <a:off x="7870825" y="4371006"/>
              <a:ext cx="0" cy="28733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4" name="Line 67"/>
            <p:cNvSpPr>
              <a:spLocks noChangeShapeType="1"/>
            </p:cNvSpPr>
            <p:nvPr/>
          </p:nvSpPr>
          <p:spPr bwMode="auto">
            <a:xfrm flipV="1">
              <a:off x="8734425" y="3434381"/>
              <a:ext cx="0" cy="1223963"/>
            </a:xfrm>
            <a:prstGeom prst="line">
              <a:avLst/>
            </a:prstGeom>
            <a:noFill/>
            <a:ln w="635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5" name="Line 68"/>
            <p:cNvSpPr>
              <a:spLocks noChangeShapeType="1"/>
            </p:cNvSpPr>
            <p:nvPr/>
          </p:nvSpPr>
          <p:spPr bwMode="auto">
            <a:xfrm flipH="1">
              <a:off x="7942263" y="4658344"/>
              <a:ext cx="792162" cy="360362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6" name="Line 69"/>
            <p:cNvSpPr>
              <a:spLocks noChangeShapeType="1"/>
            </p:cNvSpPr>
            <p:nvPr/>
          </p:nvSpPr>
          <p:spPr bwMode="auto">
            <a:xfrm flipV="1">
              <a:off x="8950325" y="3578844"/>
              <a:ext cx="0" cy="10795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7" name="Line 70"/>
            <p:cNvSpPr>
              <a:spLocks noChangeShapeType="1"/>
            </p:cNvSpPr>
            <p:nvPr/>
          </p:nvSpPr>
          <p:spPr bwMode="auto">
            <a:xfrm flipH="1">
              <a:off x="8302625" y="4658344"/>
              <a:ext cx="647700" cy="288925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8" name="Line 71"/>
            <p:cNvSpPr>
              <a:spLocks noChangeShapeType="1"/>
            </p:cNvSpPr>
            <p:nvPr/>
          </p:nvSpPr>
          <p:spPr bwMode="auto">
            <a:xfrm flipV="1">
              <a:off x="9166225" y="3794744"/>
              <a:ext cx="0" cy="8636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9" name="Line 72"/>
            <p:cNvSpPr>
              <a:spLocks noChangeShapeType="1"/>
            </p:cNvSpPr>
            <p:nvPr/>
          </p:nvSpPr>
          <p:spPr bwMode="auto">
            <a:xfrm flipH="1">
              <a:off x="8662988" y="4658344"/>
              <a:ext cx="503237" cy="215900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0" name="Line 73"/>
            <p:cNvSpPr>
              <a:spLocks noChangeShapeType="1"/>
            </p:cNvSpPr>
            <p:nvPr/>
          </p:nvSpPr>
          <p:spPr bwMode="auto">
            <a:xfrm flipV="1">
              <a:off x="9382125" y="4082081"/>
              <a:ext cx="0" cy="576263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1" name="Line 74"/>
            <p:cNvSpPr>
              <a:spLocks noChangeShapeType="1"/>
            </p:cNvSpPr>
            <p:nvPr/>
          </p:nvSpPr>
          <p:spPr bwMode="auto">
            <a:xfrm flipH="1">
              <a:off x="9094788" y="4658344"/>
              <a:ext cx="287337" cy="144462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2" name="Line 75"/>
            <p:cNvSpPr>
              <a:spLocks noChangeShapeType="1"/>
            </p:cNvSpPr>
            <p:nvPr/>
          </p:nvSpPr>
          <p:spPr bwMode="auto">
            <a:xfrm flipV="1">
              <a:off x="9598025" y="4371006"/>
              <a:ext cx="0" cy="28733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3" name="Line 76"/>
            <p:cNvSpPr>
              <a:spLocks noChangeShapeType="1"/>
            </p:cNvSpPr>
            <p:nvPr/>
          </p:nvSpPr>
          <p:spPr bwMode="auto">
            <a:xfrm>
              <a:off x="10895013" y="4658344"/>
              <a:ext cx="0" cy="122396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4" name="Line 77"/>
            <p:cNvSpPr>
              <a:spLocks noChangeShapeType="1"/>
            </p:cNvSpPr>
            <p:nvPr/>
          </p:nvSpPr>
          <p:spPr bwMode="auto">
            <a:xfrm>
              <a:off x="10679113" y="4658344"/>
              <a:ext cx="0" cy="10795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5" name="Line 78"/>
            <p:cNvSpPr>
              <a:spLocks noChangeShapeType="1"/>
            </p:cNvSpPr>
            <p:nvPr/>
          </p:nvSpPr>
          <p:spPr bwMode="auto">
            <a:xfrm>
              <a:off x="10463213" y="4658344"/>
              <a:ext cx="0" cy="8636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6" name="Line 79"/>
            <p:cNvSpPr>
              <a:spLocks noChangeShapeType="1"/>
            </p:cNvSpPr>
            <p:nvPr/>
          </p:nvSpPr>
          <p:spPr bwMode="auto">
            <a:xfrm>
              <a:off x="10247313" y="4658344"/>
              <a:ext cx="0" cy="57626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7" name="Line 80"/>
            <p:cNvSpPr>
              <a:spLocks noChangeShapeType="1"/>
            </p:cNvSpPr>
            <p:nvPr/>
          </p:nvSpPr>
          <p:spPr bwMode="auto">
            <a:xfrm>
              <a:off x="10029825" y="4658344"/>
              <a:ext cx="0" cy="287337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8" name="Line 81"/>
            <p:cNvSpPr>
              <a:spLocks noChangeShapeType="1"/>
            </p:cNvSpPr>
            <p:nvPr/>
          </p:nvSpPr>
          <p:spPr bwMode="auto">
            <a:xfrm flipH="1">
              <a:off x="9455150" y="4658344"/>
              <a:ext cx="142875" cy="73025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9" name="Line 82"/>
            <p:cNvSpPr>
              <a:spLocks noChangeShapeType="1"/>
            </p:cNvSpPr>
            <p:nvPr/>
          </p:nvSpPr>
          <p:spPr bwMode="auto">
            <a:xfrm flipH="1">
              <a:off x="10895013" y="4299569"/>
              <a:ext cx="792162" cy="360362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60" name="Line 83"/>
            <p:cNvSpPr>
              <a:spLocks noChangeShapeType="1"/>
            </p:cNvSpPr>
            <p:nvPr/>
          </p:nvSpPr>
          <p:spPr bwMode="auto">
            <a:xfrm flipH="1">
              <a:off x="10679113" y="4369419"/>
              <a:ext cx="647700" cy="288925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61" name="Line 84"/>
            <p:cNvSpPr>
              <a:spLocks noChangeShapeType="1"/>
            </p:cNvSpPr>
            <p:nvPr/>
          </p:nvSpPr>
          <p:spPr bwMode="auto">
            <a:xfrm flipH="1">
              <a:off x="10463213" y="4442444"/>
              <a:ext cx="503237" cy="215900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62" name="Line 85"/>
            <p:cNvSpPr>
              <a:spLocks noChangeShapeType="1"/>
            </p:cNvSpPr>
            <p:nvPr/>
          </p:nvSpPr>
          <p:spPr bwMode="auto">
            <a:xfrm flipH="1">
              <a:off x="10247313" y="4513881"/>
              <a:ext cx="287337" cy="144463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63" name="Line 86"/>
            <p:cNvSpPr>
              <a:spLocks noChangeShapeType="1"/>
            </p:cNvSpPr>
            <p:nvPr/>
          </p:nvSpPr>
          <p:spPr bwMode="auto">
            <a:xfrm flipH="1">
              <a:off x="11542713" y="4299569"/>
              <a:ext cx="142875" cy="73025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64" name="Line 87"/>
            <p:cNvSpPr>
              <a:spLocks noChangeShapeType="1"/>
            </p:cNvSpPr>
            <p:nvPr/>
          </p:nvSpPr>
          <p:spPr bwMode="auto">
            <a:xfrm flipH="1">
              <a:off x="10031413" y="4585319"/>
              <a:ext cx="142875" cy="73025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65" name="Line 88"/>
            <p:cNvSpPr>
              <a:spLocks noChangeShapeType="1"/>
            </p:cNvSpPr>
            <p:nvPr/>
          </p:nvSpPr>
          <p:spPr bwMode="auto">
            <a:xfrm>
              <a:off x="11110913" y="4659931"/>
              <a:ext cx="0" cy="10795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66" name="Line 89"/>
            <p:cNvSpPr>
              <a:spLocks noChangeShapeType="1"/>
            </p:cNvSpPr>
            <p:nvPr/>
          </p:nvSpPr>
          <p:spPr bwMode="auto">
            <a:xfrm>
              <a:off x="11326813" y="4658344"/>
              <a:ext cx="0" cy="8636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67" name="Line 90"/>
            <p:cNvSpPr>
              <a:spLocks noChangeShapeType="1"/>
            </p:cNvSpPr>
            <p:nvPr/>
          </p:nvSpPr>
          <p:spPr bwMode="auto">
            <a:xfrm>
              <a:off x="11542713" y="4658344"/>
              <a:ext cx="0" cy="57626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68" name="Line 91"/>
            <p:cNvSpPr>
              <a:spLocks noChangeShapeType="1"/>
            </p:cNvSpPr>
            <p:nvPr/>
          </p:nvSpPr>
          <p:spPr bwMode="auto">
            <a:xfrm>
              <a:off x="11758613" y="4658344"/>
              <a:ext cx="0" cy="287337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69" name="Line 92"/>
            <p:cNvSpPr>
              <a:spLocks noChangeShapeType="1"/>
            </p:cNvSpPr>
            <p:nvPr/>
          </p:nvSpPr>
          <p:spPr bwMode="auto">
            <a:xfrm flipH="1">
              <a:off x="11110913" y="4369419"/>
              <a:ext cx="647700" cy="288925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70" name="Line 93"/>
            <p:cNvSpPr>
              <a:spLocks noChangeShapeType="1"/>
            </p:cNvSpPr>
            <p:nvPr/>
          </p:nvSpPr>
          <p:spPr bwMode="auto">
            <a:xfrm flipH="1">
              <a:off x="11326813" y="4442444"/>
              <a:ext cx="503237" cy="215900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71" name="Line 94"/>
            <p:cNvSpPr>
              <a:spLocks noChangeShapeType="1"/>
            </p:cNvSpPr>
            <p:nvPr/>
          </p:nvSpPr>
          <p:spPr bwMode="auto">
            <a:xfrm flipH="1">
              <a:off x="11542713" y="4513881"/>
              <a:ext cx="287337" cy="144463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72" name="Line 95"/>
            <p:cNvSpPr>
              <a:spLocks noChangeShapeType="1"/>
            </p:cNvSpPr>
            <p:nvPr/>
          </p:nvSpPr>
          <p:spPr bwMode="auto">
            <a:xfrm flipH="1">
              <a:off x="11760200" y="4585319"/>
              <a:ext cx="142875" cy="73025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triangle" w="lg" len="med"/>
              <a:tailEnd type="non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73" name="Line 96"/>
            <p:cNvSpPr>
              <a:spLocks noChangeShapeType="1"/>
            </p:cNvSpPr>
            <p:nvPr/>
          </p:nvSpPr>
          <p:spPr bwMode="auto">
            <a:xfrm flipH="1">
              <a:off x="7799388" y="4658344"/>
              <a:ext cx="287337" cy="144462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74" name="Line 97"/>
            <p:cNvSpPr>
              <a:spLocks noChangeShapeType="1"/>
            </p:cNvSpPr>
            <p:nvPr/>
          </p:nvSpPr>
          <p:spPr bwMode="auto">
            <a:xfrm flipH="1">
              <a:off x="7727950" y="4658344"/>
              <a:ext cx="142875" cy="73025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75" name="Line 98"/>
            <p:cNvSpPr>
              <a:spLocks noChangeShapeType="1"/>
            </p:cNvSpPr>
            <p:nvPr/>
          </p:nvSpPr>
          <p:spPr bwMode="auto">
            <a:xfrm flipH="1">
              <a:off x="7799388" y="4658344"/>
              <a:ext cx="503237" cy="215900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76" name="Line 99"/>
            <p:cNvSpPr>
              <a:spLocks noChangeShapeType="1"/>
            </p:cNvSpPr>
            <p:nvPr/>
          </p:nvSpPr>
          <p:spPr bwMode="auto">
            <a:xfrm flipH="1">
              <a:off x="7870825" y="4658344"/>
              <a:ext cx="647700" cy="288925"/>
            </a:xfrm>
            <a:prstGeom prst="line">
              <a:avLst/>
            </a:prstGeom>
            <a:noFill/>
            <a:ln w="12700" cap="sq">
              <a:solidFill>
                <a:srgbClr val="436EA0"/>
              </a:solidFill>
              <a:round/>
              <a:headEnd type="none" w="med" len="lg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77" name="Object 100"/>
            <p:cNvSpPr txBox="1"/>
            <p:nvPr/>
          </p:nvSpPr>
          <p:spPr bwMode="auto">
            <a:xfrm>
              <a:off x="7958138" y="4334494"/>
              <a:ext cx="114300" cy="2159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normAutofit fontScale="40000" lnSpcReduction="20000"/>
            </a:bodyPr>
            <a:lstStyle/>
            <a:p>
              <a:endParaRPr lang="zh-CN" altLang="en-US"/>
            </a:p>
          </p:txBody>
        </p:sp>
        <p:sp>
          <p:nvSpPr>
            <p:cNvPr id="78" name="Object 101"/>
            <p:cNvSpPr txBox="1"/>
            <p:nvPr/>
          </p:nvSpPr>
          <p:spPr bwMode="auto">
            <a:xfrm>
              <a:off x="4841082" y="3264983"/>
              <a:ext cx="442912" cy="44291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noAutofit/>
            </a:bodyPr>
            <a:lstStyle/>
            <a:p>
              <a:r>
                <a:rPr lang="en-US" altLang="zh-CN" sz="2400" i="1" smtClean="0"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endParaRPr lang="zh-CN" altLang="en-US" sz="2400" i="1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80" name="Object 101"/>
            <p:cNvSpPr txBox="1"/>
            <p:nvPr/>
          </p:nvSpPr>
          <p:spPr bwMode="auto">
            <a:xfrm>
              <a:off x="4128269" y="4976637"/>
              <a:ext cx="442912" cy="44291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noAutofit/>
            </a:bodyPr>
            <a:lstStyle/>
            <a:p>
              <a:r>
                <a:rPr lang="en-US" altLang="zh-CN" sz="2400" i="1">
                  <a:solidFill>
                    <a:srgbClr val="436E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B</a:t>
              </a:r>
              <a:endParaRPr lang="zh-CN" altLang="en-US" sz="2400" i="1">
                <a:solidFill>
                  <a:srgbClr val="436EA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82" name="文本框 81"/>
          <p:cNvSpPr txBox="1"/>
          <p:nvPr/>
        </p:nvSpPr>
        <p:spPr>
          <a:xfrm>
            <a:off x="3296416" y="2811767"/>
            <a:ext cx="1332629" cy="4661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zh-CN" altLang="en-US"/>
          </a:p>
        </p:txBody>
      </p:sp>
      <p:sp>
        <p:nvSpPr>
          <p:cNvPr id="83" name="文本框 82"/>
          <p:cNvSpPr txBox="1"/>
          <p:nvPr/>
        </p:nvSpPr>
        <p:spPr>
          <a:xfrm>
            <a:off x="3289772" y="4242008"/>
            <a:ext cx="1332629" cy="4661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262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2.1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定态光波及其描述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71600"/>
                <a:ext cx="10515599" cy="510120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r>
                  <a:rPr kumimoji="1" lang="zh-CN" altLang="en-US" sz="2400" smtClean="0">
                    <a:latin typeface="Times New Roman" charset="0"/>
                    <a:ea typeface="SimHei" charset="-122"/>
                    <a:cs typeface="SimHei" charset="-122"/>
                  </a:rPr>
                  <a:t> 振动的描述</a:t>
                </a:r>
                <a:endParaRPr kumimoji="1" lang="en-US" altLang="zh-CN" smtClean="0">
                  <a:latin typeface="SimHei" charset="-122"/>
                  <a:ea typeface="SimHei" charset="-122"/>
                  <a:cs typeface="SimHei" charset="-122"/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	</a:t>
                </a:r>
                <a:r>
                  <a:rPr kumimoji="1" lang="zh-CN" altLang="en-US" sz="2400" smtClean="0">
                    <a:latin typeface="Times New Roman" charset="0"/>
                    <a:ea typeface="宋体" charset="-122"/>
                    <a:cs typeface="SimHei" charset="-122"/>
                  </a:rPr>
                  <a:t>时空周期性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 —— </a:t>
                </a:r>
                <a:r>
                  <a:rPr kumimoji="1" lang="en-US" altLang="zh-CN" sz="2400" i="1" smtClean="0">
                    <a:latin typeface="Times New Roman" charset="0"/>
                    <a:ea typeface="宋体" charset="-122"/>
                    <a:cs typeface="SimHei" charset="-122"/>
                  </a:rPr>
                  <a:t>E 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= </a:t>
                </a:r>
                <a:r>
                  <a:rPr kumimoji="1" lang="en-US" altLang="zh-CN" sz="2400" i="1" smtClean="0">
                    <a:latin typeface="Times New Roman" charset="0"/>
                    <a:ea typeface="宋体" charset="-122"/>
                    <a:cs typeface="SimHei" charset="-122"/>
                  </a:rPr>
                  <a:t>E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(</a:t>
                </a:r>
                <a:r>
                  <a:rPr kumimoji="1" lang="en-US" altLang="zh-CN" sz="2400" i="1" err="1" smtClean="0">
                    <a:latin typeface="Times New Roman" charset="0"/>
                    <a:ea typeface="宋体" charset="-122"/>
                    <a:cs typeface="SimHei" charset="-122"/>
                  </a:rPr>
                  <a:t>t</a:t>
                </a:r>
                <a:r>
                  <a:rPr kumimoji="1" lang="en-US" altLang="zh-CN" sz="2400" err="1" smtClean="0">
                    <a:latin typeface="Times New Roman" charset="0"/>
                    <a:ea typeface="宋体" charset="-122"/>
                    <a:cs typeface="SimHei" charset="-122"/>
                  </a:rPr>
                  <a:t>,</a:t>
                </a:r>
                <a:r>
                  <a:rPr kumimoji="1" lang="en-US" altLang="zh-CN" sz="2400" i="1" err="1" smtClean="0">
                    <a:latin typeface="Times New Roman" charset="0"/>
                    <a:ea typeface="宋体" charset="-122"/>
                    <a:cs typeface="SimHei" charset="-122"/>
                  </a:rPr>
                  <a:t>x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)</a:t>
                </a:r>
              </a:p>
              <a:p>
                <a:pPr marL="0" indent="0" algn="ctr">
                  <a:lnSpc>
                    <a:spcPct val="13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400" i="1" smtClean="0">
                    <a:latin typeface="Times New Roman" charset="0"/>
                    <a:ea typeface="宋体" charset="-122"/>
                    <a:cs typeface="SimHei" charset="-122"/>
                  </a:rPr>
                  <a:t>E</a:t>
                </a:r>
                <a:r>
                  <a:rPr kumimoji="1" lang="zh-CN" altLang="en-US" sz="2400" i="1" smtClean="0">
                    <a:latin typeface="Times New Roman" charset="0"/>
                    <a:ea typeface="宋体" charset="-122"/>
                    <a:cs typeface="SimHei" charset="-122"/>
                  </a:rPr>
                  <a:t> 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=</a:t>
                </a:r>
                <a:r>
                  <a:rPr kumimoji="1" lang="zh-CN" altLang="en-US" sz="2400" smtClean="0">
                    <a:latin typeface="Times New Roman" charset="0"/>
                    <a:ea typeface="宋体" charset="-122"/>
                    <a:cs typeface="SimHei" charset="-122"/>
                  </a:rPr>
                  <a:t> </a:t>
                </a:r>
                <a:r>
                  <a:rPr kumimoji="1" lang="en-US" altLang="zh-CN" sz="2400" i="1" err="1" smtClean="0">
                    <a:latin typeface="Times New Roman" charset="0"/>
                    <a:ea typeface="宋体" charset="-122"/>
                    <a:cs typeface="SimHei" charset="-122"/>
                  </a:rPr>
                  <a:t>A</a:t>
                </a:r>
                <a:r>
                  <a:rPr kumimoji="1" lang="en-US" altLang="zh-CN" sz="2400" err="1" smtClean="0">
                    <a:latin typeface="Times New Roman" charset="0"/>
                    <a:ea typeface="宋体" charset="-122"/>
                    <a:cs typeface="SimHei" charset="-122"/>
                  </a:rPr>
                  <a:t>cos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(</a:t>
                </a:r>
                <a:r>
                  <a:rPr kumimoji="1" lang="en-US" altLang="zh-CN" sz="2400" i="1" err="1" smtClean="0">
                    <a:latin typeface="Times New Roman" charset="0"/>
                    <a:ea typeface="宋体" charset="-122"/>
                    <a:cs typeface="SimHei" charset="-122"/>
                  </a:rPr>
                  <a:t>kx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-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𝜔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t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+𝜑</a:t>
                </a:r>
                <a:r>
                  <a:rPr kumimoji="1" lang="en-US" altLang="zh-CN" sz="2400" baseline="-25000" smtClean="0">
                    <a:latin typeface="Times New Roman" charset="0"/>
                    <a:ea typeface="Times New Roman" charset="0"/>
                    <a:cs typeface="Times New Roman" charset="0"/>
                  </a:rPr>
                  <a:t>0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)</a:t>
                </a:r>
                <a:endParaRPr kumimoji="1" lang="en-US" altLang="zh-CN" sz="2400">
                  <a:latin typeface="Times New Roman" charset="0"/>
                  <a:ea typeface="宋体" charset="-122"/>
                  <a:cs typeface="SimHei" charset="-122"/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r>
                  <a:rPr kumimoji="1" lang="en-US" altLang="zh-CN" sz="2400" smtClean="0">
                    <a:latin typeface="Times New Roman" charset="0"/>
                    <a:ea typeface="SimHei" charset="-122"/>
                    <a:cs typeface="SimHei" charset="-122"/>
                  </a:rPr>
                  <a:t> </a:t>
                </a:r>
                <a:r>
                  <a:rPr kumimoji="1" lang="zh-CN" altLang="en-US" sz="2400" smtClean="0">
                    <a:latin typeface="Times New Roman" charset="0"/>
                    <a:ea typeface="SimHei" charset="-122"/>
                    <a:cs typeface="SimHei" charset="-122"/>
                  </a:rPr>
                  <a:t>几个物理量</a:t>
                </a:r>
                <a:endParaRPr kumimoji="1" lang="en-US" altLang="zh-CN" sz="2400">
                  <a:latin typeface="SimHei" charset="-122"/>
                  <a:ea typeface="SimHei" charset="-122"/>
                  <a:cs typeface="SimHei" charset="-122"/>
                </a:endParaRPr>
              </a:p>
              <a:p>
                <a:pPr marL="0" lvl="1" indent="0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	</a:t>
                </a:r>
                <a:r>
                  <a:rPr kumimoji="1" lang="zh-CN" altLang="en-US" sz="2400" smtClean="0">
                    <a:latin typeface="Times New Roman" charset="0"/>
                    <a:ea typeface="宋体" charset="-122"/>
                    <a:cs typeface="SimHei" charset="-122"/>
                  </a:rPr>
                  <a:t>圆频率：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𝜔</a:t>
                </a:r>
                <a:r>
                  <a:rPr kumimoji="1" lang="zh-CN" altLang="en-US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=</a:t>
                </a:r>
                <a:r>
                  <a:rPr kumimoji="1" lang="zh-CN" altLang="en-US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r>
                  <a:rPr kumimoji="1" lang="zh-CN" altLang="en-US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𝜋</a:t>
                </a:r>
                <a:r>
                  <a:rPr kumimoji="1" lang="en-US" altLang="zh-CN" i="1">
                    <a:latin typeface="Times New Roman" charset="0"/>
                    <a:ea typeface="SimHei" charset="-122"/>
                    <a:cs typeface="SimHei" charset="-122"/>
                  </a:rPr>
                  <a:t>v</a:t>
                </a:r>
                <a:endParaRPr kumimoji="1" lang="en-US" altLang="zh-CN" i="1">
                  <a:latin typeface="宋体" charset="-122"/>
                  <a:ea typeface="宋体" charset="-122"/>
                  <a:cs typeface="Times New Roman" charset="0"/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400">
                    <a:latin typeface="Times New Roman" charset="0"/>
                    <a:ea typeface="宋体" charset="-122"/>
                    <a:cs typeface="SimHei" charset="-122"/>
                  </a:rPr>
                  <a:t>	</a:t>
                </a:r>
                <a:r>
                  <a:rPr kumimoji="1" lang="zh-CN" altLang="en-US" sz="2400" smtClean="0">
                    <a:latin typeface="Times New Roman" charset="0"/>
                    <a:ea typeface="宋体" charset="-122"/>
                    <a:cs typeface="SimHei" charset="-122"/>
                  </a:rPr>
                  <a:t>圆波数：</a:t>
                </a:r>
                <a:r>
                  <a:rPr kumimoji="1" lang="en-US" altLang="zh-CN" sz="2400" i="1" smtClean="0">
                    <a:latin typeface="Times New Roman" charset="0"/>
                    <a:ea typeface="宋体" charset="-122"/>
                    <a:cs typeface="SimHei" charset="-122"/>
                  </a:rPr>
                  <a:t>k</a:t>
                </a:r>
                <a:r>
                  <a:rPr kumimoji="1" lang="zh-CN" altLang="en-US" sz="2400" i="1" smtClean="0">
                    <a:latin typeface="Times New Roman" charset="0"/>
                    <a:ea typeface="宋体" charset="-122"/>
                    <a:cs typeface="SimHei" charset="-122"/>
                  </a:rPr>
                  <a:t> 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=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r>
                  <a:rPr kumimoji="1" lang="zh-CN" altLang="en-US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𝜋</a:t>
                </a:r>
                <a:r>
                  <a:rPr kumimoji="1" lang="en-US" altLang="zh-CN" sz="2400" i="1" smtClean="0">
                    <a:latin typeface="Times New Roman" charset="0"/>
                    <a:ea typeface="SimHei" charset="-122"/>
                    <a:cs typeface="SimHei" charset="-122"/>
                  </a:rPr>
                  <a:t>/</a:t>
                </a:r>
                <a:r>
                  <a:rPr kumimoji="1" lang="zh-CN" altLang="en-US" sz="2400">
                    <a:latin typeface="Times New Roman" charset="0"/>
                    <a:ea typeface="Times New Roman" charset="0"/>
                    <a:cs typeface="Times New Roman" charset="0"/>
                  </a:rPr>
                  <a:t>𝜆</a:t>
                </a:r>
                <a:endParaRPr kumimoji="1" lang="en-US" altLang="zh-CN" sz="2400" smtClean="0">
                  <a:latin typeface="Times New Roman" charset="0"/>
                  <a:ea typeface="宋体" charset="-122"/>
                  <a:cs typeface="SimHei" charset="-122"/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400">
                    <a:latin typeface="Times New Roman" charset="0"/>
                    <a:ea typeface="宋体" charset="-122"/>
                    <a:cs typeface="SimHei" charset="-122"/>
                  </a:rPr>
                  <a:t>	</a:t>
                </a:r>
                <a:r>
                  <a:rPr kumimoji="1" lang="zh-CN" altLang="en-US" sz="2400" smtClean="0">
                    <a:latin typeface="Times New Roman" charset="0"/>
                    <a:ea typeface="宋体" charset="-122"/>
                    <a:cs typeface="SimHei" charset="-122"/>
                  </a:rPr>
                  <a:t>相    位：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𝜑(</a:t>
                </a:r>
                <a:r>
                  <a:rPr kumimoji="1" lang="en-US" altLang="zh-CN" sz="2400" i="1" err="1" smtClean="0"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kumimoji="1" lang="en-US" altLang="zh-CN" sz="2400" err="1" smtClean="0"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kumimoji="1" lang="en-US" altLang="zh-CN" sz="2400" i="1" err="1" smtClean="0">
                    <a:latin typeface="Times New Roman" charset="0"/>
                    <a:ea typeface="Times New Roman" charset="0"/>
                    <a:cs typeface="Times New Roman" charset="0"/>
                  </a:rPr>
                  <a:t>t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) = </a:t>
                </a:r>
                <a:r>
                  <a:rPr kumimoji="1" lang="en-US" altLang="zh-CN" sz="2400" i="1" err="1" smtClean="0">
                    <a:latin typeface="Times New Roman" charset="0"/>
                    <a:ea typeface="宋体" charset="-122"/>
                    <a:cs typeface="SimHei" charset="-122"/>
                  </a:rPr>
                  <a:t>kx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-</a:t>
                </a:r>
                <a:r>
                  <a:rPr kumimoji="1" lang="en-US" altLang="zh-CN" sz="2400">
                    <a:latin typeface="Times New Roman" charset="0"/>
                    <a:ea typeface="Times New Roman" charset="0"/>
                    <a:cs typeface="Times New Roman" charset="0"/>
                  </a:rPr>
                  <a:t>𝜔</a:t>
                </a:r>
                <a:r>
                  <a:rPr kumimoji="1" lang="en-US" altLang="zh-CN" sz="2400" i="1">
                    <a:latin typeface="Times New Roman" charset="0"/>
                    <a:ea typeface="Times New Roman" charset="0"/>
                    <a:cs typeface="Times New Roman" charset="0"/>
                  </a:rPr>
                  <a:t>t</a:t>
                </a:r>
                <a:r>
                  <a:rPr kumimoji="1" lang="en-US" altLang="zh-CN" sz="2400">
                    <a:latin typeface="Times New Roman" charset="0"/>
                    <a:ea typeface="Times New Roman" charset="0"/>
                    <a:cs typeface="Times New Roman" charset="0"/>
                  </a:rPr>
                  <a:t>+𝜑</a:t>
                </a:r>
                <a:r>
                  <a:rPr kumimoji="1" lang="en-US" altLang="zh-CN" sz="2400" baseline="-25000" smtClean="0">
                    <a:latin typeface="Times New Roman" charset="0"/>
                    <a:ea typeface="Times New Roman" charset="0"/>
                    <a:cs typeface="Times New Roman" charset="0"/>
                  </a:rPr>
                  <a:t>0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400" baseline="-25000">
                    <a:latin typeface="宋体" charset="-122"/>
                    <a:ea typeface="宋体" charset="-122"/>
                    <a:cs typeface="Times New Roman" charset="0"/>
                  </a:rPr>
                  <a:t>	</a:t>
                </a:r>
                <a:r>
                  <a:rPr kumimoji="1" lang="zh-CN" altLang="en-US" sz="2400" smtClean="0">
                    <a:latin typeface="宋体" charset="-122"/>
                    <a:ea typeface="宋体" charset="-122"/>
                    <a:cs typeface="Times New Roman" charset="0"/>
                  </a:rPr>
                  <a:t>相速度：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1" lang="zh-CN" altLang="en-US" sz="2400" i="1">
                        <a:latin typeface="Times New Roman" charset="0"/>
                        <a:ea typeface="Times New Roman" charset="0"/>
                        <a:cs typeface="Times New Roman" charset="0"/>
                      </a:rPr>
                      <m:t>υ</m:t>
                    </m:r>
                  </m:oMath>
                </a14:m>
                <a:r>
                  <a:rPr kumimoji="1" lang="zh-CN" altLang="en-US" sz="2400" i="1" smtClean="0">
                    <a:latin typeface="Times New Roman" charset="0"/>
                    <a:ea typeface="宋体" charset="-122"/>
                    <a:cs typeface="Times New Roman" charset="0"/>
                  </a:rPr>
                  <a:t> 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Times New Roman" charset="0"/>
                  </a:rPr>
                  <a:t>=</a:t>
                </a:r>
                <a:r>
                  <a:rPr kumimoji="1" lang="zh-CN" altLang="en-US" sz="2400" smtClean="0">
                    <a:latin typeface="Times New Roman" charset="0"/>
                    <a:ea typeface="宋体" charset="-122"/>
                    <a:cs typeface="Times New Roman" charset="0"/>
                  </a:rPr>
                  <a:t> 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𝜔/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k</a:t>
                </a:r>
                <a:r>
                  <a:rPr kumimoji="1" lang="zh-CN" altLang="en-US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=</a:t>
                </a:r>
                <a:r>
                  <a:rPr kumimoji="1" lang="zh-CN" altLang="en-US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i="1" smtClean="0">
                    <a:latin typeface="Times New Roman" charset="0"/>
                    <a:ea typeface="SimHei" charset="-122"/>
                    <a:cs typeface="SimHei" charset="-122"/>
                  </a:rPr>
                  <a:t>v</a:t>
                </a:r>
                <a:r>
                  <a:rPr kumimoji="1" lang="zh-CN" altLang="en-US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𝜆</a:t>
                </a:r>
                <a:endParaRPr kumimoji="1" lang="en-US" altLang="zh-CN" sz="240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400">
                    <a:latin typeface="Times New Roman" charset="0"/>
                    <a:ea typeface="Times New Roman" charset="0"/>
                    <a:cs typeface="Times New Roman" charset="0"/>
                  </a:rPr>
                  <a:t>	</a:t>
                </a:r>
                <a:r>
                  <a:rPr kumimoji="1" lang="zh-CN" altLang="en-US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波    矢</a:t>
                </a:r>
                <a:r>
                  <a:rPr kumimoji="1" lang="zh-CN" altLang="en-US" sz="2400" smtClean="0">
                    <a:latin typeface="宋体" charset="-122"/>
                    <a:ea typeface="宋体" charset="-122"/>
                    <a:cs typeface="Times New Roman" charset="0"/>
                  </a:rPr>
                  <a:t>：</a:t>
                </a:r>
                <a:r>
                  <a:rPr kumimoji="1" lang="en-US" altLang="zh-CN" sz="2400" b="1" i="1">
                    <a:latin typeface="Times New Roman" charset="0"/>
                    <a:ea typeface="宋体" charset="-122"/>
                    <a:cs typeface="SimHei" charset="-122"/>
                  </a:rPr>
                  <a:t>k</a:t>
                </a:r>
                <a:r>
                  <a:rPr kumimoji="1" lang="zh-CN" altLang="en-US" sz="2400" i="1">
                    <a:latin typeface="Times New Roman" charset="0"/>
                    <a:ea typeface="宋体" charset="-122"/>
                    <a:cs typeface="SimHei" charset="-122"/>
                  </a:rPr>
                  <a:t> </a:t>
                </a:r>
                <a:r>
                  <a:rPr kumimoji="1" lang="en-US" altLang="zh-CN" sz="2400">
                    <a:latin typeface="Times New Roman" charset="0"/>
                    <a:ea typeface="宋体" charset="-122"/>
                    <a:cs typeface="SimHei" charset="-122"/>
                  </a:rPr>
                  <a:t>=</a:t>
                </a:r>
                <a:r>
                  <a:rPr kumimoji="1" lang="en-US" altLang="zh-CN" sz="2400">
                    <a:latin typeface="Times New Roman" charset="0"/>
                    <a:ea typeface="Times New Roman" charset="0"/>
                    <a:cs typeface="Times New Roman" charset="0"/>
                  </a:rPr>
                  <a:t> 2</a:t>
                </a:r>
                <a:r>
                  <a:rPr kumimoji="1" lang="zh-CN" altLang="en-US" sz="2400">
                    <a:latin typeface="Times New Roman" charset="0"/>
                    <a:ea typeface="Times New Roman" charset="0"/>
                    <a:cs typeface="Times New Roman" charset="0"/>
                  </a:rPr>
                  <a:t>𝜋</a:t>
                </a:r>
                <a:r>
                  <a:rPr kumimoji="1" lang="en-US" altLang="zh-CN" sz="2400" i="1">
                    <a:latin typeface="Times New Roman" charset="0"/>
                    <a:ea typeface="SimHei" charset="-122"/>
                    <a:cs typeface="SimHei" charset="-122"/>
                  </a:rPr>
                  <a:t>/</a:t>
                </a:r>
                <a:r>
                  <a:rPr kumimoji="1" lang="zh-CN" altLang="en-US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𝜆 </a:t>
                </a:r>
                <a:r>
                  <a:rPr kumimoji="1" lang="en-US" altLang="zh-CN" sz="2400" b="1" i="1" smtClean="0"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400" smtClean="0">
                    <a:latin typeface="SimSun" charset="-122"/>
                    <a:ea typeface="SimSun" charset="-122"/>
                    <a:cs typeface="SimSun" charset="-122"/>
                  </a:rPr>
                  <a:t>	</a:t>
                </a:r>
                <a:r>
                  <a:rPr kumimoji="1" lang="zh-CN" altLang="en-US" sz="2400" smtClean="0">
                    <a:latin typeface="SimSun" charset="-122"/>
                    <a:ea typeface="SimSun" charset="-122"/>
                    <a:cs typeface="SimSun" charset="-122"/>
                  </a:rPr>
                  <a:t>注意标矢量！！！</a:t>
                </a:r>
                <a:endParaRPr kumimoji="1" lang="en-US" altLang="zh-CN" sz="2400" smtClean="0">
                  <a:latin typeface="SimSun" charset="-122"/>
                  <a:ea typeface="SimSun" charset="-122"/>
                  <a:cs typeface="SimSun" charset="-122"/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r>
                  <a:rPr lang="zh-CN" altLang="en-US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zh-CN" altLang="en-US" sz="2400" smtClean="0">
                    <a:latin typeface="SimHei" charset="-122"/>
                    <a:ea typeface="SimHei" charset="-122"/>
                    <a:cs typeface="SimHei" charset="-122"/>
                  </a:rPr>
                  <a:t>振动</a:t>
                </a:r>
                <a:r>
                  <a:rPr lang="zh-CN" altLang="en-US" sz="2400">
                    <a:latin typeface="SimHei" charset="-122"/>
                    <a:ea typeface="SimHei" charset="-122"/>
                    <a:cs typeface="SimHei" charset="-122"/>
                  </a:rPr>
                  <a:t>取决于相位，所以振动的传播就是相位的传播</a:t>
                </a:r>
                <a:r>
                  <a:rPr lang="zh-CN" altLang="en-US" sz="2400" smtClean="0">
                    <a:latin typeface="SimHei" charset="-122"/>
                    <a:ea typeface="SimHei" charset="-122"/>
                    <a:cs typeface="SimHei" charset="-122"/>
                  </a:rPr>
                  <a:t>。</a:t>
                </a:r>
                <a:endParaRPr lang="zh-CN" altLang="en-US" sz="2400">
                  <a:latin typeface="SimHei" charset="-122"/>
                  <a:ea typeface="SimHei" charset="-122"/>
                  <a:cs typeface="SimHei" charset="-122"/>
                </a:endParaRPr>
              </a:p>
            </p:txBody>
          </p:sp>
        </mc:Choice>
        <mc:Fallback xmlns="">
          <p:sp>
            <p:nvSpPr>
              <p:cNvPr id="7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71600"/>
                <a:ext cx="10515599" cy="5101200"/>
              </a:xfrm>
              <a:blipFill rotWithShape="0">
                <a:blip r:embed="rId3"/>
                <a:stretch>
                  <a:fillRect l="-812" t="-7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文本框 81"/>
          <p:cNvSpPr txBox="1"/>
          <p:nvPr/>
        </p:nvSpPr>
        <p:spPr>
          <a:xfrm>
            <a:off x="4743938" y="2331081"/>
            <a:ext cx="2704122" cy="4661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966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2.1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定态光波及其描述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71600"/>
                <a:ext cx="10515599" cy="510120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r>
                  <a:rPr kumimoji="1" lang="zh-CN" altLang="en-US" sz="2400" dirty="0" smtClean="0">
                    <a:latin typeface="Times New Roman" charset="0"/>
                    <a:ea typeface="SimHei" charset="-122"/>
                    <a:cs typeface="SimHei" charset="-122"/>
                  </a:rPr>
                  <a:t> 光速与介质的折射率</a:t>
                </a:r>
                <a:endParaRPr kumimoji="1" lang="en-US" altLang="zh-CN" sz="2400" dirty="0" smtClean="0">
                  <a:latin typeface="Times New Roman" charset="0"/>
                  <a:ea typeface="SimHei" charset="-122"/>
                  <a:cs typeface="SimHei" charset="-122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400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kumimoji="1" lang="zh-CN" altLang="en-US" sz="2400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=</a:t>
                </a:r>
                <a:r>
                  <a:rPr kumimoji="1" lang="zh-CN" altLang="en-US" sz="2400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bg-BG" altLang="zh-CN" sz="240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1" lang="en-US" altLang="zh-CN" sz="2400" b="0" i="0" smtClean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1" lang="bg-BG" altLang="zh-CN" sz="2400" i="1" smtClean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kumimoji="1" lang="bg-BG" altLang="zh-CN" sz="2400" i="1" smtClean="0">
                                <a:latin typeface="Times New Roman" charset="0"/>
                                <a:ea typeface="Times New Roman" charset="0"/>
                                <a:cs typeface="Times New Roman" charset="0"/>
                              </a:rPr>
                              <m:t>ε</m:t>
                            </m:r>
                            <m:r>
                              <m:rPr>
                                <m:nor/>
                              </m:rPr>
                              <a:rPr kumimoji="1" lang="en-US" altLang="zh-CN" sz="2400" b="0" baseline="-25000" smtClean="0">
                                <a:latin typeface="Times New Roman" charset="0"/>
                                <a:ea typeface="Times New Roman" charset="0"/>
                                <a:cs typeface="Times New Roman" charset="0"/>
                              </a:rPr>
                              <m:t>0</m:t>
                            </m:r>
                            <m:r>
                              <m:rPr>
                                <m:nor/>
                              </m:rPr>
                              <a:rPr kumimoji="1" lang="zh-CN" altLang="en-US" sz="2400" b="0" i="1" baseline="-25000" smtClean="0">
                                <a:latin typeface="Times New Roman" charset="0"/>
                                <a:ea typeface="Times New Roman" charset="0"/>
                                <a:cs typeface="Times New Roman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1" lang="bg-BG" altLang="zh-CN" sz="2400" i="1" smtClean="0">
                                <a:latin typeface="Times New Roman" charset="0"/>
                                <a:ea typeface="Times New Roman" charset="0"/>
                                <a:cs typeface="Times New Roman" charset="0"/>
                              </a:rPr>
                              <m:t>μ</m:t>
                            </m:r>
                            <m:r>
                              <m:rPr>
                                <m:nor/>
                              </m:rPr>
                              <a:rPr kumimoji="1" lang="en-US" altLang="zh-CN" sz="2400" b="0" baseline="-25000" smtClean="0">
                                <a:latin typeface="Times New Roman" charset="0"/>
                                <a:ea typeface="Times New Roman" charset="0"/>
                                <a:cs typeface="Times New Roman" charset="0"/>
                              </a:rPr>
                              <m:t>0</m:t>
                            </m:r>
                          </m:e>
                        </m:rad>
                      </m:den>
                    </m:f>
                  </m:oMath>
                </a14:m>
                <a:r>
                  <a:rPr kumimoji="1" lang="en-US" altLang="zh-CN" sz="2400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	</a:t>
                </a:r>
                <a:r>
                  <a:rPr kumimoji="1" lang="en-US" altLang="zh-CN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v</a:t>
                </a:r>
                <a:r>
                  <a:rPr kumimoji="1" lang="zh-CN" altLang="en-US" sz="2400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=</a:t>
                </a:r>
                <a:r>
                  <a:rPr kumimoji="1" lang="zh-CN" altLang="en-US" sz="2400" i="1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bg-BG" altLang="zh-CN" sz="240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1" lang="en-US" altLang="zh-CN" sz="2400" b="0" i="0" smtClean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kumimoji="1" lang="bg-BG" altLang="zh-CN" sz="24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kumimoji="1" lang="bg-BG" altLang="zh-CN" sz="2400" i="1">
                                <a:latin typeface="Times New Roman" charset="0"/>
                                <a:ea typeface="Times New Roman" charset="0"/>
                                <a:cs typeface="Times New Roman" charset="0"/>
                              </a:rPr>
                              <m:t>ε</m:t>
                            </m:r>
                            <m:r>
                              <m:rPr>
                                <m:nor/>
                              </m:rPr>
                              <a:rPr kumimoji="1" lang="en-US" altLang="zh-CN" sz="2400" b="0" i="1" baseline="-25000" smtClean="0">
                                <a:latin typeface="Times New Roman" charset="0"/>
                                <a:ea typeface="Times New Roman" charset="0"/>
                                <a:cs typeface="Times New Roman" charset="0"/>
                              </a:rPr>
                              <m:t>r</m:t>
                            </m:r>
                            <m:r>
                              <m:rPr>
                                <m:nor/>
                              </m:rPr>
                              <a:rPr kumimoji="1" lang="zh-CN" altLang="en-US" sz="2400" i="1" baseline="-25000">
                                <a:latin typeface="Times New Roman" charset="0"/>
                                <a:ea typeface="Times New Roman" charset="0"/>
                                <a:cs typeface="Times New Roman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1" lang="bg-BG" altLang="zh-CN" sz="2400" i="1">
                                <a:latin typeface="Times New Roman" charset="0"/>
                                <a:ea typeface="Times New Roman" charset="0"/>
                                <a:cs typeface="Times New Roman" charset="0"/>
                              </a:rPr>
                              <m:t>μ</m:t>
                            </m:r>
                            <m:r>
                              <m:rPr>
                                <m:nor/>
                              </m:rPr>
                              <a:rPr kumimoji="1" lang="en-US" altLang="zh-CN" sz="2400" b="0" i="1" baseline="-25000" smtClean="0">
                                <a:latin typeface="Times New Roman" charset="0"/>
                                <a:ea typeface="Times New Roman" charset="0"/>
                                <a:cs typeface="Times New Roman" charset="0"/>
                              </a:rPr>
                              <m:t>r</m:t>
                            </m:r>
                          </m:e>
                        </m:rad>
                      </m:den>
                    </m:f>
                  </m:oMath>
                </a14:m>
                <a:endParaRPr kumimoji="1" lang="en-US" altLang="zh-CN" sz="2400" i="1" baseline="-25000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 algn="ctr">
                  <a:lnSpc>
                    <a:spcPct val="15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400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n=c/v=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bg-BG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1" lang="bg-BG" altLang="zh-CN" sz="2400" i="1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ε</m:t>
                        </m:r>
                        <m:r>
                          <m:rPr>
                            <m:nor/>
                          </m:rPr>
                          <a:rPr kumimoji="1" lang="en-US" altLang="zh-CN" sz="2400" i="1" baseline="-2500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kumimoji="1" lang="zh-CN" altLang="en-US" sz="2400" i="1" baseline="-2500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1" lang="bg-BG" altLang="zh-CN" sz="2400" i="1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μ</m:t>
                        </m:r>
                        <m:r>
                          <m:rPr>
                            <m:nor/>
                          </m:rPr>
                          <a:rPr kumimoji="1" lang="en-US" altLang="zh-CN" sz="2400" i="1" baseline="-2500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r</m:t>
                        </m:r>
                      </m:e>
                    </m:rad>
                    <m:r>
                      <a:rPr kumimoji="1" lang="en-US" altLang="zh-CN" sz="240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rad>
                      <m:radPr>
                        <m:degHide m:val="on"/>
                        <m:ctrlPr>
                          <a:rPr kumimoji="1" lang="bg-BG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1" lang="bg-BG" altLang="zh-CN" sz="2400" i="1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ε</m:t>
                        </m:r>
                        <m:r>
                          <m:rPr>
                            <m:nor/>
                          </m:rPr>
                          <a:rPr kumimoji="1" lang="en-US" altLang="zh-CN" sz="2400" i="1" baseline="-2500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r</m:t>
                        </m:r>
                      </m:e>
                    </m:rad>
                  </m:oMath>
                </a14:m>
                <a:endParaRPr kumimoji="1" lang="en-US" altLang="zh-CN" sz="2400" i="1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r>
                  <a:rPr kumimoji="1" lang="zh-CN" altLang="en-US" sz="2400" dirty="0" smtClean="0">
                    <a:latin typeface="Times New Roman" charset="0"/>
                    <a:ea typeface="SimHei" charset="-122"/>
                    <a:cs typeface="SimHei" charset="-122"/>
                  </a:rPr>
                  <a:t> 光通量和</a:t>
                </a:r>
                <a:r>
                  <a:rPr kumimoji="1" lang="zh-CN" altLang="en-US" sz="2400" dirty="0">
                    <a:latin typeface="Times New Roman" charset="0"/>
                    <a:ea typeface="SimHei" charset="-122"/>
                    <a:cs typeface="SimHei" charset="-122"/>
                  </a:rPr>
                  <a:t>光</a:t>
                </a:r>
                <a:r>
                  <a:rPr kumimoji="1" lang="zh-CN" altLang="en-US" sz="2400" dirty="0" smtClean="0">
                    <a:latin typeface="Times New Roman" charset="0"/>
                    <a:ea typeface="SimHei" charset="-122"/>
                    <a:cs typeface="SimHei" charset="-122"/>
                  </a:rPr>
                  <a:t>强</a:t>
                </a:r>
                <a:endParaRPr kumimoji="1" lang="en-US" altLang="zh-CN" sz="2400" dirty="0" smtClean="0">
                  <a:latin typeface="Times New Roman" charset="0"/>
                  <a:ea typeface="SimHei" charset="-122"/>
                  <a:cs typeface="SimHei" charset="-122"/>
                </a:endParaRP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buFont typeface="Arial" charset="0"/>
                  <a:buChar char="•"/>
                </a:pPr>
                <a:r>
                  <a:rPr lang="zh-CN" alt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zh-CN" altLang="en-US" dirty="0" smtClean="0">
                    <a:latin typeface="SimSun" charset="-122"/>
                    <a:ea typeface="SimSun" charset="-122"/>
                    <a:cs typeface="SimSun" charset="-122"/>
                  </a:rPr>
                  <a:t>光通量</a:t>
                </a:r>
                <a:r>
                  <a:rPr lang="en-US" altLang="zh-CN" dirty="0" smtClean="0">
                    <a:latin typeface="SimSun" charset="-122"/>
                    <a:ea typeface="SimSun" charset="-122"/>
                    <a:cs typeface="SimSun" charset="-122"/>
                  </a:rPr>
                  <a:t>/</a:t>
                </a:r>
                <a:r>
                  <a:rPr lang="zh-CN" altLang="en-US" dirty="0" smtClean="0">
                    <a:latin typeface="SimSun" charset="-122"/>
                    <a:ea typeface="SimSun" charset="-122"/>
                    <a:cs typeface="SimSun" charset="-122"/>
                  </a:rPr>
                  <a:t>能流：</a:t>
                </a:r>
                <a:r>
                  <a:rPr lang="zh-CN" altLang="en-US" dirty="0" smtClean="0">
                    <a:solidFill>
                      <a:srgbClr val="436EA0"/>
                    </a:solidFill>
                    <a:latin typeface="SimSun" charset="-122"/>
                    <a:ea typeface="SimSun" charset="-122"/>
                    <a:cs typeface="SimSun" charset="-122"/>
                  </a:rPr>
                  <a:t>单位</a:t>
                </a:r>
                <a:r>
                  <a:rPr lang="zh-CN" altLang="en-US" dirty="0">
                    <a:solidFill>
                      <a:srgbClr val="436EA0"/>
                    </a:solidFill>
                    <a:latin typeface="SimSun" charset="-122"/>
                    <a:ea typeface="SimSun" charset="-122"/>
                    <a:cs typeface="SimSun" charset="-122"/>
                  </a:rPr>
                  <a:t>时间</a:t>
                </a:r>
                <a:r>
                  <a:rPr lang="zh-CN" altLang="en-US" dirty="0">
                    <a:latin typeface="SimSun" charset="-122"/>
                    <a:ea typeface="SimSun" charset="-122"/>
                    <a:cs typeface="SimSun" charset="-122"/>
                  </a:rPr>
                  <a:t>内通过某一截面的</a:t>
                </a:r>
                <a:r>
                  <a:rPr lang="zh-CN" altLang="en-US" dirty="0" smtClean="0">
                    <a:latin typeface="SimSun" charset="-122"/>
                    <a:ea typeface="SimSun" charset="-122"/>
                    <a:cs typeface="SimSun" charset="-122"/>
                  </a:rPr>
                  <a:t>能量通过</a:t>
                </a:r>
                <a:r>
                  <a:rPr lang="zh-CN" altLang="en-US" dirty="0">
                    <a:latin typeface="SimSun" charset="-122"/>
                    <a:ea typeface="SimSun" charset="-122"/>
                    <a:cs typeface="SimSun" charset="-122"/>
                  </a:rPr>
                  <a:t>某一截面的光</a:t>
                </a:r>
                <a:r>
                  <a:rPr lang="zh-CN" altLang="en-US" dirty="0" smtClean="0">
                    <a:latin typeface="SimSun" charset="-122"/>
                    <a:ea typeface="SimSun" charset="-122"/>
                    <a:cs typeface="SimSun" charset="-122"/>
                  </a:rPr>
                  <a:t>功率。</a:t>
                </a:r>
                <a:endParaRPr lang="zh-CN" altLang="en-US" dirty="0">
                  <a:latin typeface="SimSun" charset="-122"/>
                  <a:ea typeface="SimSun" charset="-122"/>
                  <a:cs typeface="SimSun" charset="-122"/>
                </a:endParaRP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buFont typeface="Arial" charset="0"/>
                  <a:buChar char="•"/>
                </a:pPr>
                <a:r>
                  <a:rPr lang="zh-CN" alt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zh-CN" altLang="en-US" dirty="0" smtClean="0">
                    <a:latin typeface="SimSun" charset="-122"/>
                    <a:ea typeface="SimSun" charset="-122"/>
                    <a:cs typeface="SimSun" charset="-122"/>
                  </a:rPr>
                  <a:t>光</a:t>
                </a:r>
                <a:r>
                  <a:rPr lang="zh-CN" altLang="en-US" dirty="0">
                    <a:latin typeface="SimSun" charset="-122"/>
                    <a:ea typeface="SimSun" charset="-122"/>
                    <a:cs typeface="SimSun" charset="-122"/>
                  </a:rPr>
                  <a:t>强：</a:t>
                </a:r>
                <a:r>
                  <a:rPr lang="zh-CN" altLang="en-US" dirty="0">
                    <a:solidFill>
                      <a:srgbClr val="436EA0"/>
                    </a:solidFill>
                    <a:latin typeface="SimSun" charset="-122"/>
                    <a:ea typeface="SimSun" charset="-122"/>
                    <a:cs typeface="SimSun" charset="-122"/>
                  </a:rPr>
                  <a:t>单位面积</a:t>
                </a:r>
                <a:r>
                  <a:rPr lang="zh-CN" altLang="en-US" dirty="0">
                    <a:latin typeface="SimSun" charset="-122"/>
                    <a:ea typeface="SimSun" charset="-122"/>
                    <a:cs typeface="SimSun" charset="-122"/>
                  </a:rPr>
                  <a:t>上光通量的</a:t>
                </a:r>
                <a:r>
                  <a:rPr lang="zh-CN" altLang="en-US" dirty="0" smtClean="0">
                    <a:latin typeface="SimSun" charset="-122"/>
                    <a:ea typeface="SimSun" charset="-122"/>
                    <a:cs typeface="SimSun" charset="-122"/>
                  </a:rPr>
                  <a:t>平均值，即平均</a:t>
                </a:r>
                <a:r>
                  <a:rPr lang="zh-CN" altLang="en-US" dirty="0">
                    <a:latin typeface="SimSun" charset="-122"/>
                    <a:ea typeface="SimSun" charset="-122"/>
                    <a:cs typeface="SimSun" charset="-122"/>
                  </a:rPr>
                  <a:t>能流</a:t>
                </a:r>
                <a:r>
                  <a:rPr lang="zh-CN" altLang="en-US" dirty="0" smtClean="0">
                    <a:latin typeface="SimSun" charset="-122"/>
                    <a:ea typeface="SimSun" charset="-122"/>
                    <a:cs typeface="SimSun" charset="-122"/>
                  </a:rPr>
                  <a:t>密度。</a:t>
                </a:r>
                <a:endParaRPr lang="en-US" altLang="zh-CN" dirty="0" smtClean="0">
                  <a:latin typeface="SimSun" charset="-122"/>
                  <a:ea typeface="SimSun" charset="-122"/>
                  <a:cs typeface="SimSun" charset="-122"/>
                </a:endParaRP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buFont typeface="Arial" charset="0"/>
                  <a:buChar char="•"/>
                </a:pPr>
                <a:r>
                  <a:rPr kumimoji="1" lang="zh-CN" alt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zh-CN" altLang="en-US" dirty="0" smtClean="0">
                    <a:latin typeface="SimSun" charset="-122"/>
                    <a:ea typeface="SimSun" charset="-122"/>
                    <a:cs typeface="SimSun" charset="-122"/>
                  </a:rPr>
                  <a:t>在</a:t>
                </a:r>
                <a:r>
                  <a:rPr kumimoji="1" lang="zh-CN" altLang="en-US" dirty="0">
                    <a:latin typeface="SimSun" charset="-122"/>
                    <a:ea typeface="SimSun" charset="-122"/>
                    <a:cs typeface="SimSun" charset="-122"/>
                  </a:rPr>
                  <a:t>同一种均匀介质中，通常以相对值表示光</a:t>
                </a:r>
                <a:r>
                  <a:rPr kumimoji="1" lang="zh-CN" altLang="en-US" dirty="0" smtClean="0">
                    <a:latin typeface="SimSun" charset="-122"/>
                    <a:ea typeface="SimSun" charset="-122"/>
                    <a:cs typeface="SimSun" charset="-122"/>
                  </a:rPr>
                  <a:t>强。</a:t>
                </a:r>
              </a:p>
              <a:p>
                <a:pPr marL="0" indent="0" algn="ctr">
                  <a:lnSpc>
                    <a:spcPct val="15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altLang="zh-CN" sz="2400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400" i="0" smtClean="0">
                        <a:latin typeface="Times New Roman" charset="0"/>
                        <a:ea typeface="Times New Roman" charset="0"/>
                        <a:cs typeface="Times New Roman" charset="0"/>
                      </a:rPr>
                      <m:t>∝</m:t>
                    </m:r>
                  </m:oMath>
                </a14:m>
                <a:r>
                  <a:rPr lang="en-US" altLang="zh-CN" sz="2400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lang="en-US" altLang="zh-CN" sz="2400" baseline="30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buFont typeface="Wingdings" charset="2"/>
                  <a:buChar char="Ø"/>
                </a:pPr>
                <a:r>
                  <a:rPr lang="zh-CN" altLang="en-US" sz="2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zh-CN" altLang="en-US" sz="2400" dirty="0" smtClean="0">
                    <a:latin typeface="SimHei" charset="-122"/>
                    <a:ea typeface="SimHei" charset="-122"/>
                    <a:cs typeface="SimHei" charset="-122"/>
                  </a:rPr>
                  <a:t>光的传播</a:t>
                </a:r>
                <a:r>
                  <a:rPr lang="zh-CN" altLang="en-US" sz="2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=</a:t>
                </a:r>
                <a:r>
                  <a:rPr lang="zh-CN" altLang="en-US" sz="2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zh-CN" altLang="en-US" sz="2400" dirty="0" smtClean="0">
                    <a:latin typeface="SimHei" charset="-122"/>
                    <a:ea typeface="SimHei" charset="-122"/>
                    <a:cs typeface="SimHei" charset="-122"/>
                  </a:rPr>
                  <a:t>振动的传播</a:t>
                </a:r>
                <a:endParaRPr lang="en-US" altLang="zh-CN" sz="2400" dirty="0">
                  <a:latin typeface="SimHei" charset="-122"/>
                  <a:ea typeface="SimHei" charset="-122"/>
                  <a:cs typeface="SimHei" charset="-122"/>
                </a:endParaRPr>
              </a:p>
            </p:txBody>
          </p:sp>
        </mc:Choice>
        <mc:Fallback xmlns="">
          <p:sp>
            <p:nvSpPr>
              <p:cNvPr id="7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71600"/>
                <a:ext cx="10515599" cy="5101200"/>
              </a:xfrm>
              <a:blipFill rotWithShape="0">
                <a:blip r:embed="rId3"/>
                <a:stretch>
                  <a:fillRect l="-812" t="-717" r="-12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5594140" y="4935075"/>
            <a:ext cx="956217" cy="4661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105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知识点汇总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0080" y="1371600"/>
            <a:ext cx="10820400" cy="5105400"/>
          </a:xfrm>
        </p:spPr>
        <p:txBody>
          <a:bodyPr>
            <a:normAutofit/>
          </a:bodyPr>
          <a:lstStyle/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zh-CN" altLang="en-US" smtClean="0">
                <a:latin typeface="Arial" charset="0"/>
                <a:ea typeface="黑体" charset="-122"/>
              </a:rPr>
              <a:t> </a:t>
            </a:r>
            <a:r>
              <a:rPr kumimoji="1" lang="en-US" altLang="zh-CN" dirty="0" smtClean="0">
                <a:latin typeface="Arial" charset="0"/>
                <a:ea typeface="黑体" charset="-122"/>
              </a:rPr>
              <a:t>Ch3</a:t>
            </a:r>
            <a:r>
              <a:rPr kumimoji="1" lang="zh-CN" altLang="en-US" smtClean="0">
                <a:latin typeface="Arial" charset="0"/>
                <a:ea typeface="黑体" charset="-122"/>
              </a:rPr>
              <a:t> 光的干涉</a:t>
            </a:r>
            <a:endParaRPr kumimoji="1" lang="en-US" altLang="zh-CN" dirty="0" smtClean="0">
              <a:latin typeface="Arial" charset="0"/>
              <a:ea typeface="黑体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</a:pPr>
            <a:r>
              <a:rPr kumimoji="1" lang="zh-CN" altLang="en-US" smtClean="0">
                <a:latin typeface="SimHei" charset="-122"/>
                <a:ea typeface="SimHei" charset="-122"/>
                <a:cs typeface="SimHei" charset="-122"/>
              </a:rPr>
              <a:t>分波前干涉</a:t>
            </a:r>
            <a:endParaRPr kumimoji="1" lang="en-US" altLang="zh-CN" dirty="0" smtClean="0">
              <a:latin typeface="SimHei" charset="-122"/>
              <a:ea typeface="SimHei" charset="-122"/>
              <a:cs typeface="SimHei" charset="-122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</a:pPr>
            <a:r>
              <a:rPr kumimoji="1" lang="zh-CN" altLang="en-US" sz="2400" smtClean="0">
                <a:latin typeface="Times New Roman" charset="0"/>
                <a:ea typeface="宋体" charset="-122"/>
              </a:rPr>
              <a:t>点光源干涉</a:t>
            </a:r>
            <a:endParaRPr kumimoji="1" lang="en-US" altLang="zh-CN" sz="2400" dirty="0" smtClean="0">
              <a:latin typeface="Times New Roman" charset="0"/>
              <a:ea typeface="宋体" charset="-122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</a:pPr>
            <a:r>
              <a:rPr kumimoji="1" lang="en-US" altLang="zh-CN" sz="2400" dirty="0" smtClean="0">
                <a:latin typeface="Times New Roman" charset="0"/>
                <a:ea typeface="宋体" charset="-122"/>
              </a:rPr>
              <a:t>Young</a:t>
            </a:r>
            <a:r>
              <a:rPr kumimoji="1" lang="zh-CN" altLang="en-US" sz="2400" smtClean="0">
                <a:latin typeface="Times New Roman" charset="0"/>
                <a:ea typeface="宋体" charset="-122"/>
              </a:rPr>
              <a:t>双缝干涉</a:t>
            </a:r>
            <a:endParaRPr kumimoji="1" lang="en-US" altLang="zh-CN" sz="2400" dirty="0" smtClean="0">
              <a:latin typeface="Times New Roman" charset="0"/>
              <a:ea typeface="宋体" charset="-122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</a:pPr>
            <a:r>
              <a:rPr kumimoji="1" lang="zh-CN" altLang="en-US" sz="2400" smtClean="0">
                <a:latin typeface="Times New Roman" charset="0"/>
                <a:ea typeface="宋体" charset="-122"/>
              </a:rPr>
              <a:t>平面波干涉</a:t>
            </a:r>
            <a:endParaRPr kumimoji="1" lang="en-US" altLang="zh-CN" sz="2400" dirty="0" smtClean="0">
              <a:latin typeface="Times New Roman" charset="0"/>
              <a:ea typeface="宋体" charset="-122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</a:pPr>
            <a:r>
              <a:rPr kumimoji="1" lang="en-US" altLang="zh-CN" sz="2400" dirty="0" smtClean="0">
                <a:latin typeface="Times New Roman" charset="0"/>
                <a:ea typeface="宋体" charset="-122"/>
              </a:rPr>
              <a:t>Fresnel</a:t>
            </a:r>
            <a:r>
              <a:rPr kumimoji="1" lang="zh-CN" altLang="en-US" sz="2400" smtClean="0">
                <a:latin typeface="Times New Roman" charset="0"/>
                <a:ea typeface="宋体" charset="-122"/>
              </a:rPr>
              <a:t>双面镜</a:t>
            </a:r>
            <a:r>
              <a:rPr kumimoji="1" lang="zh-CN" altLang="en-US" sz="2400">
                <a:latin typeface="Times New Roman" charset="0"/>
                <a:ea typeface="宋体" charset="-122"/>
              </a:rPr>
              <a:t>、</a:t>
            </a:r>
            <a:r>
              <a:rPr kumimoji="1" lang="en-US" altLang="zh-CN" sz="2400" dirty="0" smtClean="0">
                <a:latin typeface="Times New Roman" charset="0"/>
                <a:ea typeface="宋体" charset="-122"/>
              </a:rPr>
              <a:t>Lloyd</a:t>
            </a:r>
            <a:r>
              <a:rPr kumimoji="1" lang="zh-CN" altLang="en-US" sz="2400" smtClean="0">
                <a:latin typeface="Times New Roman" charset="0"/>
                <a:ea typeface="宋体" charset="-122"/>
              </a:rPr>
              <a:t>镜、</a:t>
            </a:r>
            <a:r>
              <a:rPr kumimoji="1" lang="en-US" altLang="zh-CN" sz="2400" dirty="0" smtClean="0">
                <a:latin typeface="Times New Roman" charset="0"/>
                <a:ea typeface="宋体" charset="-122"/>
              </a:rPr>
              <a:t> Fresnel</a:t>
            </a:r>
            <a:r>
              <a:rPr kumimoji="1" lang="zh-CN" altLang="en-US" sz="2400" smtClean="0">
                <a:latin typeface="Times New Roman" charset="0"/>
                <a:ea typeface="宋体" charset="-122"/>
              </a:rPr>
              <a:t>双棱镜</a:t>
            </a:r>
            <a:endParaRPr kumimoji="1" lang="en-US" altLang="zh-CN" sz="2400" dirty="0" smtClean="0">
              <a:latin typeface="Times New Roman" charset="0"/>
              <a:ea typeface="宋体" charset="-122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</a:pPr>
            <a:r>
              <a:rPr kumimoji="1" lang="zh-CN" altLang="en-US" sz="2400" smtClean="0">
                <a:latin typeface="Times New Roman" charset="0"/>
                <a:ea typeface="宋体" charset="-122"/>
              </a:rPr>
              <a:t>光场的空间相干性</a:t>
            </a:r>
            <a:endParaRPr kumimoji="1" lang="en-US" altLang="zh-CN" sz="2400" dirty="0">
              <a:latin typeface="Times New Roman" charset="0"/>
              <a:ea typeface="宋体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</a:pPr>
            <a:r>
              <a:rPr kumimoji="1" lang="zh-CN" altLang="en-US" smtClean="0">
                <a:latin typeface="Arial" charset="0"/>
                <a:ea typeface="黑体" charset="-122"/>
              </a:rPr>
              <a:t>分振幅干涉</a:t>
            </a:r>
            <a:endParaRPr kumimoji="1" lang="en-US" altLang="zh-CN" dirty="0" smtClean="0">
              <a:latin typeface="Arial" charset="0"/>
              <a:ea typeface="黑体" charset="-122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</a:pPr>
            <a:r>
              <a:rPr kumimoji="1" lang="zh-CN" altLang="en-US" sz="2400" smtClean="0">
                <a:latin typeface="SimSun" charset="-122"/>
                <a:ea typeface="SimSun" charset="-122"/>
                <a:cs typeface="SimSun" charset="-122"/>
              </a:rPr>
              <a:t>薄膜表面的等厚干涉</a:t>
            </a:r>
            <a:r>
              <a:rPr kumimoji="1" lang="zh-CN" altLang="en-US" sz="2400">
                <a:latin typeface="SimSun" charset="-122"/>
                <a:ea typeface="SimSun" charset="-122"/>
                <a:cs typeface="SimSun" charset="-122"/>
              </a:rPr>
              <a:t>、</a:t>
            </a:r>
            <a:r>
              <a:rPr kumimoji="1" lang="zh-CN" altLang="en-US" sz="2400" smtClean="0">
                <a:latin typeface="SimSun" charset="-122"/>
                <a:ea typeface="SimSun" charset="-122"/>
                <a:cs typeface="SimSun" charset="-122"/>
              </a:rPr>
              <a:t>牛顿环</a:t>
            </a:r>
            <a:endParaRPr kumimoji="1" lang="en-US" altLang="zh-CN" sz="2400" dirty="0" smtClean="0">
              <a:latin typeface="SimSun" charset="-122"/>
              <a:ea typeface="SimSun" charset="-122"/>
              <a:cs typeface="SimSun" charset="-122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</a:pPr>
            <a:r>
              <a:rPr kumimoji="1" lang="zh-CN" altLang="en-US" sz="2400" smtClean="0">
                <a:latin typeface="SimSun" charset="-122"/>
                <a:ea typeface="SimSun" charset="-122"/>
                <a:cs typeface="SimSun" charset="-122"/>
              </a:rPr>
              <a:t>等倾干涉、</a:t>
            </a:r>
            <a:r>
              <a:rPr kumimoji="1"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Michelson</a:t>
            </a:r>
            <a:r>
              <a:rPr kumimoji="1" lang="zh-CN" altLang="en-US" sz="2400" smtClean="0">
                <a:latin typeface="SimSun" charset="-122"/>
                <a:ea typeface="SimSun" charset="-122"/>
                <a:cs typeface="SimSun" charset="-122"/>
              </a:rPr>
              <a:t>干涉仪</a:t>
            </a:r>
            <a:endParaRPr kumimoji="1" lang="en-US" altLang="zh-CN" sz="2400" dirty="0" smtClean="0">
              <a:latin typeface="SimSun" charset="-122"/>
              <a:ea typeface="SimSun" charset="-122"/>
              <a:cs typeface="SimSun" charset="-122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</a:pPr>
            <a:r>
              <a:rPr kumimoji="1" lang="zh-CN" altLang="en-US" sz="2400" smtClean="0">
                <a:latin typeface="SimSun" charset="-122"/>
                <a:ea typeface="SimSun" charset="-122"/>
                <a:cs typeface="SimSun" charset="-122"/>
              </a:rPr>
              <a:t>光场的时间相干性</a:t>
            </a:r>
            <a:endParaRPr kumimoji="1" lang="en-US" altLang="zh-CN" sz="2400" dirty="0" smtClean="0">
              <a:latin typeface="SimSun" charset="-122"/>
              <a:ea typeface="SimSun" charset="-122"/>
              <a:cs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551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925" y="3890682"/>
            <a:ext cx="3713344" cy="217661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2.1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定态光波及其描述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1" y="1371600"/>
                <a:ext cx="8892396" cy="510120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r>
                  <a:rPr kumimoji="1" lang="zh-CN" altLang="en-US" sz="2400" smtClean="0">
                    <a:latin typeface="Times New Roman" charset="0"/>
                    <a:ea typeface="SimHei" charset="-122"/>
                    <a:cs typeface="SimHei" charset="-122"/>
                  </a:rPr>
                  <a:t> 平面波和球面波</a:t>
                </a:r>
                <a:endParaRPr kumimoji="1" lang="en-US" altLang="zh-CN" sz="2400" smtClean="0">
                  <a:latin typeface="Times New Roman" charset="0"/>
                  <a:ea typeface="SimHei" charset="-122"/>
                  <a:cs typeface="SimHei" charset="-122"/>
                </a:endParaRP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defRPr/>
                </a:pPr>
                <a:r>
                  <a:rPr kumimoji="1" lang="zh-CN" altLang="en-US" smtClean="0">
                    <a:latin typeface="Times New Roman" charset="0"/>
                    <a:ea typeface="SimHei" charset="-122"/>
                    <a:cs typeface="SimHei" charset="-122"/>
                  </a:rPr>
                  <a:t> 标量表达式</a:t>
                </a:r>
                <a:endParaRPr kumimoji="1" lang="en-US" altLang="zh-CN" smtClean="0">
                  <a:latin typeface="Times New Roman" charset="0"/>
                  <a:ea typeface="SimHei" charset="-122"/>
                  <a:cs typeface="SimHei" charset="-122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U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kumimoji="1" lang="en-US" altLang="zh-CN" sz="2400" i="1" err="1" smtClean="0"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kumimoji="1" lang="en-US" altLang="zh-CN" sz="2400" err="1" smtClean="0"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kumimoji="1" lang="en-US" altLang="zh-CN" sz="2400" i="1" err="1" smtClean="0">
                    <a:latin typeface="Times New Roman" charset="0"/>
                    <a:ea typeface="Times New Roman" charset="0"/>
                    <a:cs typeface="Times New Roman" charset="0"/>
                  </a:rPr>
                  <a:t>t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)=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)cos[𝜑(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)-</a:t>
                </a:r>
                <a:r>
                  <a:rPr kumimoji="1" lang="en-US" altLang="zh-CN" sz="2400">
                    <a:latin typeface="Times New Roman" charset="0"/>
                    <a:ea typeface="Times New Roman" charset="0"/>
                    <a:cs typeface="Times New Roman" charset="0"/>
                  </a:rPr>
                  <a:t>𝜔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t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]</a:t>
                </a:r>
              </a:p>
              <a:p>
                <a:pPr marL="0" indent="0" algn="ctr">
                  <a:lnSpc>
                    <a:spcPct val="120000"/>
                  </a:lnSpc>
                  <a:spcBef>
                    <a:spcPts val="3000"/>
                  </a:spcBef>
                  <a:buNone/>
                  <a:defRPr/>
                </a:pPr>
                <a:r>
                  <a:rPr kumimoji="1" lang="zh-CN" altLang="en-US" sz="2400" smtClean="0">
                    <a:latin typeface="SimSun" charset="-122"/>
                    <a:ea typeface="SimSun" charset="-122"/>
                    <a:cs typeface="SimSun" charset="-122"/>
                  </a:rPr>
                  <a:t>振幅的空间分布  相位的空间分布</a:t>
                </a:r>
                <a:endParaRPr kumimoji="1" lang="en-US" altLang="zh-CN" sz="2400" smtClean="0">
                  <a:latin typeface="SimSun" charset="-122"/>
                  <a:ea typeface="SimSun" charset="-122"/>
                  <a:cs typeface="SimSun" charset="-122"/>
                </a:endParaRP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buFont typeface="Arial" charset="0"/>
                  <a:buChar char="•"/>
                  <a:defRPr/>
                </a:pPr>
                <a:r>
                  <a:rPr kumimoji="1" lang="zh-CN" altLang="en-US" smtClean="0">
                    <a:latin typeface="Times New Roman" charset="0"/>
                    <a:ea typeface="SimHei" charset="-122"/>
                    <a:cs typeface="SimHei" charset="-122"/>
                  </a:rPr>
                  <a:t> 平面波</a:t>
                </a:r>
                <a:r>
                  <a:rPr kumimoji="1" lang="en-US" altLang="zh-CN" smtClean="0">
                    <a:latin typeface="Times New Roman" charset="0"/>
                    <a:ea typeface="SimHei" charset="-122"/>
                    <a:cs typeface="SimHei" charset="-122"/>
                  </a:rPr>
                  <a:t>——</a:t>
                </a:r>
                <a:r>
                  <a:rPr kumimoji="1" lang="zh-CN" altLang="en-US" smtClean="0">
                    <a:latin typeface="Times New Roman" charset="0"/>
                    <a:ea typeface="SimHei" charset="-122"/>
                    <a:cs typeface="SimHei" charset="-122"/>
                  </a:rPr>
                  <a:t>波面为平面</a:t>
                </a:r>
                <a:endParaRPr kumimoji="1" lang="en-US" altLang="zh-CN" smtClean="0">
                  <a:latin typeface="Times New Roman" charset="0"/>
                  <a:ea typeface="SimHei" charset="-122"/>
                  <a:cs typeface="SimHei" charset="-122"/>
                </a:endParaRPr>
              </a:p>
              <a:p>
                <a:pPr marL="914400" lvl="2" indent="0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400" i="1">
                    <a:latin typeface="Times New Roman" charset="0"/>
                    <a:ea typeface="SimHei" charset="-122"/>
                    <a:cs typeface="SimHei" charset="-122"/>
                  </a:rPr>
                  <a:t>A</a:t>
                </a:r>
                <a:r>
                  <a:rPr kumimoji="1" lang="en-US" altLang="zh-CN" sz="2400">
                    <a:latin typeface="Times New Roman" charset="0"/>
                    <a:ea typeface="SimHei" charset="-122"/>
                    <a:cs typeface="SimHei" charset="-122"/>
                  </a:rPr>
                  <a:t>(</a:t>
                </a:r>
                <a:r>
                  <a:rPr kumimoji="1" lang="en-US" altLang="zh-CN" sz="2400" i="1">
                    <a:latin typeface="Times New Roman" charset="0"/>
                    <a:ea typeface="SimHei" charset="-122"/>
                    <a:cs typeface="SimHei" charset="-122"/>
                  </a:rPr>
                  <a:t>P</a:t>
                </a:r>
                <a:r>
                  <a:rPr kumimoji="1" lang="en-US" altLang="zh-CN" sz="2400" smtClean="0">
                    <a:latin typeface="Times New Roman" charset="0"/>
                    <a:ea typeface="SimHei" charset="-122"/>
                    <a:cs typeface="SimHei" charset="-122"/>
                  </a:rPr>
                  <a:t>)=</a:t>
                </a:r>
                <a:r>
                  <a:rPr kumimoji="1" lang="en-US" altLang="zh-CN" sz="2400" err="1" smtClean="0">
                    <a:latin typeface="Times New Roman" charset="0"/>
                    <a:ea typeface="SimHei" charset="-122"/>
                    <a:cs typeface="SimHei" charset="-122"/>
                  </a:rPr>
                  <a:t>const</a:t>
                </a:r>
                <a:r>
                  <a:rPr kumimoji="1" lang="zh-CN" altLang="en-US" sz="2400" smtClean="0">
                    <a:latin typeface="SimSun" charset="-122"/>
                    <a:ea typeface="SimSun" charset="-122"/>
                    <a:cs typeface="SimSun" charset="-122"/>
                  </a:rPr>
                  <a:t>，空间相位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1" lang="en-US" altLang="zh-CN" sz="2400">
                        <a:latin typeface="Times New Roman" charset="0"/>
                        <a:ea typeface="Times New Roman" charset="0"/>
                        <a:cs typeface="Times New Roman" charset="0"/>
                      </a:rPr>
                      <m:t>𝜑</m:t>
                    </m:r>
                    <m:r>
                      <m:rPr>
                        <m:nor/>
                      </m:rPr>
                      <a:rPr lang="zh-CN" altLang="en-US" sz="2400">
                        <a:solidFill>
                          <a:srgbClr val="0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m:rPr>
                        <m:nor/>
                      </m:rPr>
                      <a:rPr lang="zh-CN" altLang="en-US" sz="2400" i="1">
                        <a:solidFill>
                          <a:srgbClr val="0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P</m:t>
                    </m:r>
                    <m:r>
                      <m:rPr>
                        <m:nor/>
                      </m:rPr>
                      <a:rPr lang="zh-CN" altLang="en-US" sz="2400">
                        <a:solidFill>
                          <a:srgbClr val="0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)</m:t>
                    </m:r>
                  </m:oMath>
                </a14:m>
                <a:r>
                  <a:rPr kumimoji="1" lang="zh-CN" altLang="en-US" sz="2400" smtClean="0">
                    <a:latin typeface="SimSun" charset="-122"/>
                    <a:ea typeface="SimSun" charset="-122"/>
                    <a:cs typeface="SimSun" charset="-122"/>
                  </a:rPr>
                  <a:t>为直角坐标的线性函数</a:t>
                </a:r>
                <a:endParaRPr kumimoji="1" lang="en-US" altLang="zh-CN" sz="2400">
                  <a:latin typeface="SimSun" charset="-122"/>
                  <a:ea typeface="SimSun" charset="-122"/>
                  <a:cs typeface="SimSun" charset="-122"/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altLang="zh-CN" sz="240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𝜑</m:t>
                      </m:r>
                      <m:r>
                        <m:rPr>
                          <m:nor/>
                        </m:rPr>
                        <a:rPr lang="zh-CN" altLang="en-US" sz="2400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zh-CN" altLang="en-US" sz="2400" i="1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zh-CN" altLang="en-US" sz="2400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zh-CN" altLang="en-US" sz="2400" i="1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zh-CN" altLang="en-US" sz="2400" b="1" i="1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US" altLang="zh-CN" sz="2400" b="1" i="1" smtClean="0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·</m:t>
                      </m:r>
                      <m:r>
                        <m:rPr>
                          <m:nor/>
                        </m:rPr>
                        <a:rPr lang="zh-CN" altLang="en-US" sz="2400" b="1" i="1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zh-CN" altLang="en-US" sz="2400" i="1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sz="24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𝜑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zh-CN" altLang="en-US" sz="2400" baseline="-25000">
                              <a:solidFill>
                                <a:srgbClr val="00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nor/>
                        </m:rPr>
                        <a:rPr lang="zh-CN" altLang="en-US" sz="2400" i="1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CN" sz="2400" b="0" i="1" smtClean="0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US" altLang="zh-CN" sz="2400" b="0" i="1" baseline="-25000" smtClean="0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altLang="zh-CN" sz="2400" b="0" i="1" smtClean="0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zh-CN" altLang="en-US" sz="2400" i="1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altLang="zh-CN" sz="2400" b="0" i="1" smtClean="0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US" altLang="zh-CN" sz="2400" b="0" i="1" baseline="-25000" smtClean="0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altLang="zh-CN" sz="2400" b="0" i="1" smtClean="0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zh-CN" altLang="en-US" sz="2400" i="1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altLang="zh-CN" sz="2400" b="0" i="1" smtClean="0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US" altLang="zh-CN" sz="2400" b="0" i="1" baseline="-25000" smtClean="0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z</m:t>
                      </m:r>
                      <m:r>
                        <m:rPr>
                          <m:nor/>
                        </m:rPr>
                        <a:rPr lang="zh-CN" altLang="en-US" sz="2400" i="1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z</m:t>
                      </m:r>
                      <m:r>
                        <m:rPr>
                          <m:nor/>
                        </m:rPr>
                        <a:rPr lang="zh-CN" altLang="en-US" sz="2400" i="1">
                          <a:solidFill>
                            <a:srgbClr val="000000"/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+</m:t>
                      </m:r>
                      <m:r>
                        <m:rPr>
                          <m:nor/>
                        </m:rPr>
                        <a:rPr kumimoji="1" lang="en-US" altLang="zh-CN" sz="240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𝜑</m:t>
                      </m:r>
                      <m:r>
                        <m:rPr>
                          <m:nor/>
                        </m:rPr>
                        <a:rPr kumimoji="1" lang="en-US" altLang="zh-CN" sz="2400" b="0" i="0" baseline="-2500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0</m:t>
                      </m:r>
                    </m:oMath>
                  </m:oMathPara>
                </a14:m>
                <a:endParaRPr lang="en-US" altLang="zh-CN" sz="2400" i="1" baseline="-2500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 algn="ctr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altLang="zh-CN" sz="2400" b="1" i="1" smtClean="0">
                    <a:latin typeface="Times New Roman" charset="0"/>
                    <a:ea typeface="Times New Roman" charset="0"/>
                    <a:cs typeface="Times New Roman" charset="0"/>
                  </a:rPr>
                  <a:t>k</a:t>
                </a:r>
                <a:r>
                  <a:rPr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=k</a:t>
                </a:r>
                <a:r>
                  <a:rPr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(cos𝛼</a:t>
                </a:r>
                <a:r>
                  <a:rPr lang="en-US" altLang="zh-CN" sz="2400" b="1" i="1" err="1" smtClean="0"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altLang="zh-CN" sz="2400" b="1" i="1" baseline="-25000" err="1" smtClean="0"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altLang="zh-CN" sz="2400" i="1" err="1" smtClean="0"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:r>
                  <a:rPr lang="en-US" altLang="zh-CN" sz="2400" err="1" smtClean="0">
                    <a:latin typeface="Times New Roman" charset="0"/>
                    <a:ea typeface="Times New Roman" charset="0"/>
                    <a:cs typeface="Times New Roman" charset="0"/>
                  </a:rPr>
                  <a:t>cos</a:t>
                </a:r>
                <a:r>
                  <a:rPr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𝛽</a:t>
                </a:r>
                <a:r>
                  <a:rPr lang="en-US" altLang="zh-CN" sz="2400" b="1" i="1" err="1" smtClean="0"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altLang="zh-CN" sz="2400" b="1" i="1" baseline="-25000" err="1" smtClean="0">
                    <a:latin typeface="Times New Roman" charset="0"/>
                    <a:ea typeface="Times New Roman" charset="0"/>
                    <a:cs typeface="Times New Roman" charset="0"/>
                  </a:rPr>
                  <a:t>y</a:t>
                </a:r>
                <a:r>
                  <a:rPr lang="en-US" altLang="zh-CN" sz="2400" i="1" err="1" smtClean="0"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:r>
                  <a:rPr lang="en-US" altLang="zh-CN" sz="2400" err="1" smtClean="0">
                    <a:latin typeface="Times New Roman" charset="0"/>
                    <a:ea typeface="Times New Roman" charset="0"/>
                    <a:cs typeface="Times New Roman" charset="0"/>
                  </a:rPr>
                  <a:t>cos</a:t>
                </a:r>
                <a:r>
                  <a:rPr lang="en-US" altLang="zh-CN" sz="2400">
                    <a:latin typeface="Times New Roman" charset="0"/>
                    <a:ea typeface="Times New Roman" charset="0"/>
                    <a:cs typeface="Times New Roman" charset="0"/>
                  </a:rPr>
                  <a:t>𝛾</a:t>
                </a:r>
                <a:r>
                  <a:rPr lang="en-US" altLang="zh-CN" sz="2400" b="1" i="1" err="1" smtClean="0"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altLang="zh-CN" sz="2400" b="1" i="1" baseline="-25000" err="1" smtClean="0">
                    <a:latin typeface="Times New Roman" charset="0"/>
                    <a:ea typeface="Times New Roman" charset="0"/>
                    <a:cs typeface="Times New Roman" charset="0"/>
                  </a:rPr>
                  <a:t>z</a:t>
                </a:r>
                <a:r>
                  <a:rPr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endParaRPr lang="en-US" altLang="zh-CN" sz="2400" i="1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buFont typeface="Arial" charset="0"/>
                  <a:buChar char="•"/>
                  <a:defRPr/>
                </a:pPr>
                <a:r>
                  <a:rPr kumimoji="1" lang="zh-CN" altLang="en-US" smtClean="0">
                    <a:latin typeface="Times New Roman" charset="0"/>
                    <a:ea typeface="SimHei" charset="-122"/>
                    <a:cs typeface="SimHei" charset="-122"/>
                  </a:rPr>
                  <a:t> 球面波</a:t>
                </a:r>
                <a:r>
                  <a:rPr kumimoji="1" lang="en-US" altLang="zh-CN">
                    <a:latin typeface="Times New Roman" charset="0"/>
                    <a:ea typeface="SimHei" charset="-122"/>
                    <a:cs typeface="SimHei" charset="-122"/>
                  </a:rPr>
                  <a:t>——</a:t>
                </a:r>
                <a:r>
                  <a:rPr kumimoji="1" lang="zh-CN" altLang="en-US">
                    <a:latin typeface="Times New Roman" charset="0"/>
                    <a:ea typeface="SimHei" charset="-122"/>
                    <a:cs typeface="SimHei" charset="-122"/>
                  </a:rPr>
                  <a:t>波面</a:t>
                </a:r>
                <a:r>
                  <a:rPr kumimoji="1" lang="zh-CN" altLang="en-US" smtClean="0">
                    <a:latin typeface="Times New Roman" charset="0"/>
                    <a:ea typeface="SimHei" charset="-122"/>
                    <a:cs typeface="SimHei" charset="-122"/>
                  </a:rPr>
                  <a:t>为球面</a:t>
                </a:r>
                <a:endParaRPr kumimoji="1" lang="en-US" altLang="zh-CN">
                  <a:latin typeface="Times New Roman" charset="0"/>
                  <a:ea typeface="SimHei" charset="-122"/>
                  <a:cs typeface="SimHei" charset="-122"/>
                </a:endParaRPr>
              </a:p>
              <a:p>
                <a:pPr marL="914400" lvl="2" indent="0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400" i="1" smtClean="0">
                    <a:latin typeface="Times New Roman" charset="0"/>
                    <a:ea typeface="SimHei" charset="-122"/>
                    <a:cs typeface="SimHei" charset="-122"/>
                  </a:rPr>
                  <a:t>A</a:t>
                </a:r>
                <a:r>
                  <a:rPr kumimoji="1" lang="en-US" altLang="zh-CN" sz="2400" smtClean="0">
                    <a:latin typeface="Times New Roman" charset="0"/>
                    <a:ea typeface="SimHei" charset="-122"/>
                    <a:cs typeface="SimHei" charset="-122"/>
                  </a:rPr>
                  <a:t>(</a:t>
                </a:r>
                <a:r>
                  <a:rPr kumimoji="1" lang="en-US" altLang="zh-CN" sz="2400" i="1" smtClean="0">
                    <a:latin typeface="Times New Roman" charset="0"/>
                    <a:ea typeface="SimHei" charset="-122"/>
                    <a:cs typeface="SimHei" charset="-122"/>
                  </a:rPr>
                  <a:t>P</a:t>
                </a:r>
                <a:r>
                  <a:rPr kumimoji="1" lang="en-US" altLang="zh-CN" sz="2400" smtClean="0">
                    <a:latin typeface="Times New Roman" charset="0"/>
                    <a:ea typeface="SimHei" charset="-122"/>
                    <a:cs typeface="SimHei" charset="-122"/>
                  </a:rPr>
                  <a:t>)=</a:t>
                </a:r>
                <a:r>
                  <a:rPr kumimoji="1" lang="en-US" altLang="zh-CN" sz="2400" i="1" err="1" smtClean="0">
                    <a:latin typeface="Times New Roman" charset="0"/>
                    <a:ea typeface="SimHei" charset="-122"/>
                    <a:cs typeface="SimHei" charset="-122"/>
                  </a:rPr>
                  <a:t>a/r</a:t>
                </a:r>
                <a:r>
                  <a:rPr kumimoji="1" lang="zh-CN" altLang="en-US" sz="2400" smtClean="0">
                    <a:latin typeface="SimSun" charset="-122"/>
                    <a:ea typeface="SimSun" charset="-122"/>
                    <a:cs typeface="SimSun" charset="-122"/>
                  </a:rPr>
                  <a:t>，</a:t>
                </a:r>
                <a:r>
                  <a:rPr kumimoji="1" lang="zh-CN" altLang="en-US" sz="2400">
                    <a:latin typeface="SimSun" charset="-122"/>
                    <a:ea typeface="SimSun" charset="-122"/>
                    <a:cs typeface="SimSun" charset="-122"/>
                  </a:rPr>
                  <a:t>空间相位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1" lang="en-US" altLang="zh-CN" sz="2400">
                        <a:latin typeface="Times New Roman" charset="0"/>
                        <a:ea typeface="Times New Roman" charset="0"/>
                        <a:cs typeface="Times New Roman" charset="0"/>
                      </a:rPr>
                      <m:t>𝜑</m:t>
                    </m:r>
                    <m:r>
                      <m:rPr>
                        <m:nor/>
                      </m:rPr>
                      <a:rPr lang="zh-CN" altLang="en-US" sz="2400">
                        <a:solidFill>
                          <a:srgbClr val="0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(</m:t>
                    </m:r>
                    <m:r>
                      <m:rPr>
                        <m:nor/>
                      </m:rPr>
                      <a:rPr lang="zh-CN" altLang="en-US" sz="2400" i="1">
                        <a:solidFill>
                          <a:srgbClr val="0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P</m:t>
                    </m:r>
                    <m:r>
                      <m:rPr>
                        <m:nor/>
                      </m:rPr>
                      <a:rPr lang="zh-CN" altLang="en-US" sz="2400">
                        <a:solidFill>
                          <a:srgbClr val="0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)</m:t>
                    </m:r>
                    <m:r>
                      <m:rPr>
                        <m:nor/>
                      </m:rPr>
                      <a:rPr lang="zh-CN" altLang="en-US" sz="2400" i="1">
                        <a:solidFill>
                          <a:srgbClr val="0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m:rPr>
                        <m:nor/>
                      </m:rPr>
                      <a:rPr lang="zh-CN" altLang="en-US" sz="2400" i="1">
                        <a:solidFill>
                          <a:srgbClr val="0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kr</m:t>
                    </m:r>
                    <m:r>
                      <m:rPr>
                        <m:nor/>
                      </m:rPr>
                      <a:rPr lang="zh-CN" altLang="en-US" sz="2400" i="1">
                        <a:solidFill>
                          <a:srgbClr val="0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+</m:t>
                    </m:r>
                    <m:sSub>
                      <m:sSubPr>
                        <m:ctrlPr>
                          <a:rPr lang="zh-CN" altLang="en-US" sz="2400" i="1">
                            <a:solidFill>
                              <a:srgbClr val="00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kumimoji="1" lang="en-US" altLang="zh-CN" sz="240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𝜑</m:t>
                        </m:r>
                      </m:e>
                      <m:sub>
                        <m:r>
                          <m:rPr>
                            <m:nor/>
                          </m:rPr>
                          <a:rPr lang="zh-CN" altLang="en-US" sz="2400" baseline="-25000">
                            <a:solidFill>
                              <a:srgbClr val="000000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zh-CN" sz="2400" i="1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7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371600"/>
                <a:ext cx="8892396" cy="5101200"/>
              </a:xfrm>
              <a:blipFill rotWithShape="0">
                <a:blip r:embed="rId5"/>
                <a:stretch>
                  <a:fillRect l="-960" t="-7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线箭头连接符 3"/>
          <p:cNvCxnSpPr/>
          <p:nvPr/>
        </p:nvCxnSpPr>
        <p:spPr>
          <a:xfrm flipH="1">
            <a:off x="4207834" y="2683294"/>
            <a:ext cx="622720" cy="330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线箭头连接符 7"/>
          <p:cNvCxnSpPr/>
          <p:nvPr/>
        </p:nvCxnSpPr>
        <p:spPr>
          <a:xfrm>
            <a:off x="5964571" y="2683294"/>
            <a:ext cx="567783" cy="330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59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2.1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定态光波及其描述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71600"/>
                <a:ext cx="10515599" cy="513413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r>
                  <a:rPr kumimoji="1" lang="zh-CN" altLang="en-US" sz="2400" smtClean="0">
                    <a:latin typeface="Times New Roman" charset="0"/>
                    <a:ea typeface="SimHei" charset="-122"/>
                    <a:cs typeface="SimHei" charset="-122"/>
                  </a:rPr>
                  <a:t> 定态光波的复振幅描述</a:t>
                </a:r>
                <a:endParaRPr kumimoji="1" lang="en-US" altLang="zh-CN" sz="2400" smtClean="0">
                  <a:latin typeface="Times New Roman" charset="0"/>
                  <a:ea typeface="SimHei" charset="-122"/>
                  <a:cs typeface="SimHei" charset="-122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kumimoji="1" lang="vi-VN" altLang="zh-CN" sz="240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1" lang="en-US" altLang="zh-CN" sz="2400" i="1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U</m:t>
                        </m:r>
                      </m:e>
                    </m:acc>
                  </m:oMath>
                </a14:m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kumimoji="1" lang="en-US" altLang="zh-CN" sz="2400" i="1" err="1" smtClean="0"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kumimoji="1" lang="en-US" altLang="zh-CN" sz="2400" err="1" smtClean="0">
                    <a:latin typeface="Times New Roman" charset="0"/>
                    <a:ea typeface="Times New Roman" charset="0"/>
                    <a:cs typeface="Times New Roman" charset="0"/>
                  </a:rPr>
                  <a:t>,</a:t>
                </a:r>
                <a:r>
                  <a:rPr kumimoji="1" lang="en-US" altLang="zh-CN" sz="2400" i="1" err="1" smtClean="0">
                    <a:latin typeface="Times New Roman" charset="0"/>
                    <a:ea typeface="Times New Roman" charset="0"/>
                    <a:cs typeface="Times New Roman" charset="0"/>
                  </a:rPr>
                  <a:t>t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)=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r>
                  <a:rPr kumimoji="1" lang="en-US" altLang="zh-CN" sz="2400" err="1" smtClean="0"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kumimoji="1" lang="en-US" altLang="zh-CN" sz="2400" i="1" baseline="30000" err="1" smtClean="0"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400" baseline="30000" smtClean="0">
                    <a:latin typeface="Times New Roman" charset="0"/>
                    <a:ea typeface="Times New Roman" charset="0"/>
                    <a:cs typeface="Times New Roman" charset="0"/>
                  </a:rPr>
                  <a:t>[𝜑(</a:t>
                </a:r>
                <a:r>
                  <a:rPr kumimoji="1" lang="en-US" altLang="zh-CN" sz="2400" i="1" baseline="30000" smtClean="0"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kumimoji="1" lang="en-US" altLang="zh-CN" sz="2400" baseline="30000" smtClean="0">
                    <a:latin typeface="Times New Roman" charset="0"/>
                    <a:ea typeface="Times New Roman" charset="0"/>
                    <a:cs typeface="Times New Roman" charset="0"/>
                  </a:rPr>
                  <a:t>)-</a:t>
                </a:r>
                <a:r>
                  <a:rPr kumimoji="1" lang="en-US" altLang="zh-CN" sz="2400" baseline="30000">
                    <a:latin typeface="Times New Roman" charset="0"/>
                    <a:ea typeface="Times New Roman" charset="0"/>
                    <a:cs typeface="Times New Roman" charset="0"/>
                  </a:rPr>
                  <a:t>𝜔</a:t>
                </a:r>
                <a:r>
                  <a:rPr kumimoji="1" lang="en-US" altLang="zh-CN" sz="2400" i="1" baseline="30000" smtClean="0">
                    <a:latin typeface="Times New Roman" charset="0"/>
                    <a:ea typeface="Times New Roman" charset="0"/>
                    <a:cs typeface="Times New Roman" charset="0"/>
                  </a:rPr>
                  <a:t>t</a:t>
                </a:r>
                <a:r>
                  <a:rPr kumimoji="1" lang="en-US" altLang="zh-CN" sz="2400" baseline="30000" smtClean="0">
                    <a:latin typeface="Times New Roman" charset="0"/>
                    <a:ea typeface="Times New Roman" charset="0"/>
                    <a:cs typeface="Times New Roman" charset="0"/>
                  </a:rPr>
                  <a:t>]</a:t>
                </a:r>
                <a:r>
                  <a:rPr kumimoji="1" lang="en-US" altLang="zh-CN" sz="240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=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r>
                  <a:rPr kumimoji="1" lang="en-US" altLang="zh-CN" sz="2400" err="1" smtClean="0"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kumimoji="1" lang="en-US" altLang="zh-CN" sz="2400" i="1" baseline="30000" err="1" smtClean="0"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400" baseline="30000" smtClean="0">
                    <a:latin typeface="Times New Roman" charset="0"/>
                    <a:ea typeface="Times New Roman" charset="0"/>
                    <a:cs typeface="Times New Roman" charset="0"/>
                  </a:rPr>
                  <a:t>𝜑</a:t>
                </a:r>
                <a:r>
                  <a:rPr kumimoji="1" lang="en-US" altLang="zh-CN" sz="2400" baseline="30000"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kumimoji="1" lang="en-US" altLang="zh-CN" sz="2400" i="1" baseline="30000"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kumimoji="1" lang="en-US" altLang="zh-CN" sz="2400" baseline="30000" smtClean="0">
                    <a:latin typeface="Times New Roman" charset="0"/>
                    <a:ea typeface="Times New Roman" charset="0"/>
                    <a:cs typeface="Times New Roman" charset="0"/>
                  </a:rPr>
                  <a:t>)-</a:t>
                </a:r>
                <a:r>
                  <a:rPr kumimoji="1" lang="en-US" altLang="zh-CN" sz="2400" i="1" baseline="30000" err="1" smtClean="0"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400" baseline="30000" smtClean="0">
                    <a:latin typeface="Times New Roman" charset="0"/>
                    <a:ea typeface="Times New Roman" charset="0"/>
                    <a:cs typeface="Times New Roman" charset="0"/>
                  </a:rPr>
                  <a:t>𝜔</a:t>
                </a:r>
                <a:r>
                  <a:rPr kumimoji="1" lang="en-US" altLang="zh-CN" sz="2400" i="1" baseline="30000" smtClean="0">
                    <a:latin typeface="Times New Roman" charset="0"/>
                    <a:ea typeface="Times New Roman" charset="0"/>
                    <a:cs typeface="Times New Roman" charset="0"/>
                  </a:rPr>
                  <a:t>t</a:t>
                </a:r>
              </a:p>
              <a:p>
                <a:pPr marL="0" indent="0" algn="ctr">
                  <a:lnSpc>
                    <a:spcPct val="150000"/>
                  </a:lnSpc>
                  <a:spcBef>
                    <a:spcPts val="0"/>
                  </a:spcBef>
                  <a:buNone/>
                  <a:defRPr/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kumimoji="1" lang="vi-VN" altLang="zh-CN" sz="240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1" lang="en-US" altLang="zh-CN" sz="2400" i="1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U</m:t>
                        </m:r>
                      </m:e>
                    </m:acc>
                  </m:oMath>
                </a14:m>
                <a:r>
                  <a:rPr kumimoji="1" lang="en-US" altLang="zh-CN" sz="2400"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)=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r>
                  <a:rPr kumimoji="1" lang="en-US" altLang="zh-CN" sz="2400" err="1" smtClean="0"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kumimoji="1" lang="en-US" altLang="zh-CN" sz="2400" i="1" baseline="30000" err="1" smtClean="0"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400" baseline="30000">
                    <a:latin typeface="Times New Roman" charset="0"/>
                    <a:ea typeface="Times New Roman" charset="0"/>
                    <a:cs typeface="Times New Roman" charset="0"/>
                  </a:rPr>
                  <a:t>𝜑(</a:t>
                </a:r>
                <a:r>
                  <a:rPr kumimoji="1" lang="en-US" altLang="zh-CN" sz="2400" i="1" baseline="30000" smtClean="0"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kumimoji="1" lang="en-US" altLang="zh-CN" sz="2400" baseline="30000" smtClean="0"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r>
                  <a:rPr kumimoji="1" lang="en-US" altLang="zh-CN" sz="2400">
                    <a:latin typeface="Times New Roman" charset="0"/>
                    <a:ea typeface="SimHei" charset="-122"/>
                    <a:cs typeface="SimHei" charset="-122"/>
                  </a:rPr>
                  <a:t> </a:t>
                </a:r>
                <a:r>
                  <a:rPr kumimoji="1" lang="zh-CN" altLang="en-US" sz="2400" smtClean="0">
                    <a:latin typeface="Times New Roman" charset="0"/>
                    <a:ea typeface="SimHei" charset="-122"/>
                    <a:cs typeface="SimHei" charset="-122"/>
                  </a:rPr>
                  <a:t>远场条件和傍轴条件</a:t>
                </a:r>
                <a:endParaRPr kumimoji="1" lang="en-US" altLang="zh-CN" sz="2400" smtClean="0">
                  <a:latin typeface="Times New Roman" charset="0"/>
                  <a:ea typeface="SimHei" charset="-122"/>
                  <a:cs typeface="SimHei" charset="-122"/>
                </a:endParaRP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buFont typeface="Arial" charset="0"/>
                  <a:buChar char="•"/>
                  <a:defRPr/>
                </a:pPr>
                <a:r>
                  <a:rPr kumimoji="1" lang="zh-CN" altLang="en-US" smtClean="0">
                    <a:latin typeface="SimSun" charset="-122"/>
                    <a:ea typeface="SimSun" charset="-122"/>
                    <a:cs typeface="SimSun" charset="-122"/>
                  </a:rPr>
                  <a:t>傍轴条件：</a:t>
                </a:r>
                <a:r>
                  <a:rPr kumimoji="1" lang="en-US" altLang="zh-CN" sz="900">
                    <a:latin typeface="SimSun" charset="-122"/>
                    <a:ea typeface="SimSun" charset="-122"/>
                    <a:cs typeface="SimSun" charset="-12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CN" altLang="en-US" i="1">
                        <a:solidFill>
                          <a:srgbClr val="0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ρ</m:t>
                    </m:r>
                    <m:r>
                      <m:rPr>
                        <m:nor/>
                      </m:rPr>
                      <a:rPr lang="en-US" altLang="zh-CN" baseline="30000">
                        <a:solidFill>
                          <a:srgbClr val="0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2</m:t>
                    </m:r>
                  </m:oMath>
                </a14:m>
                <a:r>
                  <a:rPr kumimoji="1" lang="en-US" altLang="zh-CN" smtClean="0">
                    <a:latin typeface="Times New Roman" charset="0"/>
                    <a:ea typeface="Times New Roman" charset="0"/>
                    <a:cs typeface="Times New Roman" charset="0"/>
                  </a:rPr>
                  <a:t> &lt;&lt; </a:t>
                </a:r>
                <a:r>
                  <a:rPr kumimoji="1" lang="en-US" altLang="zh-CN" i="1" smtClean="0">
                    <a:latin typeface="Times New Roman" charset="0"/>
                    <a:ea typeface="Times New Roman" charset="0"/>
                    <a:cs typeface="Times New Roman" charset="0"/>
                  </a:rPr>
                  <a:t>z</a:t>
                </a:r>
                <a:r>
                  <a:rPr kumimoji="1" lang="en-US" altLang="zh-CN" baseline="30000" smtClean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defRPr/>
                </a:pPr>
                <a:r>
                  <a:rPr kumimoji="1" lang="zh-CN" altLang="en-US" smtClean="0">
                    <a:latin typeface="SimSun" charset="-122"/>
                    <a:ea typeface="SimSun" charset="-122"/>
                    <a:cs typeface="SimSun" charset="-122"/>
                  </a:rPr>
                  <a:t>远场条件：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hr-HR" altLang="zh-CN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1" lang="en-US" altLang="zh-CN" b="0" i="1" smtClean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z</m:t>
                        </m:r>
                      </m:e>
                    </m:d>
                  </m:oMath>
                </a14:m>
                <a:r>
                  <a:rPr lang="zh-CN" altLang="en-US" smtClean="0"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&gt;</a:t>
                </a:r>
                <a:r>
                  <a:rPr lang="en-US" altLang="zh-CN" smtClean="0">
                    <a:solidFill>
                      <a:srgbClr val="000000"/>
                    </a:solidFill>
                    <a:ea typeface="Times New Roman" charset="0"/>
                    <a:cs typeface="Times New Roman" charset="0"/>
                  </a:rPr>
                  <a:t>&gt;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CN" altLang="en-US" i="1">
                        <a:solidFill>
                          <a:srgbClr val="0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ρ</m:t>
                    </m:r>
                    <m:r>
                      <m:rPr>
                        <m:nor/>
                      </m:rPr>
                      <a:rPr lang="en-US" altLang="zh-CN" baseline="30000">
                        <a:solidFill>
                          <a:srgbClr val="00000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2</m:t>
                    </m:r>
                  </m:oMath>
                </a14:m>
                <a:r>
                  <a:rPr kumimoji="1" lang="en-US" altLang="zh-CN" i="1" smtClean="0">
                    <a:latin typeface="Times New Roman" charset="0"/>
                    <a:ea typeface="Times New Roman" charset="0"/>
                    <a:cs typeface="Times New Roman" charset="0"/>
                  </a:rPr>
                  <a:t>/</a:t>
                </a:r>
                <a:r>
                  <a:rPr kumimoji="1" lang="zh-CN" altLang="en-US" smtClean="0">
                    <a:latin typeface="Times New Roman" charset="0"/>
                    <a:ea typeface="Times New Roman" charset="0"/>
                    <a:cs typeface="Times New Roman" charset="0"/>
                  </a:rPr>
                  <a:t>𝜆</a:t>
                </a:r>
                <a:endParaRPr kumimoji="1" lang="en-US" altLang="zh-CN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defRPr/>
                </a:pPr>
                <a:r>
                  <a:rPr kumimoji="1" lang="zh-CN" altLang="en-US" smtClean="0">
                    <a:latin typeface="SimSun" charset="-122"/>
                    <a:ea typeface="SimSun" charset="-122"/>
                    <a:cs typeface="SimSun" charset="-122"/>
                  </a:rPr>
                  <a:t>远场条件包括傍轴条件</a:t>
                </a:r>
                <a:endParaRPr kumimoji="1" lang="en-US" altLang="zh-CN" smtClean="0">
                  <a:latin typeface="SimSun" charset="-122"/>
                  <a:ea typeface="SimSun" charset="-122"/>
                  <a:cs typeface="SimSun" charset="-122"/>
                </a:endParaRP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defRPr/>
                </a:pPr>
                <a:r>
                  <a:rPr kumimoji="1" lang="zh-CN" altLang="en-US" smtClean="0">
                    <a:solidFill>
                      <a:srgbClr val="436EA0"/>
                    </a:solidFill>
                    <a:latin typeface="SimSun" charset="-122"/>
                    <a:ea typeface="SimSun" charset="-122"/>
                    <a:cs typeface="SimSun" charset="-122"/>
                  </a:rPr>
                  <a:t>远场条件下</a:t>
                </a:r>
                <a:r>
                  <a:rPr kumimoji="1" lang="zh-CN" altLang="en-US" smtClean="0">
                    <a:latin typeface="SimSun" charset="-122"/>
                    <a:ea typeface="SimSun" charset="-122"/>
                    <a:cs typeface="SimSun" charset="-122"/>
                  </a:rPr>
                  <a:t>，球面波可近似为平面波</a:t>
                </a:r>
                <a:endParaRPr kumimoji="1" lang="en-US" altLang="zh-CN" smtClean="0">
                  <a:latin typeface="SimSun" charset="-122"/>
                  <a:ea typeface="SimSun" charset="-122"/>
                  <a:cs typeface="SimSun" charset="-122"/>
                </a:endParaRPr>
              </a:p>
              <a:p>
                <a:pPr>
                  <a:lnSpc>
                    <a:spcPct val="13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r>
                  <a:rPr kumimoji="1" lang="zh-CN" altLang="en-US" sz="2400">
                    <a:latin typeface="Times New Roman" charset="0"/>
                    <a:ea typeface="SimHei" charset="-122"/>
                    <a:cs typeface="SimHei" charset="-122"/>
                  </a:rPr>
                  <a:t> </a:t>
                </a:r>
                <a:r>
                  <a:rPr kumimoji="1" lang="zh-CN" altLang="en-US" sz="2400" smtClean="0">
                    <a:latin typeface="Times New Roman" charset="0"/>
                    <a:ea typeface="SimHei" charset="-122"/>
                    <a:cs typeface="SimHei" charset="-122"/>
                  </a:rPr>
                  <a:t>波的相位和光程</a:t>
                </a:r>
                <a:endParaRPr kumimoji="1" lang="en-US" altLang="zh-CN" sz="2400">
                  <a:latin typeface="Times New Roman" charset="0"/>
                  <a:ea typeface="SimHei" charset="-122"/>
                  <a:cs typeface="SimHei" charset="-122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altLang="zh-CN" sz="2400" i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kz</m:t>
                      </m:r>
                      <m:r>
                        <a:rPr kumimoji="1" lang="en-US" altLang="zh-CN" sz="24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kumimoji="1" lang="bg-BG" altLang="zh-CN" sz="240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400" b="0" i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1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π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zh-CN" altLang="en-US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𝜆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0" baseline="-2500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0</m:t>
                          </m:r>
                        </m:den>
                      </m:f>
                      <m:r>
                        <m:rPr>
                          <m:nor/>
                        </m:rPr>
                        <a:rPr kumimoji="1" lang="en-US" altLang="zh-CN" sz="2400" b="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ns</m:t>
                      </m:r>
                    </m:oMath>
                  </m:oMathPara>
                </a14:m>
                <a:endParaRPr kumimoji="1" lang="en-US" altLang="zh-CN" sz="2400" i="1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 algn="ctr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endParaRPr kumimoji="1" lang="en-US" altLang="zh-CN" sz="2400" smtClean="0">
                  <a:latin typeface="SimSun" charset="-122"/>
                  <a:ea typeface="SimSun" charset="-122"/>
                  <a:cs typeface="SimSun" charset="-122"/>
                </a:endParaRPr>
              </a:p>
            </p:txBody>
          </p:sp>
        </mc:Choice>
        <mc:Fallback xmlns="">
          <p:sp>
            <p:nvSpPr>
              <p:cNvPr id="7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71600"/>
                <a:ext cx="10515599" cy="5134131"/>
              </a:xfrm>
              <a:blipFill rotWithShape="0">
                <a:blip r:embed="rId3"/>
                <a:stretch>
                  <a:fillRect l="-812" t="-7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4983678" y="2311144"/>
            <a:ext cx="2198138" cy="4661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zh-CN" altLang="en-US"/>
          </a:p>
        </p:txBody>
      </p:sp>
      <p:grpSp>
        <p:nvGrpSpPr>
          <p:cNvPr id="69" name="组 68"/>
          <p:cNvGrpSpPr/>
          <p:nvPr/>
        </p:nvGrpSpPr>
        <p:grpSpPr>
          <a:xfrm>
            <a:off x="6895887" y="2973564"/>
            <a:ext cx="4457912" cy="3264196"/>
            <a:chOff x="6895887" y="3042348"/>
            <a:chExt cx="4457912" cy="3264196"/>
          </a:xfrm>
        </p:grpSpPr>
        <p:grpSp>
          <p:nvGrpSpPr>
            <p:cNvPr id="66" name="组 65"/>
            <p:cNvGrpSpPr/>
            <p:nvPr/>
          </p:nvGrpSpPr>
          <p:grpSpPr>
            <a:xfrm>
              <a:off x="6895887" y="3042348"/>
              <a:ext cx="4457912" cy="3264196"/>
              <a:chOff x="6061603" y="3166363"/>
              <a:chExt cx="4457912" cy="3264196"/>
            </a:xfrm>
          </p:grpSpPr>
          <p:grpSp>
            <p:nvGrpSpPr>
              <p:cNvPr id="6" name="组 5"/>
              <p:cNvGrpSpPr/>
              <p:nvPr/>
            </p:nvGrpSpPr>
            <p:grpSpPr>
              <a:xfrm>
                <a:off x="6061603" y="3166363"/>
                <a:ext cx="4031206" cy="3264196"/>
                <a:chOff x="3172188" y="2062163"/>
                <a:chExt cx="5984124" cy="4751387"/>
              </a:xfrm>
            </p:grpSpPr>
            <p:sp>
              <p:nvSpPr>
                <p:cNvPr id="37" name="Oval 4"/>
                <p:cNvSpPr>
                  <a:spLocks noChangeArrowheads="1"/>
                </p:cNvSpPr>
                <p:nvPr/>
              </p:nvSpPr>
              <p:spPr bwMode="auto">
                <a:xfrm rot="510282">
                  <a:off x="7021513" y="3286125"/>
                  <a:ext cx="1295400" cy="2305050"/>
                </a:xfrm>
                <a:prstGeom prst="ellipse">
                  <a:avLst/>
                </a:prstGeom>
                <a:solidFill>
                  <a:srgbClr val="DDDDDD"/>
                </a:solidFill>
                <a:ln w="12700">
                  <a:solidFill>
                    <a:srgbClr val="436EA0"/>
                  </a:solidFill>
                  <a:prstDash val="lgDash"/>
                  <a:round/>
                  <a:headEnd type="none" w="sm" len="sm"/>
                  <a:tailEnd type="none" w="med" len="lg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zh-CN" altLang="en-US" sz="1200"/>
                </a:p>
              </p:txBody>
            </p:sp>
            <p:sp>
              <p:nvSpPr>
                <p:cNvPr id="38" name="Line 5"/>
                <p:cNvSpPr>
                  <a:spLocks noChangeShapeType="1"/>
                </p:cNvSpPr>
                <p:nvPr/>
              </p:nvSpPr>
              <p:spPr bwMode="auto">
                <a:xfrm>
                  <a:off x="3492500" y="3502025"/>
                  <a:ext cx="3240088" cy="720725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none" w="sm" len="sm"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zh-CN" altLang="en-US" sz="1200"/>
                </a:p>
              </p:txBody>
            </p:sp>
            <p:sp>
              <p:nvSpPr>
                <p:cNvPr id="39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4068763" y="2349500"/>
                  <a:ext cx="0" cy="2593975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none" w="sm" len="sm"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zh-CN" altLang="en-US" sz="1200"/>
                </a:p>
              </p:txBody>
            </p:sp>
            <p:sp>
              <p:nvSpPr>
                <p:cNvPr id="40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3276600" y="2782888"/>
                  <a:ext cx="1584325" cy="1727200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none" w="sm" len="sm"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zh-CN" altLang="en-US" sz="1200"/>
                </a:p>
              </p:txBody>
            </p:sp>
            <p:sp>
              <p:nvSpPr>
                <p:cNvPr id="41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6227763" y="3000375"/>
                  <a:ext cx="2736850" cy="3022600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none" w="sm" len="sm"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zh-CN" altLang="en-US" sz="1200"/>
                </a:p>
              </p:txBody>
            </p:sp>
            <p:sp>
              <p:nvSpPr>
                <p:cNvPr id="42" name="Line 9"/>
                <p:cNvSpPr>
                  <a:spLocks noChangeShapeType="1"/>
                </p:cNvSpPr>
                <p:nvPr/>
              </p:nvSpPr>
              <p:spPr bwMode="auto">
                <a:xfrm>
                  <a:off x="6877050" y="3789363"/>
                  <a:ext cx="0" cy="3024187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none" w="sm" len="sm"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zh-CN" altLang="en-US" sz="1200"/>
                </a:p>
              </p:txBody>
            </p:sp>
            <p:sp>
              <p:nvSpPr>
                <p:cNvPr id="43" name="Line 10"/>
                <p:cNvSpPr>
                  <a:spLocks noChangeShapeType="1"/>
                </p:cNvSpPr>
                <p:nvPr/>
              </p:nvSpPr>
              <p:spPr bwMode="auto">
                <a:xfrm>
                  <a:off x="8461375" y="2062163"/>
                  <a:ext cx="0" cy="3024187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none" w="sm" len="sm"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zh-CN" altLang="en-US" sz="1200"/>
                </a:p>
              </p:txBody>
            </p:sp>
            <p:sp>
              <p:nvSpPr>
                <p:cNvPr id="44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6877050" y="2062163"/>
                  <a:ext cx="1584325" cy="1727200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none" w="sm" len="sm"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zh-CN" altLang="en-US" sz="1200"/>
                </a:p>
              </p:txBody>
            </p:sp>
            <p:sp>
              <p:nvSpPr>
                <p:cNvPr id="45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6877050" y="5086350"/>
                  <a:ext cx="1584325" cy="1727200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none" w="sm" len="sm"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zh-CN" altLang="en-US" sz="1200"/>
                </a:p>
              </p:txBody>
            </p:sp>
            <p:sp>
              <p:nvSpPr>
                <p:cNvPr id="46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7669213" y="2349500"/>
                  <a:ext cx="0" cy="4178300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none" w="sm" len="sm"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zh-CN" altLang="en-US" sz="1200"/>
                </a:p>
              </p:txBody>
            </p:sp>
            <p:sp>
              <p:nvSpPr>
                <p:cNvPr id="47" name="Line 14"/>
                <p:cNvSpPr>
                  <a:spLocks noChangeShapeType="1"/>
                </p:cNvSpPr>
                <p:nvPr/>
              </p:nvSpPr>
              <p:spPr bwMode="auto">
                <a:xfrm>
                  <a:off x="6732588" y="4222750"/>
                  <a:ext cx="936625" cy="21590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lgDash"/>
                  <a:round/>
                  <a:headEnd type="none" w="sm" len="sm"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zh-CN" altLang="en-US" sz="1200"/>
                </a:p>
              </p:txBody>
            </p:sp>
            <p:sp>
              <p:nvSpPr>
                <p:cNvPr id="48" name="Line 15"/>
                <p:cNvSpPr>
                  <a:spLocks noChangeShapeType="1"/>
                </p:cNvSpPr>
                <p:nvPr/>
              </p:nvSpPr>
              <p:spPr bwMode="auto">
                <a:xfrm>
                  <a:off x="7669213" y="4438650"/>
                  <a:ext cx="1295400" cy="287338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none" w="sm" len="sm"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zh-CN" altLang="en-US" sz="1200"/>
                </a:p>
              </p:txBody>
            </p:sp>
            <p:sp>
              <p:nvSpPr>
                <p:cNvPr id="49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7669213" y="3357563"/>
                  <a:ext cx="287337" cy="1081087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none" w="med" len="lg"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zh-CN" altLang="en-US" sz="1200"/>
                </a:p>
              </p:txBody>
            </p:sp>
            <p:sp>
              <p:nvSpPr>
                <p:cNvPr id="50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7021513" y="3357563"/>
                  <a:ext cx="935037" cy="73025"/>
                </a:xfrm>
                <a:prstGeom prst="line">
                  <a:avLst/>
                </a:prstGeom>
                <a:noFill/>
                <a:ln w="19050">
                  <a:solidFill>
                    <a:srgbClr val="436EA0"/>
                  </a:solidFill>
                  <a:prstDash val="lgDash"/>
                  <a:round/>
                  <a:headEnd type="none" w="med" len="lg"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zh-CN" altLang="en-US" sz="1200"/>
                </a:p>
              </p:txBody>
            </p:sp>
            <p:sp>
              <p:nvSpPr>
                <p:cNvPr id="51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4068763" y="3430588"/>
                  <a:ext cx="2952750" cy="215900"/>
                </a:xfrm>
                <a:prstGeom prst="line">
                  <a:avLst/>
                </a:prstGeom>
                <a:noFill/>
                <a:ln w="19050" cap="sq">
                  <a:solidFill>
                    <a:srgbClr val="436EA0"/>
                  </a:solidFill>
                  <a:round/>
                  <a:headEnd type="none" w="med" len="lg"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zh-CN" altLang="en-US" sz="1200"/>
                </a:p>
              </p:txBody>
            </p:sp>
            <p:sp>
              <p:nvSpPr>
                <p:cNvPr id="54" name="Line 21"/>
                <p:cNvSpPr>
                  <a:spLocks noChangeShapeType="1"/>
                </p:cNvSpPr>
                <p:nvPr/>
              </p:nvSpPr>
              <p:spPr bwMode="auto">
                <a:xfrm>
                  <a:off x="4068763" y="4221163"/>
                  <a:ext cx="3600450" cy="792162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none" w="med" len="lg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zh-CN" altLang="en-US" sz="12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7" name="Object 24"/>
                    <p:cNvSpPr txBox="1"/>
                    <p:nvPr/>
                  </p:nvSpPr>
                  <p:spPr bwMode="auto">
                    <a:xfrm>
                      <a:off x="4873544" y="3021570"/>
                      <a:ext cx="1643142" cy="405392"/>
                    </a:xfrm>
                    <a:prstGeom prst="rect">
                      <a:avLst/>
                    </a:prstGeom>
                    <a:noFill/>
                  </p:spPr>
                  <p:txBody>
                    <a:bodyPr>
                      <a:no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r>
                              <m:rPr>
                                <m:nor/>
                              </m:rPr>
                              <a:rPr lang="zh-CN" altLang="en-US" sz="1600" i="1" smtClean="0">
                                <a:solidFill>
                                  <a:srgbClr val="000000"/>
                                </a:solidFill>
                                <a:latin typeface="Times New Roman" charset="0"/>
                                <a:ea typeface="Times New Roman" charset="0"/>
                                <a:cs typeface="Times New Roman" charset="0"/>
                              </a:rPr>
                              <m:t>r</m:t>
                            </m:r>
                            <m:r>
                              <m:rPr>
                                <m:nor/>
                              </m:rPr>
                              <a:rPr lang="zh-CN" altLang="en-US" sz="1600" b="0" i="1" smtClean="0">
                                <a:solidFill>
                                  <a:srgbClr val="000000"/>
                                </a:solidFill>
                                <a:latin typeface="Times New Roman" charset="0"/>
                                <a:ea typeface="Times New Roman" charset="0"/>
                                <a:cs typeface="Times New Roman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zh-CN" altLang="en-US" sz="1600" i="0" smtClean="0">
                                <a:solidFill>
                                  <a:srgbClr val="000000"/>
                                </a:solidFill>
                                <a:latin typeface="Times New Roman" charset="0"/>
                                <a:ea typeface="Times New Roman" charset="0"/>
                                <a:cs typeface="Times New Roman" charset="0"/>
                              </a:rPr>
                              <m:t>=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en-US" sz="16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altLang="zh-CN" sz="1600" b="0" i="1" smtClean="0">
                                    <a:solidFill>
                                      <a:srgbClr val="000000"/>
                                    </a:solidFill>
                                    <a:latin typeface="Times New Roman" charset="0"/>
                                    <a:ea typeface="Times New Roman" charset="0"/>
                                    <a:cs typeface="Times New Roman" charset="0"/>
                                  </a:rPr>
                                  <m:t>z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sz="1600" b="0" i="0" baseline="30000" smtClean="0">
                                    <a:solidFill>
                                      <a:srgbClr val="000000"/>
                                    </a:solidFill>
                                    <a:latin typeface="Times New Roman" charset="0"/>
                                    <a:ea typeface="Times New Roman" charset="0"/>
                                    <a:cs typeface="Times New Roman" charset="0"/>
                                  </a:rPr>
                                  <m:t>2</m:t>
                                </m:r>
                                <m:r>
                                  <m:rPr>
                                    <m:nor/>
                                  </m:rPr>
                                  <a:rPr lang="zh-CN" altLang="en-US" sz="1600" i="0">
                                    <a:solidFill>
                                      <a:srgbClr val="000000"/>
                                    </a:solidFill>
                                    <a:latin typeface="Times New Roman" charset="0"/>
                                    <a:ea typeface="Times New Roman" charset="0"/>
                                    <a:cs typeface="Times New Roman" charset="0"/>
                                  </a:rPr>
                                  <m:t>+</m:t>
                                </m:r>
                                <m:r>
                                  <m:rPr>
                                    <m:nor/>
                                  </m:rPr>
                                  <a:rPr lang="zh-CN" altLang="en-US" sz="1600" i="1">
                                    <a:solidFill>
                                      <a:srgbClr val="000000"/>
                                    </a:solidFill>
                                    <a:latin typeface="Times New Roman" charset="0"/>
                                    <a:ea typeface="Times New Roman" charset="0"/>
                                    <a:cs typeface="Times New Roman" charset="0"/>
                                  </a:rPr>
                                  <m:t>ρ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sz="1600" b="0" i="0" baseline="30000" smtClean="0">
                                    <a:solidFill>
                                      <a:srgbClr val="000000"/>
                                    </a:solidFill>
                                    <a:latin typeface="Times New Roman" charset="0"/>
                                    <a:ea typeface="Times New Roman" charset="0"/>
                                    <a:cs typeface="Times New Roman" charset="0"/>
                                  </a:rPr>
                                  <m:t>2</m:t>
                                </m:r>
                              </m:e>
                            </m:rad>
                          </m:oMath>
                        </m:oMathPara>
                      </a14:m>
                      <a:endParaRPr lang="zh-CN" altLang="en-US" sz="160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7" name="Object 2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4873544" y="3021570"/>
                      <a:ext cx="1643142" cy="405392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t="-52174" b="-6956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8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068762" y="2143553"/>
                  <a:ext cx="409765" cy="4928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med" len="lg"/>
                      <a:tailEnd type="none" w="med" len="lg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altLang="zh-CN" sz="1600" i="1">
                      <a:latin typeface="Times New Roman" panose="02020603050405020304" pitchFamily="18" charset="0"/>
                    </a:rPr>
                    <a:t>x</a:t>
                  </a:r>
                </a:p>
              </p:txBody>
            </p:sp>
            <p:sp>
              <p:nvSpPr>
                <p:cNvPr id="59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172188" y="4351011"/>
                  <a:ext cx="409765" cy="4928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med" len="lg"/>
                      <a:tailEnd type="none" w="med" len="lg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altLang="zh-CN" sz="1600" i="1">
                      <a:latin typeface="Times New Roman" panose="02020603050405020304" pitchFamily="18" charset="0"/>
                    </a:rPr>
                    <a:t>y</a:t>
                  </a:r>
                </a:p>
              </p:txBody>
            </p:sp>
            <p:sp>
              <p:nvSpPr>
                <p:cNvPr id="60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8763206" y="4617244"/>
                  <a:ext cx="393106" cy="4928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med" len="lg"/>
                      <a:tailEnd type="none" w="med" len="lg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altLang="zh-CN" sz="1600" i="1">
                      <a:latin typeface="Times New Roman" panose="02020603050405020304" pitchFamily="18" charset="0"/>
                    </a:rPr>
                    <a:t>z</a:t>
                  </a:r>
                </a:p>
              </p:txBody>
            </p:sp>
            <p:sp>
              <p:nvSpPr>
                <p:cNvPr id="61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7656591" y="2135450"/>
                  <a:ext cx="474012" cy="4928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med" len="lg"/>
                      <a:tailEnd type="none" w="med" len="lg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altLang="zh-CN" sz="1600" i="1">
                      <a:latin typeface="Times New Roman" panose="02020603050405020304" pitchFamily="18" charset="0"/>
                    </a:rPr>
                    <a:t>x</a:t>
                  </a:r>
                  <a:r>
                    <a:rPr lang="en-US" altLang="zh-CN" sz="1600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'</a:t>
                  </a:r>
                </a:p>
              </p:txBody>
            </p:sp>
            <p:sp>
              <p:nvSpPr>
                <p:cNvPr id="62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6012458" y="5904523"/>
                  <a:ext cx="474012" cy="4928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med" len="lg"/>
                      <a:tailEnd type="none" w="med" len="lg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altLang="zh-CN" sz="1600" i="1">
                      <a:latin typeface="Times New Roman" panose="02020603050405020304" pitchFamily="18" charset="0"/>
                    </a:rPr>
                    <a:t>y</a:t>
                  </a:r>
                  <a:r>
                    <a:rPr lang="en-US" altLang="zh-CN" sz="1600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'</a:t>
                  </a:r>
                </a:p>
              </p:txBody>
            </p:sp>
            <p:sp>
              <p:nvSpPr>
                <p:cNvPr id="63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697314" y="3213973"/>
                  <a:ext cx="493048" cy="4928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med" len="lg"/>
                      <a:tailEnd type="none" w="med" len="lg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altLang="zh-CN" sz="1600" i="1">
                      <a:latin typeface="Times New Roman" panose="02020603050405020304" pitchFamily="18" charset="0"/>
                    </a:rPr>
                    <a:t>O</a:t>
                  </a:r>
                </a:p>
              </p:txBody>
            </p:sp>
            <p:sp>
              <p:nvSpPr>
                <p:cNvPr id="64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7596188" y="4415939"/>
                  <a:ext cx="557298" cy="4928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med" len="lg"/>
                      <a:tailEnd type="none" w="med" len="lg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altLang="zh-CN" sz="1600" i="1">
                      <a:latin typeface="Times New Roman" panose="02020603050405020304" pitchFamily="18" charset="0"/>
                    </a:rPr>
                    <a:t>O</a:t>
                  </a:r>
                  <a:r>
                    <a:rPr lang="en-US" altLang="zh-CN" sz="1600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'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Object 24"/>
                  <p:cNvSpPr txBox="1"/>
                  <p:nvPr/>
                </p:nvSpPr>
                <p:spPr bwMode="auto">
                  <a:xfrm>
                    <a:off x="9607247" y="4253390"/>
                    <a:ext cx="912268" cy="352013"/>
                  </a:xfrm>
                  <a:prstGeom prst="rect">
                    <a:avLst/>
                  </a:prstGeom>
                  <a:noFill/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zh-CN" altLang="en-US" sz="1600" i="1" smtClean="0">
                              <a:solidFill>
                                <a:srgbClr val="00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ρ</m:t>
                          </m:r>
                          <m:r>
                            <m:rPr>
                              <m:nor/>
                            </m:rPr>
                            <a:rPr lang="zh-CN" altLang="en-US" sz="1600" i="0" smtClean="0">
                              <a:solidFill>
                                <a:srgbClr val="000000"/>
                              </a:solidFill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zh-CN" altLang="en-US" sz="16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altLang="zh-CN" sz="1600" b="0" i="1" smtClean="0">
                                  <a:solidFill>
                                    <a:srgbClr val="000000"/>
                                  </a:solidFill>
                                  <a:latin typeface="Times New Roman" charset="0"/>
                                  <a:ea typeface="Times New Roman" charset="0"/>
                                  <a:cs typeface="Times New Roman" charset="0"/>
                                </a:rPr>
                                <m:t>x</m:t>
                              </m:r>
                              <m:r>
                                <a:rPr lang="en-US" altLang="zh-CN" sz="1600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’</m:t>
                              </m:r>
                              <m:r>
                                <m:rPr>
                                  <m:nor/>
                                </m:rPr>
                                <a:rPr lang="en-US" altLang="zh-CN" sz="1600" b="0" i="0" baseline="30000" smtClean="0">
                                  <a:solidFill>
                                    <a:srgbClr val="000000"/>
                                  </a:solidFill>
                                  <a:latin typeface="Times New Roman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zh-CN" altLang="en-US" sz="1600" i="0">
                                  <a:solidFill>
                                    <a:srgbClr val="000000"/>
                                  </a:solidFill>
                                  <a:latin typeface="Times New Roman" charset="0"/>
                                  <a:ea typeface="Times New Roman" charset="0"/>
                                  <a:cs typeface="Times New Roman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altLang="zh-CN" sz="1600" b="0" i="1" smtClean="0">
                                  <a:solidFill>
                                    <a:srgbClr val="000000"/>
                                  </a:solidFill>
                                  <a:latin typeface="Times New Roman" charset="0"/>
                                  <a:ea typeface="Times New Roman" charset="0"/>
                                  <a:cs typeface="Times New Roman" charset="0"/>
                                </a:rPr>
                                <m:t>y</m:t>
                              </m:r>
                              <m:r>
                                <a:rPr lang="en-US" altLang="zh-CN" sz="1600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’</m:t>
                              </m:r>
                              <m:r>
                                <m:rPr>
                                  <m:nor/>
                                </m:rPr>
                                <a:rPr lang="en-US" altLang="zh-CN" sz="1600" b="0" i="0" baseline="30000" smtClean="0">
                                  <a:solidFill>
                                    <a:srgbClr val="000000"/>
                                  </a:solidFill>
                                  <a:latin typeface="Times New Roman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e>
                          </m:rad>
                        </m:oMath>
                      </m:oMathPara>
                    </a14:m>
                    <a:endParaRPr lang="zh-CN" altLang="en-US" sz="1600">
                      <a:latin typeface="Times New Roman" charset="0"/>
                      <a:ea typeface="Times New Roman" charset="0"/>
                      <a:cs typeface="Times New Roman" charset="0"/>
                    </a:endParaRPr>
                  </a:p>
                </p:txBody>
              </p:sp>
            </mc:Choice>
            <mc:Fallback xmlns="">
              <p:sp>
                <p:nvSpPr>
                  <p:cNvPr id="65" name="Object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9607247" y="4253390"/>
                    <a:ext cx="912268" cy="352013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41379" r="-12752" b="-3448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7" name="Text Box 29"/>
            <p:cNvSpPr txBox="1">
              <a:spLocks noChangeArrowheads="1"/>
            </p:cNvSpPr>
            <p:nvPr/>
          </p:nvSpPr>
          <p:spPr bwMode="auto">
            <a:xfrm>
              <a:off x="8491027" y="4712760"/>
              <a:ext cx="26481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1600" i="1" smtClean="0">
                  <a:latin typeface="Times New Roman" panose="02020603050405020304" pitchFamily="18" charset="0"/>
                </a:rPr>
                <a:t>z</a:t>
              </a:r>
              <a:endParaRPr lang="en-US" altLang="zh-CN" sz="1600" i="1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39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2.2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光波的叠加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71600"/>
                <a:ext cx="10515599" cy="513413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r>
                  <a:rPr kumimoji="1" lang="zh-CN" altLang="en-US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zh-CN" altLang="en-US" sz="2400" smtClean="0">
                    <a:latin typeface="SimHei" charset="-122"/>
                    <a:ea typeface="SimHei" charset="-122"/>
                    <a:cs typeface="SimHei" charset="-122"/>
                  </a:rPr>
                  <a:t>同频率、同振动方向单色光矢量叠加后频率不变</a:t>
                </a:r>
                <a:endParaRPr kumimoji="1" lang="en-US" altLang="zh-CN" sz="2400" smtClean="0">
                  <a:latin typeface="SimHei" charset="-122"/>
                  <a:ea typeface="SimHei" charset="-122"/>
                  <a:cs typeface="SimHei" charset="-122"/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l-GR" altLang="zh-CN" sz="240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ψ</m:t>
                      </m:r>
                      <m:r>
                        <m:rPr>
                          <m:nor/>
                        </m:rPr>
                        <a:rPr kumimoji="1" lang="en-US" altLang="zh-CN" sz="2400" b="0" i="0" baseline="-2500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1</m:t>
                      </m:r>
                      <m:r>
                        <m:rPr>
                          <m:nor/>
                        </m:rPr>
                        <a:rPr kumimoji="1" lang="en-US" altLang="zh-CN" sz="2400" b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1" lang="en-US" altLang="zh-CN" sz="240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P</m:t>
                      </m:r>
                      <m:r>
                        <m:rPr>
                          <m:nor/>
                        </m:rPr>
                        <a:rPr kumimoji="1" lang="en-US" altLang="zh-CN" sz="2400" b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)</m:t>
                      </m:r>
                      <m:r>
                        <m:rPr>
                          <m:nor/>
                        </m:rPr>
                        <a:rPr kumimoji="1" lang="en-US" altLang="zh-CN" sz="2400" b="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1" lang="en-US" altLang="zh-CN" sz="2400" b="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A</m:t>
                      </m:r>
                      <m:r>
                        <m:rPr>
                          <m:nor/>
                        </m:rPr>
                        <a:rPr kumimoji="1" lang="en-US" altLang="zh-CN" sz="2400" b="0" baseline="-2500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1</m:t>
                      </m:r>
                      <m:r>
                        <m:rPr>
                          <m:nor/>
                        </m:rPr>
                        <a:rPr kumimoji="1" lang="en-US" altLang="zh-CN" sz="2400" b="0" i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1" lang="en-US" altLang="zh-CN" sz="2400" b="0" i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P</m:t>
                      </m:r>
                      <m:r>
                        <m:rPr>
                          <m:nor/>
                        </m:rPr>
                        <a:rPr kumimoji="1" lang="en-US" altLang="zh-CN" sz="2400" b="0" i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)</m:t>
                      </m:r>
                      <m:r>
                        <m:rPr>
                          <m:nor/>
                        </m:rPr>
                        <a:rPr kumimoji="1" lang="en-US" altLang="zh-CN" sz="2400" b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cos</m:t>
                      </m:r>
                      <m:r>
                        <m:rPr>
                          <m:nor/>
                        </m:rPr>
                        <a:rPr kumimoji="1" lang="en-US" altLang="zh-CN" sz="2400" b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[</m:t>
                      </m:r>
                      <m:r>
                        <m:rPr>
                          <m:nor/>
                        </m:rPr>
                        <a:rPr kumimoji="1" lang="en-US" altLang="zh-CN" sz="2400" b="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φ</m:t>
                      </m:r>
                      <m:r>
                        <m:rPr>
                          <m:nor/>
                        </m:rPr>
                        <a:rPr kumimoji="1" lang="en-US" altLang="zh-CN" sz="2400" baseline="-2500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1</m:t>
                      </m:r>
                      <m:r>
                        <m:rPr>
                          <m:nor/>
                        </m:rPr>
                        <a:rPr kumimoji="1" lang="en-US" altLang="zh-CN" sz="240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1" lang="en-US" altLang="zh-CN" sz="240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P</m:t>
                      </m:r>
                      <m:r>
                        <m:rPr>
                          <m:nor/>
                        </m:rPr>
                        <a:rPr kumimoji="1" lang="en-US" altLang="zh-CN" sz="240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)</m:t>
                      </m:r>
                      <m:r>
                        <m:rPr>
                          <m:nor/>
                        </m:rPr>
                        <a:rPr kumimoji="1" lang="en-US" altLang="zh-CN" sz="2400" b="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−</m:t>
                      </m:r>
                      <m:r>
                        <m:rPr>
                          <m:nor/>
                        </m:rPr>
                        <a:rPr kumimoji="1" lang="en-US" altLang="zh-CN" sz="2400" b="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ωt</m:t>
                      </m:r>
                      <m:r>
                        <m:rPr>
                          <m:nor/>
                        </m:rPr>
                        <a:rPr kumimoji="1" lang="en-US" altLang="zh-CN" sz="2400" b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]</m:t>
                      </m:r>
                      <m:r>
                        <a:rPr kumimoji="1" lang="en-US" altLang="zh-CN" sz="24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            </m:t>
                      </m:r>
                      <m:r>
                        <m:rPr>
                          <m:nor/>
                        </m:rPr>
                        <a:rPr kumimoji="1" lang="el-GR" altLang="zh-CN" sz="240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ψ</m:t>
                      </m:r>
                      <m:r>
                        <m:rPr>
                          <m:nor/>
                        </m:rPr>
                        <a:rPr kumimoji="1" lang="en-US" altLang="zh-CN" sz="2400" b="0" i="0" baseline="-2500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2</m:t>
                      </m:r>
                      <m:r>
                        <m:rPr>
                          <m:nor/>
                        </m:rPr>
                        <a:rPr kumimoji="1" lang="en-US" altLang="zh-CN" sz="240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1" lang="en-US" altLang="zh-CN" sz="240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P</m:t>
                      </m:r>
                      <m:r>
                        <m:rPr>
                          <m:nor/>
                        </m:rPr>
                        <a:rPr kumimoji="1" lang="en-US" altLang="zh-CN" sz="240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)</m:t>
                      </m:r>
                      <m:r>
                        <m:rPr>
                          <m:nor/>
                        </m:rPr>
                        <a:rPr kumimoji="1" lang="en-US" altLang="zh-CN" sz="240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1" lang="en-US" altLang="zh-CN" sz="240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A</m:t>
                      </m:r>
                      <m:r>
                        <m:rPr>
                          <m:nor/>
                        </m:rPr>
                        <a:rPr kumimoji="1" lang="en-US" altLang="zh-CN" sz="2400" b="0" i="0" baseline="-2500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2</m:t>
                      </m:r>
                      <m:r>
                        <m:rPr>
                          <m:nor/>
                        </m:rPr>
                        <a:rPr kumimoji="1" lang="en-US" altLang="zh-CN" sz="240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1" lang="en-US" altLang="zh-CN" sz="240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P</m:t>
                      </m:r>
                      <m:r>
                        <m:rPr>
                          <m:nor/>
                        </m:rPr>
                        <a:rPr kumimoji="1" lang="en-US" altLang="zh-CN" sz="240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)</m:t>
                      </m:r>
                      <m:r>
                        <m:rPr>
                          <m:nor/>
                        </m:rPr>
                        <a:rPr kumimoji="1" lang="en-US" altLang="zh-CN" sz="240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cos</m:t>
                      </m:r>
                      <m:r>
                        <m:rPr>
                          <m:nor/>
                        </m:rPr>
                        <a:rPr kumimoji="1" lang="en-US" altLang="zh-CN" sz="240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[</m:t>
                      </m:r>
                      <m:r>
                        <m:rPr>
                          <m:nor/>
                        </m:rPr>
                        <a:rPr kumimoji="1" lang="en-US" altLang="zh-CN" sz="240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φ</m:t>
                      </m:r>
                      <m:r>
                        <m:rPr>
                          <m:nor/>
                        </m:rPr>
                        <a:rPr kumimoji="1" lang="en-US" altLang="zh-CN" sz="2400" b="0" i="0" baseline="-2500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2</m:t>
                      </m:r>
                      <m:r>
                        <m:rPr>
                          <m:nor/>
                        </m:rPr>
                        <a:rPr kumimoji="1" lang="en-US" altLang="zh-CN" sz="240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1" lang="en-US" altLang="zh-CN" sz="240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P</m:t>
                      </m:r>
                      <m:r>
                        <m:rPr>
                          <m:nor/>
                        </m:rPr>
                        <a:rPr kumimoji="1" lang="en-US" altLang="zh-CN" sz="240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)</m:t>
                      </m:r>
                      <m:r>
                        <m:rPr>
                          <m:nor/>
                        </m:rPr>
                        <a:rPr kumimoji="1" lang="en-US" altLang="zh-CN" sz="240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−</m:t>
                      </m:r>
                      <m:r>
                        <m:rPr>
                          <m:nor/>
                        </m:rPr>
                        <a:rPr kumimoji="1" lang="en-US" altLang="zh-CN" sz="240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ωt</m:t>
                      </m:r>
                      <m:r>
                        <m:rPr>
                          <m:nor/>
                        </m:rPr>
                        <a:rPr kumimoji="1" lang="en-US" altLang="zh-CN" sz="240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]</m:t>
                      </m:r>
                    </m:oMath>
                  </m:oMathPara>
                </a14:m>
                <a:endParaRPr kumimoji="1" lang="en-US" altLang="zh-CN" sz="240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l-GR" altLang="zh-CN" sz="2400" i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ψ</m:t>
                      </m:r>
                      <m:r>
                        <m:rPr>
                          <m:nor/>
                        </m:rPr>
                        <a:rPr kumimoji="1" lang="en-US" altLang="zh-CN" sz="240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1" lang="en-US" altLang="zh-CN" sz="2400" i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P</m:t>
                      </m:r>
                      <m:r>
                        <m:rPr>
                          <m:nor/>
                        </m:rPr>
                        <a:rPr kumimoji="1" lang="en-US" altLang="zh-CN" sz="240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)</m:t>
                      </m:r>
                      <m:r>
                        <m:rPr>
                          <m:nor/>
                        </m:rPr>
                        <a:rPr kumimoji="1" lang="en-US" altLang="zh-CN" sz="2400" i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1" lang="en-US" altLang="zh-CN" sz="2400" i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A</m:t>
                      </m:r>
                      <m:r>
                        <m:rPr>
                          <m:nor/>
                        </m:rPr>
                        <a:rPr kumimoji="1" lang="en-US" altLang="zh-CN" sz="240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1" lang="en-US" altLang="zh-CN" sz="240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P</m:t>
                      </m:r>
                      <m:r>
                        <m:rPr>
                          <m:nor/>
                        </m:rPr>
                        <a:rPr kumimoji="1" lang="en-US" altLang="zh-CN" sz="240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)</m:t>
                      </m:r>
                      <m:r>
                        <m:rPr>
                          <m:nor/>
                        </m:rPr>
                        <a:rPr kumimoji="1" lang="en-US" altLang="zh-CN" sz="240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cos</m:t>
                      </m:r>
                      <m:r>
                        <m:rPr>
                          <m:nor/>
                        </m:rPr>
                        <a:rPr kumimoji="1" lang="en-US" altLang="zh-CN" sz="240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[</m:t>
                      </m:r>
                      <m:r>
                        <m:rPr>
                          <m:nor/>
                        </m:rPr>
                        <a:rPr kumimoji="1" lang="en-US" altLang="zh-CN" sz="2400" i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φ</m:t>
                      </m:r>
                      <m:r>
                        <m:rPr>
                          <m:nor/>
                        </m:rPr>
                        <a:rPr kumimoji="1" lang="en-US" altLang="zh-CN" sz="240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1" lang="en-US" altLang="zh-CN" sz="2400" i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P</m:t>
                      </m:r>
                      <m:r>
                        <m:rPr>
                          <m:nor/>
                        </m:rPr>
                        <a:rPr kumimoji="1" lang="en-US" altLang="zh-CN" sz="240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)</m:t>
                      </m:r>
                      <m:r>
                        <m:rPr>
                          <m:nor/>
                        </m:rPr>
                        <a:rPr kumimoji="1" lang="en-US" altLang="zh-CN" sz="2400" i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−</m:t>
                      </m:r>
                      <m:r>
                        <m:rPr>
                          <m:nor/>
                        </m:rPr>
                        <a:rPr kumimoji="1" lang="en-US" altLang="zh-CN" sz="2400" i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ωt</m:t>
                      </m:r>
                      <m:r>
                        <m:rPr>
                          <m:nor/>
                        </m:rPr>
                        <a:rPr kumimoji="1" lang="en-US" altLang="zh-CN" sz="240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]</m:t>
                      </m:r>
                    </m:oMath>
                  </m:oMathPara>
                </a14:m>
                <a:endParaRPr kumimoji="1" lang="en-US" altLang="zh-CN" sz="240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	</a:t>
                </a:r>
                <a:r>
                  <a:rPr kumimoji="1" lang="zh-CN" altLang="en-US" sz="2400" smtClean="0">
                    <a:latin typeface="SimSun" charset="-122"/>
                    <a:ea typeface="SimSun" charset="-122"/>
                    <a:cs typeface="SimSun" charset="-122"/>
                  </a:rPr>
                  <a:t>叠加后的振幅</a:t>
                </a:r>
                <a:endParaRPr kumimoji="1" lang="en-US" altLang="zh-CN" sz="2400" smtClean="0">
                  <a:latin typeface="SimSun" charset="-122"/>
                  <a:ea typeface="SimSun" charset="-122"/>
                  <a:cs typeface="SimSun" charset="-122"/>
                </a:endParaRPr>
              </a:p>
              <a:p>
                <a:pPr marL="0" indent="0" algn="ctr">
                  <a:lnSpc>
                    <a:spcPct val="15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kumimoji="1" lang="en-US" altLang="zh-CN" sz="2400" baseline="30000" smtClean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)=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kumimoji="1" lang="en-US" altLang="zh-CN" sz="2400" baseline="-25000" smtClean="0"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r>
                  <a:rPr kumimoji="1" lang="en-US" altLang="zh-CN" sz="2400" baseline="30000" smtClean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kumimoji="1" lang="en-US" altLang="zh-CN" sz="2400" baseline="-25000" smtClean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r>
                  <a:rPr kumimoji="1" lang="en-US" altLang="zh-CN" sz="2400" baseline="30000" smtClean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+2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kumimoji="1" lang="en-US" altLang="zh-CN" sz="2400" baseline="-25000" smtClean="0"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kumimoji="1" lang="en-US" altLang="zh-CN" sz="2400" baseline="-25000" smtClean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cos(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1" lang="en-US" altLang="zh-CN" sz="2400" i="1">
                        <a:latin typeface="Times New Roman" charset="0"/>
                        <a:ea typeface="Times New Roman" charset="0"/>
                        <a:cs typeface="Times New Roman" charset="0"/>
                      </a:rPr>
                      <m:t>φ</m:t>
                    </m:r>
                    <m:r>
                      <m:rPr>
                        <m:nor/>
                      </m:rPr>
                      <a:rPr kumimoji="1" lang="en-US" altLang="zh-CN" sz="2400" baseline="-25000">
                        <a:latin typeface="Times New Roman" charset="0"/>
                        <a:ea typeface="Times New Roman" charset="0"/>
                        <a:cs typeface="Times New Roman" charset="0"/>
                      </a:rPr>
                      <m:t>2</m:t>
                    </m:r>
                  </m:oMath>
                </a14:m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-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1" lang="en-US" altLang="zh-CN" sz="2400" i="1">
                        <a:latin typeface="Times New Roman" charset="0"/>
                        <a:ea typeface="Times New Roman" charset="0"/>
                        <a:cs typeface="Times New Roman" charset="0"/>
                      </a:rPr>
                      <m:t>φ</m:t>
                    </m:r>
                    <m:r>
                      <m:rPr>
                        <m:nor/>
                      </m:rPr>
                      <a:rPr kumimoji="1" lang="en-US" altLang="zh-CN" sz="2400" b="0" i="0" baseline="-25000" smtClean="0">
                        <a:latin typeface="Times New Roman" charset="0"/>
                        <a:ea typeface="Times New Roman" charset="0"/>
                        <a:cs typeface="Times New Roman" charset="0"/>
                      </a:rPr>
                      <m:t>1</m:t>
                    </m:r>
                  </m:oMath>
                </a14:m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endParaRPr kumimoji="1" lang="en-US" altLang="zh-CN" sz="240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defRPr/>
                </a:pPr>
                <a:r>
                  <a:rPr kumimoji="1" lang="en-US" altLang="zh-CN" sz="2400" smtClean="0">
                    <a:latin typeface="SimSun" charset="-122"/>
                    <a:ea typeface="SimSun" charset="-122"/>
                    <a:cs typeface="SimSun" charset="-122"/>
                  </a:rPr>
                  <a:t>	</a:t>
                </a:r>
                <a:r>
                  <a:rPr kumimoji="1" lang="zh-CN" altLang="en-US" sz="2400" smtClean="0">
                    <a:latin typeface="SimSun" charset="-122"/>
                    <a:ea typeface="SimSun" charset="-122"/>
                    <a:cs typeface="SimSun" charset="-122"/>
                  </a:rPr>
                  <a:t>叠加</a:t>
                </a:r>
                <a:r>
                  <a:rPr kumimoji="1" lang="zh-CN" altLang="en-US" sz="2400">
                    <a:latin typeface="SimSun" charset="-122"/>
                    <a:ea typeface="SimSun" charset="-122"/>
                    <a:cs typeface="SimSun" charset="-122"/>
                  </a:rPr>
                  <a:t>后</a:t>
                </a:r>
                <a:r>
                  <a:rPr kumimoji="1" lang="zh-CN" altLang="en-US" sz="2400" smtClean="0">
                    <a:latin typeface="SimSun" charset="-122"/>
                    <a:ea typeface="SimSun" charset="-122"/>
                    <a:cs typeface="SimSun" charset="-122"/>
                  </a:rPr>
                  <a:t>的相位</a:t>
                </a:r>
                <a:endParaRPr kumimoji="1" lang="en-US" altLang="zh-CN" sz="2400" smtClean="0">
                  <a:latin typeface="SimSun" charset="-122"/>
                  <a:ea typeface="SimSun" charset="-122"/>
                  <a:cs typeface="SimSun" charset="-122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altLang="zh-CN" sz="240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t</m:t>
                      </m:r>
                      <m:r>
                        <m:rPr>
                          <m:nor/>
                        </m:rPr>
                        <a:rPr kumimoji="1" lang="en-US" altLang="zh-CN" sz="2400" b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an</m:t>
                      </m:r>
                      <m:r>
                        <m:rPr>
                          <m:nor/>
                        </m:rPr>
                        <a:rPr kumimoji="1" lang="en-US" altLang="zh-CN" sz="2400" i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φ</m:t>
                      </m:r>
                      <m:r>
                        <m:rPr>
                          <m:nor/>
                        </m:rPr>
                        <a:rPr kumimoji="1" lang="en-US" altLang="zh-CN" sz="240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1" lang="en-US" altLang="zh-CN" sz="2400" i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P</m:t>
                      </m:r>
                      <m:r>
                        <m:rPr>
                          <m:nor/>
                        </m:rPr>
                        <a:rPr kumimoji="1" lang="en-US" altLang="zh-CN" sz="240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)</m:t>
                      </m:r>
                      <m:r>
                        <m:rPr>
                          <m:nor/>
                        </m:rPr>
                        <a:rPr kumimoji="1" lang="en-US" altLang="zh-CN" sz="2400" b="0" i="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kumimoji="1" lang="bg-BG" altLang="zh-CN" sz="24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kumimoji="1" lang="en-US" altLang="zh-CN" sz="2400" baseline="-25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sin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φ</m:t>
                          </m:r>
                          <m:r>
                            <m:rPr>
                              <m:nor/>
                            </m:rPr>
                            <a:rPr kumimoji="1" lang="en-US" altLang="zh-CN" sz="2400" baseline="-25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)</m:t>
                          </m:r>
                          <m:r>
                            <a:rPr kumimoji="1" lang="en-US" altLang="zh-CN" sz="24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0" baseline="-2500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sin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φ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0" baseline="-2500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kumimoji="1" lang="en-US" altLang="zh-CN" sz="2400" baseline="-25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cos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φ</m:t>
                          </m:r>
                          <m:r>
                            <m:rPr>
                              <m:nor/>
                            </m:rPr>
                            <a:rPr kumimoji="1" lang="en-US" altLang="zh-CN" sz="2400" baseline="-25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)</m:t>
                          </m:r>
                          <m:r>
                            <a:rPr kumimoji="1" lang="en-US" altLang="zh-CN" sz="24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0" baseline="-2500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cos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φ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0" baseline="-2500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P</m:t>
                          </m:r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1" lang="en-US" altLang="zh-CN" sz="240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buFont typeface="Wingdings" charset="2"/>
                  <a:buChar char="Ø"/>
                  <a:defRPr/>
                </a:pPr>
                <a:r>
                  <a:rPr kumimoji="1" lang="zh-CN" altLang="en-US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zh-CN" altLang="en-US" sz="2400" smtClean="0">
                    <a:latin typeface="SimHei" charset="-122"/>
                    <a:ea typeface="SimHei" charset="-122"/>
                    <a:cs typeface="SimHei" charset="-122"/>
                  </a:rPr>
                  <a:t>复振幅叠加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——</a:t>
                </a:r>
                <a:r>
                  <a:rPr kumimoji="1" lang="zh-CN" altLang="en-US" sz="2400" smtClean="0">
                    <a:latin typeface="SimHei" charset="-122"/>
                    <a:ea typeface="SimHei" charset="-122"/>
                    <a:cs typeface="SimHei" charset="-122"/>
                  </a:rPr>
                  <a:t>矢量首尾相连</a:t>
                </a:r>
                <a:endParaRPr kumimoji="1" lang="en-US" altLang="zh-CN" sz="2400">
                  <a:latin typeface="SimHei" charset="-122"/>
                  <a:ea typeface="SimHei" charset="-122"/>
                  <a:cs typeface="SimHei" charset="-122"/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r>
                  <a:rPr kumimoji="1" lang="zh-CN" altLang="en-US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zh-CN" altLang="en-US" sz="2400" smtClean="0">
                    <a:latin typeface="SimHei" charset="-122"/>
                    <a:ea typeface="SimHei" charset="-122"/>
                    <a:cs typeface="SimHei" charset="-122"/>
                  </a:rPr>
                  <a:t>不同频率单色波的叠加</a:t>
                </a:r>
                <a:r>
                  <a:rPr kumimoji="1" lang="en-US" altLang="zh-CN" sz="2400" smtClean="0">
                    <a:latin typeface="SimHei" charset="-122"/>
                    <a:ea typeface="SimHei" charset="-122"/>
                    <a:cs typeface="SimHei" charset="-122"/>
                  </a:rPr>
                  <a:t>——</a:t>
                </a:r>
                <a:r>
                  <a:rPr kumimoji="1" lang="zh-CN" altLang="en-US" sz="2400" smtClean="0">
                    <a:latin typeface="SimHei" charset="-122"/>
                    <a:ea typeface="SimHei" charset="-122"/>
                    <a:cs typeface="SimHei" charset="-122"/>
                  </a:rPr>
                  <a:t>非定态光波</a:t>
                </a:r>
                <a:endParaRPr kumimoji="1" lang="en-US" altLang="zh-CN" sz="2400" smtClean="0">
                  <a:latin typeface="SimHei" charset="-122"/>
                  <a:ea typeface="SimHei" charset="-122"/>
                  <a:cs typeface="SimHei" charset="-122"/>
                </a:endParaRPr>
              </a:p>
            </p:txBody>
          </p:sp>
        </mc:Choice>
        <mc:Fallback xmlns="">
          <p:sp>
            <p:nvSpPr>
              <p:cNvPr id="7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71600"/>
                <a:ext cx="10515599" cy="5134131"/>
              </a:xfrm>
              <a:blipFill rotWithShape="0">
                <a:blip r:embed="rId3"/>
                <a:stretch>
                  <a:fillRect l="-812" t="-7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/>
          <p:cNvSpPr txBox="1"/>
          <p:nvPr/>
        </p:nvSpPr>
        <p:spPr>
          <a:xfrm>
            <a:off x="4484995" y="2385547"/>
            <a:ext cx="3222008" cy="4661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3960560" y="3472500"/>
            <a:ext cx="4235020" cy="4661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3515115" y="4443315"/>
            <a:ext cx="5171685" cy="87918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58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回顾：三角函数公式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838200" y="1371600"/>
            <a:ext cx="5439375" cy="51341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zh-CN" altLang="en-US" sz="2400" smtClean="0">
                <a:latin typeface="SimHei" charset="-122"/>
                <a:ea typeface="SimHei" charset="-122"/>
                <a:cs typeface="SimHei" charset="-122"/>
              </a:rPr>
              <a:t>和差角公式</a:t>
            </a:r>
            <a:endParaRPr kumimoji="1" lang="en-US" altLang="zh-CN" sz="2400" smtClean="0">
              <a:latin typeface="SimHei" charset="-122"/>
              <a:ea typeface="SimHei" charset="-122"/>
              <a:cs typeface="SimHei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4671"/>
            <a:ext cx="3879191" cy="4014180"/>
          </a:xfrm>
          <a:prstGeom prst="rect">
            <a:avLst/>
          </a:prstGeom>
        </p:spPr>
      </p:pic>
      <p:sp>
        <p:nvSpPr>
          <p:cNvPr id="12" name="内容占位符 2"/>
          <p:cNvSpPr txBox="1">
            <a:spLocks/>
          </p:cNvSpPr>
          <p:nvPr/>
        </p:nvSpPr>
        <p:spPr>
          <a:xfrm>
            <a:off x="4840357" y="1371599"/>
            <a:ext cx="6876594" cy="513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i="1" smtClean="0">
                <a:latin typeface="Cambria Math" charset="0"/>
                <a:ea typeface="SimHei" charset="-122"/>
                <a:cs typeface="SimHei" charset="-122"/>
              </a:rPr>
              <a:t> </a:t>
            </a:r>
            <a:r>
              <a:rPr kumimoji="1" lang="zh-CN" altLang="en-US" sz="2400" smtClean="0">
                <a:latin typeface="Cambria Math" charset="0"/>
                <a:ea typeface="SimHei" charset="-122"/>
                <a:cs typeface="SimHei" charset="-122"/>
              </a:rPr>
              <a:t>倍角公式</a:t>
            </a:r>
            <a:endParaRPr kumimoji="1" lang="en-US" altLang="zh-CN" sz="2400" smtClean="0">
              <a:latin typeface="SimHei" charset="-122"/>
              <a:ea typeface="SimHei" charset="-122"/>
              <a:cs typeface="SimHei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0" b="10707"/>
          <a:stretch/>
        </p:blipFill>
        <p:spPr>
          <a:xfrm>
            <a:off x="4750004" y="1933158"/>
            <a:ext cx="6966946" cy="183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回顾：三角函数公式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838200" y="1371600"/>
            <a:ext cx="8166652" cy="51341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smtClean="0">
                <a:latin typeface="Cambria Math" charset="0"/>
                <a:ea typeface="SimHei" charset="-122"/>
                <a:cs typeface="SimHei" charset="-122"/>
              </a:rPr>
              <a:t> 积</a:t>
            </a:r>
            <a:r>
              <a:rPr kumimoji="1" lang="zh-CN" altLang="en-US" sz="2400">
                <a:latin typeface="Cambria Math" charset="0"/>
                <a:ea typeface="SimHei" charset="-122"/>
                <a:cs typeface="SimHei" charset="-122"/>
              </a:rPr>
              <a:t>化和</a:t>
            </a:r>
            <a:r>
              <a:rPr kumimoji="1" lang="zh-CN" altLang="en-US" sz="2400" smtClean="0">
                <a:latin typeface="Cambria Math" charset="0"/>
                <a:ea typeface="SimHei" charset="-122"/>
                <a:cs typeface="SimHei" charset="-122"/>
              </a:rPr>
              <a:t>差</a:t>
            </a:r>
            <a:endParaRPr kumimoji="1" lang="en-US" altLang="zh-CN" sz="2400" smtClean="0">
              <a:latin typeface="Cambria Math" charset="0"/>
              <a:ea typeface="SimHei" charset="-122"/>
              <a:cs typeface="SimHei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>
              <a:latin typeface="Cambria Math" charset="0"/>
              <a:ea typeface="SimHei" charset="-122"/>
              <a:cs typeface="SimHei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 smtClean="0">
              <a:latin typeface="Cambria Math" charset="0"/>
              <a:ea typeface="SimHei" charset="-122"/>
              <a:cs typeface="SimHei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>
              <a:latin typeface="Cambria Math" charset="0"/>
              <a:ea typeface="SimHei" charset="-122"/>
              <a:cs typeface="SimHei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 smtClean="0">
              <a:latin typeface="Cambria Math" charset="0"/>
              <a:ea typeface="SimHei" charset="-122"/>
              <a:cs typeface="SimHei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>
              <a:latin typeface="Cambria Math" charset="0"/>
              <a:ea typeface="SimHei" charset="-122"/>
              <a:cs typeface="SimHei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 smtClean="0">
              <a:latin typeface="Cambria Math" charset="0"/>
              <a:ea typeface="SimHei" charset="-122"/>
              <a:cs typeface="SimHei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>
              <a:latin typeface="Cambria Math" charset="0"/>
              <a:ea typeface="SimHei" charset="-122"/>
              <a:cs typeface="SimHei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  <a:defRPr/>
            </a:pPr>
            <a:endParaRPr kumimoji="1" lang="en-US" altLang="zh-CN" sz="2400" smtClean="0">
              <a:latin typeface="Cambria Math" charset="0"/>
              <a:ea typeface="SimHei" charset="-122"/>
              <a:cs typeface="SimHei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smtClean="0">
                <a:latin typeface="Cambria Math" charset="0"/>
                <a:ea typeface="SimHei" charset="-122"/>
                <a:cs typeface="SimHei" charset="-122"/>
              </a:rPr>
              <a:t> 不一定能用得到</a:t>
            </a:r>
            <a:endParaRPr kumimoji="1" lang="en-US" altLang="zh-CN" sz="2400" smtClean="0">
              <a:latin typeface="Cambria Math" charset="0"/>
              <a:ea typeface="SimHei" charset="-122"/>
              <a:cs typeface="SimHei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>
                <a:latin typeface="Cambria Math" charset="0"/>
                <a:ea typeface="SimHei" charset="-122"/>
                <a:cs typeface="SimHei" charset="-122"/>
              </a:rPr>
              <a:t> </a:t>
            </a:r>
            <a:r>
              <a:rPr kumimoji="1" lang="zh-CN" altLang="en-US" sz="2400" smtClean="0">
                <a:latin typeface="Cambria Math" charset="0"/>
                <a:ea typeface="SimHei" charset="-122"/>
                <a:cs typeface="SimHei" charset="-122"/>
              </a:rPr>
              <a:t>如果用到可以直接用和差角公式推导不需要特别记忆</a:t>
            </a:r>
            <a:endParaRPr kumimoji="1" lang="en-US" altLang="zh-CN" sz="2400" smtClean="0">
              <a:latin typeface="Cambria Math" charset="0"/>
              <a:ea typeface="SimHei" charset="-122"/>
              <a:cs typeface="SimHei" charset="-122"/>
            </a:endParaRPr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6277575" y="1371599"/>
            <a:ext cx="5439376" cy="513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smtClean="0">
                <a:latin typeface="Cambria Math" charset="0"/>
                <a:ea typeface="SimHei" charset="-122"/>
                <a:cs typeface="SimHei" charset="-122"/>
              </a:rPr>
              <a:t> 和差化积</a:t>
            </a:r>
            <a:endParaRPr kumimoji="1" lang="en-US" altLang="zh-CN" sz="2400" smtClean="0">
              <a:latin typeface="Cambria Math" charset="0"/>
              <a:ea typeface="SimHei" charset="-122"/>
              <a:cs typeface="SimHei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489635" y="46912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575" y="2042419"/>
            <a:ext cx="4503043" cy="3164910"/>
          </a:xfrm>
          <a:prstGeom prst="rect">
            <a:avLst/>
          </a:prstGeom>
        </p:spPr>
      </p:pic>
      <p:grpSp>
        <p:nvGrpSpPr>
          <p:cNvPr id="5" name="组 4"/>
          <p:cNvGrpSpPr/>
          <p:nvPr/>
        </p:nvGrpSpPr>
        <p:grpSpPr>
          <a:xfrm>
            <a:off x="619781" y="2031008"/>
            <a:ext cx="5097341" cy="3029594"/>
            <a:chOff x="619781" y="2031008"/>
            <a:chExt cx="5097341" cy="302959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43"/>
            <a:stretch/>
          </p:blipFill>
          <p:spPr>
            <a:xfrm>
              <a:off x="838200" y="2810933"/>
              <a:ext cx="4878922" cy="224966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256"/>
            <a:stretch/>
          </p:blipFill>
          <p:spPr>
            <a:xfrm>
              <a:off x="619781" y="2031008"/>
              <a:ext cx="4878922" cy="779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549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2.2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光波的叠加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71600"/>
                <a:ext cx="10515599" cy="513413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r>
                  <a:rPr kumimoji="1" lang="zh-CN" altLang="en-US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zh-CN" altLang="en-US" sz="2400" smtClean="0">
                    <a:latin typeface="SimHei" charset="-122"/>
                    <a:ea typeface="SimHei" charset="-122"/>
                    <a:cs typeface="SimHei" charset="-122"/>
                  </a:rPr>
                  <a:t>波</a:t>
                </a:r>
                <a:r>
                  <a:rPr kumimoji="1" lang="zh-CN" altLang="en-US" sz="2400" smtClean="0">
                    <a:latin typeface="Times New Roman" charset="0"/>
                    <a:ea typeface="黑体" charset="-122"/>
                    <a:cs typeface="SimHei" charset="-122"/>
                  </a:rPr>
                  <a:t>包</a:t>
                </a:r>
                <a:r>
                  <a:rPr kumimoji="1" lang="zh-CN" altLang="en-US" sz="2400">
                    <a:latin typeface="Times New Roman" charset="0"/>
                    <a:ea typeface="黑体" charset="-122"/>
                    <a:cs typeface="SimHei" charset="-122"/>
                  </a:rPr>
                  <a:t>、</a:t>
                </a:r>
                <a:r>
                  <a:rPr kumimoji="1" lang="zh-CN" altLang="en-US" sz="2400" smtClean="0">
                    <a:latin typeface="Times New Roman" charset="0"/>
                    <a:ea typeface="黑体" charset="-122"/>
                    <a:cs typeface="SimHei" charset="-122"/>
                  </a:rPr>
                  <a:t>群速度和相速度</a:t>
                </a:r>
                <a:endParaRPr kumimoji="1" lang="en-US" altLang="zh-CN" sz="2400" smtClean="0">
                  <a:latin typeface="Times New Roman" charset="0"/>
                  <a:ea typeface="黑体" charset="-122"/>
                  <a:cs typeface="SimHei" charset="-122"/>
                </a:endParaRP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buFont typeface="Arial" charset="0"/>
                  <a:buChar char="•"/>
                  <a:defRPr/>
                </a:pPr>
                <a:r>
                  <a:rPr kumimoji="1" lang="zh-CN" altLang="en-US" smtClean="0">
                    <a:latin typeface="Times New Roman" charset="0"/>
                    <a:ea typeface="宋体" charset="-122"/>
                    <a:cs typeface="SimHei" charset="-122"/>
                  </a:rPr>
                  <a:t>群速度</a:t>
                </a:r>
                <a:r>
                  <a:rPr kumimoji="1" lang="en-US" altLang="zh-CN">
                    <a:latin typeface="Times New Roman" charset="0"/>
                    <a:ea typeface="宋体" charset="-122"/>
                    <a:cs typeface="SimHei" charset="-122"/>
                  </a:rPr>
                  <a:t>(</a:t>
                </a:r>
                <a:r>
                  <a:rPr kumimoji="1" lang="en-US" altLang="zh-CN" smtClean="0">
                    <a:latin typeface="Times New Roman" charset="0"/>
                    <a:ea typeface="宋体" charset="-122"/>
                    <a:cs typeface="SimHei" charset="-122"/>
                  </a:rPr>
                  <a:t>group velocity)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zh-CN" altLang="en-US" sz="2400" i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υ</m:t>
                      </m:r>
                      <m:r>
                        <m:rPr>
                          <m:nor/>
                        </m:rPr>
                        <a:rPr kumimoji="1" lang="en-US" altLang="zh-CN" sz="2400" i="1" baseline="-25000">
                          <a:latin typeface="Times New Roman" charset="0"/>
                          <a:ea typeface="宋体" charset="-122"/>
                          <a:cs typeface="SimHei" charset="-122"/>
                        </a:rPr>
                        <m:t>g</m:t>
                      </m:r>
                      <m:r>
                        <m:rPr>
                          <m:nor/>
                        </m:rPr>
                        <a:rPr kumimoji="1" lang="en-US" altLang="zh-CN" sz="2400" b="0" i="0" baseline="-25000" smtClean="0">
                          <a:latin typeface="Times New Roman" charset="0"/>
                          <a:ea typeface="宋体" charset="-122"/>
                          <a:cs typeface="SimHei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CN" sz="2400" b="0" i="0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kumimoji="1" lang="bg-BG" altLang="zh-CN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400" b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d</m:t>
                          </m:r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𝜔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400" b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d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1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k</m:t>
                          </m:r>
                        </m:den>
                      </m:f>
                    </m:oMath>
                  </m:oMathPara>
                </a14:m>
                <a:endParaRPr kumimoji="1" lang="en-US" altLang="zh-CN" sz="240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buFont typeface="Arial" charset="0"/>
                  <a:buChar char="•"/>
                  <a:defRPr/>
                </a:pPr>
                <a:r>
                  <a:rPr kumimoji="1" lang="zh-CN" altLang="en-US" smtClean="0">
                    <a:latin typeface="Times New Roman" charset="0"/>
                    <a:ea typeface="宋体" charset="-122"/>
                    <a:cs typeface="SimHei" charset="-122"/>
                  </a:rPr>
                  <a:t>相速度</a:t>
                </a:r>
                <a:r>
                  <a:rPr kumimoji="1" lang="en-US" altLang="zh-CN" smtClean="0">
                    <a:latin typeface="Times New Roman" charset="0"/>
                    <a:ea typeface="宋体" charset="-122"/>
                    <a:cs typeface="SimHei" charset="-122"/>
                  </a:rPr>
                  <a:t>(phase </a:t>
                </a:r>
                <a:r>
                  <a:rPr kumimoji="1" lang="en-US" altLang="zh-CN">
                    <a:latin typeface="Times New Roman" charset="0"/>
                    <a:ea typeface="宋体" charset="-122"/>
                    <a:cs typeface="SimHei" charset="-122"/>
                  </a:rPr>
                  <a:t>velocity)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zh-CN" altLang="en-US" sz="240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υ</m:t>
                      </m:r>
                      <m:r>
                        <m:rPr>
                          <m:nor/>
                        </m:rPr>
                        <a:rPr kumimoji="1" lang="en-US" altLang="zh-CN" sz="2400" b="0" i="1" baseline="-25000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p</m:t>
                      </m:r>
                      <m:r>
                        <m:rPr>
                          <m:nor/>
                        </m:rPr>
                        <a:rPr kumimoji="1" lang="en-US" altLang="zh-CN" sz="2400" baseline="-25000" smtClean="0">
                          <a:latin typeface="Times New Roman" charset="0"/>
                          <a:ea typeface="宋体" charset="-122"/>
                          <a:cs typeface="SimHei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CN" sz="2400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kumimoji="1" lang="bg-BG" altLang="zh-CN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𝜔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k</m:t>
                          </m:r>
                        </m:den>
                      </m:f>
                      <m:r>
                        <a:rPr kumimoji="1" lang="en-US" altLang="zh-CN" sz="2400" b="0" i="0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1" lang="el-GR" altLang="zh-CN" sz="2400" b="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νλ</m:t>
                      </m:r>
                      <m:r>
                        <a:rPr kumimoji="1" lang="en-US" altLang="zh-CN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kumimoji="1" lang="bg-BG" altLang="zh-CN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400" b="0" i="1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c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400" b="0" i="1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n</m:t>
                          </m:r>
                        </m:den>
                      </m:f>
                    </m:oMath>
                  </m:oMathPara>
                </a14:m>
                <a:endParaRPr kumimoji="1" lang="en-US" altLang="zh-CN" sz="2400" i="1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charset="0"/>
                  <a:buChar char="•"/>
                  <a:defRPr/>
                </a:pPr>
                <a:r>
                  <a:rPr kumimoji="1" lang="zh-CN" altLang="en-US" smtClean="0">
                    <a:latin typeface="Times New Roman" charset="0"/>
                    <a:ea typeface="宋体" charset="-122"/>
                    <a:cs typeface="SimHei" charset="-122"/>
                  </a:rPr>
                  <a:t>群速度和相速度的关系</a:t>
                </a:r>
                <a:r>
                  <a:rPr kumimoji="1" lang="en-US" altLang="zh-CN" smtClean="0">
                    <a:latin typeface="Times New Roman" charset="0"/>
                    <a:ea typeface="宋体" charset="-122"/>
                    <a:cs typeface="SimHei" charset="-122"/>
                  </a:rPr>
                  <a:t>——</a:t>
                </a:r>
                <a:r>
                  <a:rPr kumimoji="1" lang="zh-CN" altLang="en-US" smtClean="0">
                    <a:latin typeface="Times New Roman" charset="0"/>
                    <a:ea typeface="宋体" charset="-122"/>
                    <a:cs typeface="SimHei" charset="-122"/>
                  </a:rPr>
                  <a:t>色散关系</a:t>
                </a:r>
                <a:endParaRPr kumimoji="1" lang="en-US" altLang="zh-CN">
                  <a:latin typeface="Times New Roman" charset="0"/>
                  <a:ea typeface="宋体" charset="-122"/>
                  <a:cs typeface="SimHei" charset="-122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zh-CN" altLang="en-US" sz="240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υ</m:t>
                      </m:r>
                      <m:r>
                        <m:rPr>
                          <m:nor/>
                        </m:rPr>
                        <a:rPr kumimoji="1" lang="en-US" altLang="zh-CN" sz="2400" i="1" baseline="-25000">
                          <a:latin typeface="Times New Roman" charset="0"/>
                          <a:ea typeface="宋体" charset="-122"/>
                          <a:cs typeface="SimHei" charset="-122"/>
                        </a:rPr>
                        <m:t>g</m:t>
                      </m:r>
                      <m:r>
                        <m:rPr>
                          <m:nor/>
                        </m:rPr>
                        <a:rPr kumimoji="1" lang="zh-CN" altLang="en-US" sz="2400" b="0" i="1" baseline="-25000" smtClean="0">
                          <a:latin typeface="Times New Roman" charset="0"/>
                          <a:ea typeface="宋体" charset="-122"/>
                          <a:cs typeface="SimHei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CN" sz="240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1" lang="zh-CN" altLang="en-US" sz="2400" b="0" i="0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zh-CN" altLang="en-US" sz="2400" i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υ</m:t>
                      </m:r>
                      <m:r>
                        <m:rPr>
                          <m:nor/>
                        </m:rPr>
                        <a:rPr kumimoji="1" lang="en-US" altLang="zh-CN" sz="2400" i="1" baseline="-2500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p</m:t>
                      </m:r>
                      <m:r>
                        <a:rPr kumimoji="1" lang="en-US" altLang="zh-CN" sz="2400" i="1">
                          <a:latin typeface="Cambria Math" charset="0"/>
                          <a:ea typeface="宋体" charset="-122"/>
                          <a:cs typeface="SimHei" charset="-122"/>
                        </a:rPr>
                        <m:t>−</m:t>
                      </m:r>
                      <m:r>
                        <m:rPr>
                          <m:nor/>
                        </m:rPr>
                        <a:rPr kumimoji="1" lang="el-GR" altLang="zh-CN" sz="2400" i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λ</m:t>
                      </m:r>
                      <m:f>
                        <m:fPr>
                          <m:ctrlPr>
                            <a:rPr kumimoji="1" lang="bg-BG" altLang="zh-CN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d</m:t>
                          </m:r>
                          <m:r>
                            <m:rPr>
                              <m:nor/>
                            </m:rPr>
                            <a:rPr kumimoji="1" lang="zh-CN" altLang="en-US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υ</m:t>
                          </m:r>
                          <m:r>
                            <m:rPr>
                              <m:nor/>
                            </m:rPr>
                            <a:rPr kumimoji="1" lang="en-US" altLang="zh-CN" sz="2400" i="1" baseline="-25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p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d</m:t>
                          </m:r>
                          <m:r>
                            <m:rPr>
                              <m:nor/>
                            </m:rPr>
                            <a:rPr kumimoji="1" lang="el-GR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λ</m:t>
                          </m:r>
                        </m:den>
                      </m:f>
                    </m:oMath>
                  </m:oMathPara>
                </a14:m>
                <a:endParaRPr kumimoji="1" lang="en-US" altLang="zh-CN" sz="2400" i="1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lvl="1">
                  <a:spcBef>
                    <a:spcPts val="1800"/>
                  </a:spcBef>
                </a:pPr>
                <a:r>
                  <a:rPr lang="zh-CN" altLang="en-US">
                    <a:solidFill>
                      <a:srgbClr val="436EA0"/>
                    </a:solidFill>
                    <a:latin typeface="SimSun" charset="-122"/>
                    <a:ea typeface="SimSun" charset="-122"/>
                    <a:cs typeface="SimSun" charset="-122"/>
                  </a:rPr>
                  <a:t>真空中没有色散，群速度等于相</a:t>
                </a:r>
                <a:r>
                  <a:rPr lang="zh-CN" altLang="en-US" smtClean="0">
                    <a:solidFill>
                      <a:srgbClr val="436EA0"/>
                    </a:solidFill>
                    <a:latin typeface="SimSun" charset="-122"/>
                    <a:ea typeface="SimSun" charset="-122"/>
                    <a:cs typeface="SimSun" charset="-122"/>
                  </a:rPr>
                  <a:t>速度。</a:t>
                </a:r>
                <a:endParaRPr lang="zh-CN" altLang="en-US">
                  <a:solidFill>
                    <a:srgbClr val="436EA0"/>
                  </a:solidFill>
                  <a:latin typeface="SimSun" charset="-122"/>
                  <a:ea typeface="SimSun" charset="-122"/>
                  <a:cs typeface="SimSun" charset="-122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zh-CN" altLang="en-US">
                    <a:latin typeface="SimSun" charset="-122"/>
                    <a:ea typeface="SimSun" charset="-122"/>
                    <a:cs typeface="SimSun" charset="-122"/>
                  </a:rPr>
                  <a:t>介质中，不同波长的单色光的相速度</a:t>
                </a:r>
                <a:r>
                  <a:rPr lang="zh-CN" altLang="en-US" smtClean="0">
                    <a:latin typeface="SimSun" charset="-122"/>
                    <a:ea typeface="SimSun" charset="-122"/>
                    <a:cs typeface="SimSun" charset="-122"/>
                  </a:rPr>
                  <a:t>不同，</a:t>
                </a:r>
                <a:r>
                  <a:rPr lang="zh-CN" altLang="en-US" smtClean="0">
                    <a:solidFill>
                      <a:srgbClr val="436EA0"/>
                    </a:solidFill>
                    <a:latin typeface="SimSun" charset="-122"/>
                    <a:ea typeface="SimSun" charset="-122"/>
                    <a:cs typeface="SimSun" charset="-122"/>
                  </a:rPr>
                  <a:t>大多数情况</a:t>
                </a:r>
                <a14:m>
                  <m:oMath xmlns:m="http://schemas.openxmlformats.org/officeDocument/2006/math">
                    <m:r>
                      <a:rPr kumimoji="1" lang="en-US" altLang="zh-CN" b="0" i="0" smtClean="0">
                        <a:solidFill>
                          <a:srgbClr val="436EA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m:rPr>
                        <m:nor/>
                      </m:rPr>
                      <a:rPr kumimoji="1" lang="zh-CN" altLang="en-US" i="1">
                        <a:solidFill>
                          <a:srgbClr val="436EA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υ</m:t>
                    </m:r>
                    <m:r>
                      <m:rPr>
                        <m:nor/>
                      </m:rPr>
                      <a:rPr kumimoji="1" lang="en-US" altLang="zh-CN" i="1" baseline="-25000">
                        <a:solidFill>
                          <a:srgbClr val="436EA0"/>
                        </a:solidFill>
                        <a:latin typeface="Times New Roman" charset="0"/>
                        <a:ea typeface="宋体" charset="-122"/>
                        <a:cs typeface="SimHei" charset="-122"/>
                      </a:rPr>
                      <m:t>g</m:t>
                    </m:r>
                    <m:r>
                      <m:rPr>
                        <m:nor/>
                      </m:rPr>
                      <a:rPr kumimoji="1" lang="zh-CN" altLang="en-US" i="1" baseline="-25000">
                        <a:solidFill>
                          <a:srgbClr val="436EA0"/>
                        </a:solidFill>
                        <a:latin typeface="Times New Roman" charset="0"/>
                        <a:ea typeface="宋体" charset="-122"/>
                        <a:cs typeface="SimHei" charset="-122"/>
                      </a:rPr>
                      <m:t> </m:t>
                    </m:r>
                    <m:r>
                      <m:rPr>
                        <m:nor/>
                      </m:rPr>
                      <a:rPr kumimoji="1" lang="en-US" altLang="zh-CN" b="0" i="0" smtClean="0">
                        <a:solidFill>
                          <a:srgbClr val="436EA0"/>
                        </a:solidFill>
                        <a:latin typeface="Times New Roman" charset="0"/>
                        <a:ea typeface="宋体" charset="-122"/>
                        <a:cs typeface="SimHei" charset="-122"/>
                      </a:rPr>
                      <m:t>&lt;</m:t>
                    </m:r>
                    <m:r>
                      <m:rPr>
                        <m:nor/>
                      </m:rPr>
                      <a:rPr kumimoji="1" lang="zh-CN" altLang="en-US">
                        <a:solidFill>
                          <a:srgbClr val="436EA0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m:rPr>
                        <m:nor/>
                      </m:rPr>
                      <a:rPr kumimoji="1" lang="zh-CN" altLang="en-US" i="1">
                        <a:solidFill>
                          <a:srgbClr val="436EA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υ</m:t>
                    </m:r>
                    <m:r>
                      <m:rPr>
                        <m:nor/>
                      </m:rPr>
                      <a:rPr kumimoji="1" lang="en-US" altLang="zh-CN" i="1" baseline="-25000">
                        <a:solidFill>
                          <a:srgbClr val="436EA0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p</m:t>
                    </m:r>
                  </m:oMath>
                </a14:m>
                <a:r>
                  <a:rPr lang="zh-CN" altLang="en-US" smtClean="0">
                    <a:latin typeface="SimSun" charset="-122"/>
                    <a:ea typeface="SimSun" charset="-122"/>
                    <a:cs typeface="SimSun" charset="-122"/>
                  </a:rPr>
                  <a:t>。</a:t>
                </a:r>
                <a:endParaRPr lang="zh-CN" altLang="en-US">
                  <a:latin typeface="SimSun" charset="-122"/>
                  <a:ea typeface="SimSun" charset="-122"/>
                  <a:cs typeface="SimSun" charset="-122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kumimoji="1" lang="en-US" altLang="zh-CN" sz="2400" i="1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kumimoji="1" lang="en-US" altLang="zh-CN" sz="2400" i="1" smtClean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7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71600"/>
                <a:ext cx="10515599" cy="5134131"/>
              </a:xfrm>
              <a:blipFill rotWithShape="0">
                <a:blip r:embed="rId3"/>
                <a:stretch>
                  <a:fillRect l="-812" t="-713" b="-74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/>
        </p:nvSpPr>
        <p:spPr>
          <a:xfrm>
            <a:off x="5071578" y="4484605"/>
            <a:ext cx="2042362" cy="8534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6711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2.3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光的偏振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599" cy="51341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zh-CN" altLang="en-US" sz="2400" smtClean="0">
                <a:latin typeface="SimHei" charset="-122"/>
                <a:ea typeface="SimHei" charset="-122"/>
                <a:cs typeface="SimHei" charset="-122"/>
              </a:rPr>
              <a:t>光的横波性</a:t>
            </a:r>
            <a:endParaRPr kumimoji="1" lang="en-US" altLang="zh-CN" sz="2400" smtClean="0">
              <a:latin typeface="SimHei" charset="-122"/>
              <a:ea typeface="SimHei" charset="-122"/>
              <a:cs typeface="SimHei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smtClean="0">
                <a:latin typeface="Times New Roman" charset="0"/>
                <a:ea typeface="宋体" charset="-122"/>
                <a:cs typeface="Times New Roman" charset="0"/>
              </a:rPr>
              <a:t> </a:t>
            </a:r>
            <a:r>
              <a:rPr kumimoji="1" lang="zh-CN" altLang="en-US" sz="2400" smtClean="0">
                <a:latin typeface="SimHei" charset="-122"/>
                <a:ea typeface="SimHei" charset="-122"/>
                <a:cs typeface="SimHei" charset="-122"/>
              </a:rPr>
              <a:t>光的偏振</a:t>
            </a:r>
            <a:endParaRPr kumimoji="1" lang="en-US" altLang="zh-CN" sz="2400" smtClean="0">
              <a:latin typeface="SimHei" charset="-122"/>
              <a:ea typeface="SimHei" charset="-122"/>
              <a:cs typeface="SimHei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smtClean="0">
                <a:latin typeface="Times New Roman" charset="0"/>
                <a:ea typeface="宋体" charset="-122"/>
                <a:cs typeface="Times New Roman" charset="0"/>
              </a:rPr>
              <a:t> </a:t>
            </a:r>
            <a:r>
              <a:rPr kumimoji="1" lang="zh-CN" altLang="en-US" sz="2400" smtClean="0">
                <a:latin typeface="SimHei" charset="-122"/>
                <a:ea typeface="SimHei" charset="-122"/>
                <a:cs typeface="SimHei" charset="-122"/>
              </a:rPr>
              <a:t>光的五种偏振态</a:t>
            </a:r>
            <a:endParaRPr kumimoji="1" lang="en-US" altLang="zh-CN" sz="2400" smtClean="0">
              <a:latin typeface="SimHei" charset="-122"/>
              <a:ea typeface="SimHei" charset="-122"/>
              <a:cs typeface="SimHei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kumimoji="1" lang="zh-CN" altLang="en-US">
                <a:latin typeface="Times New Roman" charset="0"/>
                <a:ea typeface="宋体" charset="-122"/>
                <a:cs typeface="Times New Roman" charset="0"/>
              </a:rPr>
              <a:t> </a:t>
            </a:r>
            <a:r>
              <a:rPr kumimoji="1" lang="zh-CN" altLang="en-US" smtClean="0">
                <a:latin typeface="Times New Roman" charset="0"/>
                <a:ea typeface="宋体" charset="-122"/>
                <a:cs typeface="Times New Roman" charset="0"/>
              </a:rPr>
              <a:t>自然光</a:t>
            </a:r>
            <a:endParaRPr kumimoji="1" lang="en-US" altLang="zh-CN" smtClean="0">
              <a:latin typeface="Times New Roman" charset="0"/>
              <a:ea typeface="宋体" charset="-122"/>
              <a:cs typeface="Times New Roman" charset="0"/>
            </a:endParaRPr>
          </a:p>
          <a:p>
            <a:pPr lvl="2">
              <a:spcBef>
                <a:spcPts val="600"/>
              </a:spcBef>
            </a:pPr>
            <a:r>
              <a:rPr lang="zh-CN" altLang="en-US" sz="2200">
                <a:latin typeface="Times New Roman" charset="0"/>
                <a:ea typeface="宋体" charset="-122"/>
              </a:rPr>
              <a:t>空间分布均匀</a:t>
            </a:r>
            <a:r>
              <a:rPr lang="zh-CN" altLang="en-US" sz="2200" smtClean="0">
                <a:latin typeface="Times New Roman" charset="0"/>
                <a:ea typeface="宋体" charset="-122"/>
              </a:rPr>
              <a:t>性：光</a:t>
            </a:r>
            <a:r>
              <a:rPr lang="zh-CN" altLang="en-US" sz="2200">
                <a:latin typeface="Times New Roman" charset="0"/>
                <a:ea typeface="宋体" charset="-122"/>
              </a:rPr>
              <a:t>矢量方向任意</a:t>
            </a:r>
            <a:endParaRPr lang="en-US" altLang="zh-CN" sz="2200">
              <a:latin typeface="Times New Roman" charset="0"/>
              <a:ea typeface="宋体" charset="-122"/>
            </a:endParaRPr>
          </a:p>
          <a:p>
            <a:pPr lvl="2">
              <a:spcBef>
                <a:spcPts val="600"/>
              </a:spcBef>
            </a:pPr>
            <a:r>
              <a:rPr lang="zh-CN" altLang="en-US" sz="2200">
                <a:latin typeface="Times New Roman" charset="0"/>
                <a:ea typeface="宋体" charset="-122"/>
              </a:rPr>
              <a:t>时间分布均匀</a:t>
            </a:r>
            <a:r>
              <a:rPr lang="zh-CN" altLang="en-US" sz="2200" smtClean="0">
                <a:latin typeface="Times New Roman" charset="0"/>
                <a:ea typeface="宋体" charset="-122"/>
              </a:rPr>
              <a:t>性：初</a:t>
            </a:r>
            <a:r>
              <a:rPr lang="zh-CN" altLang="en-US" sz="2200">
                <a:latin typeface="Times New Roman" charset="0"/>
                <a:ea typeface="宋体" charset="-122"/>
              </a:rPr>
              <a:t>相位可以取</a:t>
            </a:r>
            <a:r>
              <a:rPr lang="en-US" altLang="zh-CN" sz="2200" smtClean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0</a:t>
            </a:r>
            <a:r>
              <a:rPr lang="zh-CN" altLang="en-US" sz="2200" smtClean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～</a:t>
            </a:r>
            <a:r>
              <a:rPr lang="en-US" altLang="zh-CN" sz="2200" smtClean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2π</a:t>
            </a:r>
            <a:r>
              <a:rPr lang="zh-CN" altLang="en-US" sz="2200">
                <a:latin typeface="Times New Roman" charset="0"/>
                <a:ea typeface="宋体" charset="-122"/>
              </a:rPr>
              <a:t>之间的任意</a:t>
            </a:r>
            <a:r>
              <a:rPr lang="zh-CN" altLang="en-US" sz="2200" smtClean="0">
                <a:latin typeface="Times New Roman" charset="0"/>
                <a:ea typeface="宋体" charset="-122"/>
              </a:rPr>
              <a:t>值</a:t>
            </a:r>
            <a:endParaRPr kumimoji="1" lang="en-US" altLang="zh-CN" sz="2200" smtClean="0">
              <a:latin typeface="Times New Roman" charset="0"/>
              <a:ea typeface="宋体" charset="-122"/>
              <a:cs typeface="Times New Roman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kumimoji="1" lang="zh-CN" altLang="en-US">
                <a:latin typeface="Times New Roman" charset="0"/>
                <a:ea typeface="宋体" charset="-122"/>
                <a:cs typeface="Times New Roman" charset="0"/>
              </a:rPr>
              <a:t> </a:t>
            </a:r>
            <a:r>
              <a:rPr kumimoji="1" lang="zh-CN" altLang="en-US" smtClean="0">
                <a:latin typeface="Times New Roman" charset="0"/>
                <a:ea typeface="宋体" charset="-122"/>
                <a:cs typeface="Times New Roman" charset="0"/>
              </a:rPr>
              <a:t>线偏振光</a:t>
            </a:r>
            <a:endParaRPr kumimoji="1" lang="en-US" altLang="zh-CN" sz="2400" i="1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kumimoji="1" lang="en-US" altLang="zh-CN" sz="2400" i="1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5" name="组合 16"/>
          <p:cNvGrpSpPr/>
          <p:nvPr/>
        </p:nvGrpSpPr>
        <p:grpSpPr>
          <a:xfrm>
            <a:off x="1853302" y="4431176"/>
            <a:ext cx="5289377" cy="1473673"/>
            <a:chOff x="5185400" y="5588942"/>
            <a:chExt cx="4099176" cy="961307"/>
          </a:xfrm>
        </p:grpSpPr>
        <p:cxnSp>
          <p:nvCxnSpPr>
            <p:cNvPr id="6" name="直接箭头连接符 3"/>
            <p:cNvCxnSpPr/>
            <p:nvPr/>
          </p:nvCxnSpPr>
          <p:spPr>
            <a:xfrm>
              <a:off x="5185400" y="5889538"/>
              <a:ext cx="3454979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直接箭头连接符 74"/>
            <p:cNvCxnSpPr/>
            <p:nvPr/>
          </p:nvCxnSpPr>
          <p:spPr>
            <a:xfrm flipV="1">
              <a:off x="5395259" y="5677706"/>
              <a:ext cx="0" cy="423664"/>
            </a:xfrm>
            <a:prstGeom prst="straightConnector1">
              <a:avLst/>
            </a:prstGeom>
            <a:noFill/>
            <a:ln w="28575">
              <a:solidFill>
                <a:srgbClr val="0066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直接箭头连接符 75"/>
            <p:cNvCxnSpPr/>
            <p:nvPr/>
          </p:nvCxnSpPr>
          <p:spPr>
            <a:xfrm flipV="1">
              <a:off x="5755299" y="5677706"/>
              <a:ext cx="0" cy="423664"/>
            </a:xfrm>
            <a:prstGeom prst="straightConnector1">
              <a:avLst/>
            </a:prstGeom>
            <a:noFill/>
            <a:ln w="28575">
              <a:solidFill>
                <a:srgbClr val="0066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直接箭头连接符 76"/>
            <p:cNvCxnSpPr/>
            <p:nvPr/>
          </p:nvCxnSpPr>
          <p:spPr>
            <a:xfrm flipV="1">
              <a:off x="6115339" y="5677706"/>
              <a:ext cx="0" cy="423664"/>
            </a:xfrm>
            <a:prstGeom prst="straightConnector1">
              <a:avLst/>
            </a:prstGeom>
            <a:noFill/>
            <a:ln w="28575">
              <a:solidFill>
                <a:srgbClr val="0066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直接箭头连接符 77"/>
            <p:cNvCxnSpPr/>
            <p:nvPr/>
          </p:nvCxnSpPr>
          <p:spPr>
            <a:xfrm flipV="1">
              <a:off x="6475379" y="5677706"/>
              <a:ext cx="0" cy="423664"/>
            </a:xfrm>
            <a:prstGeom prst="straightConnector1">
              <a:avLst/>
            </a:prstGeom>
            <a:noFill/>
            <a:ln w="28575">
              <a:solidFill>
                <a:srgbClr val="0066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直接箭头连接符 78"/>
            <p:cNvCxnSpPr/>
            <p:nvPr/>
          </p:nvCxnSpPr>
          <p:spPr>
            <a:xfrm flipV="1">
              <a:off x="6835419" y="5677706"/>
              <a:ext cx="0" cy="423664"/>
            </a:xfrm>
            <a:prstGeom prst="straightConnector1">
              <a:avLst/>
            </a:prstGeom>
            <a:noFill/>
            <a:ln w="28575">
              <a:solidFill>
                <a:srgbClr val="0066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直接箭头连接符 79"/>
            <p:cNvCxnSpPr/>
            <p:nvPr/>
          </p:nvCxnSpPr>
          <p:spPr>
            <a:xfrm flipV="1">
              <a:off x="7195459" y="5677706"/>
              <a:ext cx="0" cy="423664"/>
            </a:xfrm>
            <a:prstGeom prst="straightConnector1">
              <a:avLst/>
            </a:prstGeom>
            <a:noFill/>
            <a:ln w="28575">
              <a:solidFill>
                <a:srgbClr val="0066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直接箭头连接符 80"/>
            <p:cNvCxnSpPr/>
            <p:nvPr/>
          </p:nvCxnSpPr>
          <p:spPr>
            <a:xfrm flipV="1">
              <a:off x="7529119" y="5677706"/>
              <a:ext cx="0" cy="423664"/>
            </a:xfrm>
            <a:prstGeom prst="straightConnector1">
              <a:avLst/>
            </a:prstGeom>
            <a:noFill/>
            <a:ln w="28575">
              <a:solidFill>
                <a:srgbClr val="0066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直接箭头连接符 81"/>
            <p:cNvCxnSpPr/>
            <p:nvPr/>
          </p:nvCxnSpPr>
          <p:spPr>
            <a:xfrm flipV="1">
              <a:off x="7889159" y="5677706"/>
              <a:ext cx="0" cy="423664"/>
            </a:xfrm>
            <a:prstGeom prst="straightConnector1">
              <a:avLst/>
            </a:prstGeom>
            <a:noFill/>
            <a:ln w="28575">
              <a:solidFill>
                <a:srgbClr val="0066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直接箭头连接符 82"/>
            <p:cNvCxnSpPr/>
            <p:nvPr/>
          </p:nvCxnSpPr>
          <p:spPr>
            <a:xfrm flipV="1">
              <a:off x="8249199" y="5677706"/>
              <a:ext cx="0" cy="423664"/>
            </a:xfrm>
            <a:prstGeom prst="straightConnector1">
              <a:avLst/>
            </a:prstGeom>
            <a:noFill/>
            <a:ln w="28575">
              <a:solidFill>
                <a:srgbClr val="0066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直接箭头连接符 83"/>
            <p:cNvCxnSpPr/>
            <p:nvPr/>
          </p:nvCxnSpPr>
          <p:spPr>
            <a:xfrm>
              <a:off x="5185400" y="6520186"/>
              <a:ext cx="3454979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椭圆 17"/>
            <p:cNvSpPr/>
            <p:nvPr/>
          </p:nvSpPr>
          <p:spPr>
            <a:xfrm>
              <a:off x="5358473" y="6476678"/>
              <a:ext cx="73571" cy="73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6438593" y="6476678"/>
              <a:ext cx="73571" cy="73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718512" y="6476678"/>
              <a:ext cx="73571" cy="73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6078553" y="6476678"/>
              <a:ext cx="73571" cy="73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6815373" y="6476678"/>
              <a:ext cx="73571" cy="73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7158673" y="6476678"/>
              <a:ext cx="73571" cy="73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7492333" y="6476678"/>
              <a:ext cx="73571" cy="73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7852373" y="6476678"/>
              <a:ext cx="73571" cy="73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8212413" y="6476678"/>
              <a:ext cx="73571" cy="73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285984" y="5588942"/>
              <a:ext cx="936103" cy="248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ts val="600"/>
                </a:spcBef>
              </a:pPr>
              <a:r>
                <a:rPr lang="zh-CN" altLang="en-US" smtClean="0">
                  <a:latin typeface="SimSun" charset="-122"/>
                  <a:ea typeface="SimSun" charset="-122"/>
                  <a:cs typeface="SimSun" charset="-122"/>
                </a:rPr>
                <a:t>垂直偏振</a:t>
              </a:r>
              <a:endParaRPr lang="en-US" altLang="zh-CN" smtClean="0"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8285984" y="6206682"/>
              <a:ext cx="998592" cy="248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ts val="600"/>
                </a:spcBef>
              </a:pPr>
              <a:r>
                <a:rPr lang="zh-CN" altLang="en-US" smtClean="0">
                  <a:latin typeface="SimSun" charset="-122"/>
                  <a:ea typeface="SimSun" charset="-122"/>
                  <a:cs typeface="SimSun" charset="-122"/>
                </a:rPr>
                <a:t>水平偏振</a:t>
              </a:r>
              <a:endParaRPr lang="en-US" altLang="zh-CN">
                <a:latin typeface="SimSun" charset="-122"/>
                <a:ea typeface="SimSun" charset="-122"/>
                <a:cs typeface="SimSun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356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2.3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光的偏振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599" cy="51341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zh-CN" altLang="en-US" sz="2400" smtClean="0">
                <a:latin typeface="SimHei" charset="-122"/>
                <a:ea typeface="SimHei" charset="-122"/>
                <a:cs typeface="SimHei" charset="-122"/>
              </a:rPr>
              <a:t>光的五种偏振态</a:t>
            </a:r>
            <a:endParaRPr kumimoji="1" lang="en-US" altLang="zh-CN" sz="2400" smtClean="0">
              <a:latin typeface="SimHei" charset="-122"/>
              <a:ea typeface="SimHei" charset="-122"/>
              <a:cs typeface="SimHei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kumimoji="1" lang="zh-CN" altLang="en-US" smtClean="0">
                <a:latin typeface="Times New Roman" charset="0"/>
                <a:ea typeface="宋体" charset="-122"/>
                <a:cs typeface="Times New Roman" charset="0"/>
              </a:rPr>
              <a:t>部分偏振光</a:t>
            </a:r>
            <a:endParaRPr kumimoji="1" lang="en-US" altLang="zh-CN" smtClean="0">
              <a:latin typeface="Times New Roman" charset="0"/>
              <a:ea typeface="宋体" charset="-122"/>
              <a:cs typeface="Times New Roman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kumimoji="1" lang="en-US" altLang="zh-CN">
              <a:latin typeface="Times New Roman" charset="0"/>
              <a:ea typeface="宋体" charset="-122"/>
              <a:cs typeface="Times New Roman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kumimoji="1" lang="en-US" altLang="zh-CN" smtClean="0">
              <a:latin typeface="Times New Roman" charset="0"/>
              <a:ea typeface="宋体" charset="-122"/>
              <a:cs typeface="Times New Roman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kumimoji="1" lang="zh-CN" altLang="en-US" smtClean="0">
                <a:latin typeface="Times New Roman" charset="0"/>
                <a:ea typeface="宋体" charset="-122"/>
                <a:cs typeface="Times New Roman" charset="0"/>
              </a:rPr>
              <a:t>圆偏振光</a:t>
            </a:r>
            <a:endParaRPr kumimoji="1" lang="en-US" altLang="zh-CN" smtClean="0">
              <a:latin typeface="Times New Roman" charset="0"/>
              <a:ea typeface="宋体" charset="-122"/>
              <a:cs typeface="Times New Roman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kumimoji="1" lang="en-US" altLang="zh-CN" sz="2200" i="1" err="1" smtClean="0">
                <a:solidFill>
                  <a:srgbClr val="436EA0"/>
                </a:solidFill>
                <a:latin typeface="Times New Roman" charset="0"/>
                <a:ea typeface="宋体" charset="-122"/>
                <a:cs typeface="Times New Roman" charset="0"/>
              </a:rPr>
              <a:t>x,y</a:t>
            </a:r>
            <a:r>
              <a:rPr kumimoji="1" lang="zh-CN" altLang="en-US" sz="2200" smtClean="0">
                <a:solidFill>
                  <a:srgbClr val="436EA0"/>
                </a:solidFill>
                <a:latin typeface="Times New Roman" charset="0"/>
                <a:ea typeface="宋体" charset="-122"/>
                <a:cs typeface="Times New Roman" charset="0"/>
              </a:rPr>
              <a:t>方向振幅相等</a:t>
            </a:r>
            <a:endParaRPr kumimoji="1" lang="en-US" altLang="zh-CN" sz="2200" smtClean="0">
              <a:solidFill>
                <a:srgbClr val="436EA0"/>
              </a:solidFill>
              <a:latin typeface="Times New Roman" charset="0"/>
              <a:ea typeface="宋体" charset="-122"/>
              <a:cs typeface="Times New Roman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kumimoji="1" lang="zh-CN" altLang="en-US" sz="2200" smtClean="0">
                <a:solidFill>
                  <a:srgbClr val="436EA0"/>
                </a:solidFill>
                <a:latin typeface="Times New Roman" charset="0"/>
                <a:ea typeface="宋体" charset="-122"/>
                <a:cs typeface="Times New Roman" charset="0"/>
              </a:rPr>
              <a:t>相位差𝜋</a:t>
            </a:r>
            <a:r>
              <a:rPr kumimoji="1" lang="en-US" altLang="zh-CN" sz="2200" smtClean="0">
                <a:solidFill>
                  <a:srgbClr val="436EA0"/>
                </a:solidFill>
                <a:latin typeface="Times New Roman" charset="0"/>
                <a:ea typeface="宋体" charset="-122"/>
                <a:cs typeface="Times New Roman" charset="0"/>
              </a:rPr>
              <a:t>/2</a:t>
            </a:r>
            <a:r>
              <a:rPr kumimoji="1" lang="zh-CN" altLang="en-US" sz="2200" smtClean="0">
                <a:solidFill>
                  <a:srgbClr val="436EA0"/>
                </a:solidFill>
                <a:latin typeface="Times New Roman" charset="0"/>
                <a:ea typeface="宋体" charset="-122"/>
                <a:cs typeface="Times New Roman" charset="0"/>
              </a:rPr>
              <a:t>（右旋）或</a:t>
            </a:r>
            <a:r>
              <a:rPr kumimoji="1" lang="en-US" altLang="zh-CN" sz="2200" smtClean="0">
                <a:solidFill>
                  <a:srgbClr val="436EA0"/>
                </a:solidFill>
                <a:latin typeface="Times New Roman" charset="0"/>
                <a:ea typeface="宋体" charset="-122"/>
                <a:cs typeface="Times New Roman" charset="0"/>
              </a:rPr>
              <a:t>-</a:t>
            </a:r>
            <a:r>
              <a:rPr kumimoji="1" lang="zh-CN" altLang="en-US" sz="2200" smtClean="0">
                <a:solidFill>
                  <a:srgbClr val="436EA0"/>
                </a:solidFill>
                <a:latin typeface="Times New Roman" charset="0"/>
                <a:ea typeface="宋体" charset="-122"/>
                <a:cs typeface="Times New Roman" charset="0"/>
              </a:rPr>
              <a:t>𝜋</a:t>
            </a:r>
            <a:r>
              <a:rPr kumimoji="1" lang="en-US" altLang="zh-CN" sz="2200" smtClean="0">
                <a:solidFill>
                  <a:srgbClr val="436EA0"/>
                </a:solidFill>
                <a:latin typeface="Times New Roman" charset="0"/>
                <a:ea typeface="宋体" charset="-122"/>
                <a:cs typeface="Times New Roman" charset="0"/>
              </a:rPr>
              <a:t>/2</a:t>
            </a:r>
            <a:r>
              <a:rPr kumimoji="1" lang="zh-CN" altLang="en-US" sz="2200" smtClean="0">
                <a:solidFill>
                  <a:srgbClr val="436EA0"/>
                </a:solidFill>
                <a:latin typeface="Times New Roman" charset="0"/>
                <a:ea typeface="宋体" charset="-122"/>
                <a:cs typeface="Times New Roman" charset="0"/>
              </a:rPr>
              <a:t>（左旋）</a:t>
            </a:r>
            <a:endParaRPr kumimoji="1" lang="en-US" altLang="zh-CN" sz="2200" smtClean="0">
              <a:solidFill>
                <a:srgbClr val="436EA0"/>
              </a:solidFill>
              <a:latin typeface="Times New Roman" charset="0"/>
              <a:ea typeface="宋体" charset="-122"/>
              <a:cs typeface="Times New Roman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kumimoji="1" lang="zh-CN" altLang="en-US" smtClean="0">
                <a:latin typeface="Times New Roman" charset="0"/>
                <a:ea typeface="宋体" charset="-122"/>
                <a:cs typeface="Times New Roman" charset="0"/>
              </a:rPr>
              <a:t>椭圆偏振光</a:t>
            </a:r>
            <a:endParaRPr kumimoji="1" lang="en-US" altLang="zh-CN" smtClean="0">
              <a:latin typeface="Times New Roman" charset="0"/>
              <a:ea typeface="宋体" charset="-122"/>
              <a:cs typeface="Times New Roman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kumimoji="1" lang="en-US" altLang="zh-CN" sz="2200" i="1" err="1">
                <a:solidFill>
                  <a:srgbClr val="436EA0"/>
                </a:solidFill>
                <a:latin typeface="Times New Roman" charset="0"/>
                <a:ea typeface="宋体" charset="-122"/>
                <a:cs typeface="Times New Roman" charset="0"/>
              </a:rPr>
              <a:t>x,y</a:t>
            </a:r>
            <a:r>
              <a:rPr kumimoji="1" lang="zh-CN" altLang="en-US" sz="2200">
                <a:solidFill>
                  <a:srgbClr val="436EA0"/>
                </a:solidFill>
                <a:latin typeface="Times New Roman" charset="0"/>
                <a:ea typeface="宋体" charset="-122"/>
                <a:cs typeface="Times New Roman" charset="0"/>
              </a:rPr>
              <a:t>方向</a:t>
            </a:r>
            <a:r>
              <a:rPr kumimoji="1" lang="zh-CN" altLang="en-US" sz="2200" smtClean="0">
                <a:solidFill>
                  <a:srgbClr val="436EA0"/>
                </a:solidFill>
                <a:latin typeface="Times New Roman" charset="0"/>
                <a:ea typeface="宋体" charset="-122"/>
                <a:cs typeface="Times New Roman" charset="0"/>
              </a:rPr>
              <a:t>振幅不相等</a:t>
            </a:r>
            <a:endParaRPr kumimoji="1" lang="en-US" altLang="zh-CN" sz="2200" smtClean="0">
              <a:solidFill>
                <a:srgbClr val="436EA0"/>
              </a:solidFill>
              <a:latin typeface="Times New Roman" charset="0"/>
              <a:ea typeface="宋体" charset="-122"/>
              <a:cs typeface="Times New Roman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kumimoji="1" lang="en-US" altLang="zh-CN" sz="2200" smtClean="0">
              <a:latin typeface="Times New Roman" charset="0"/>
              <a:ea typeface="宋体" charset="-122"/>
              <a:cs typeface="Times New Roman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smtClean="0">
                <a:latin typeface="Times New Roman" charset="0"/>
                <a:ea typeface="宋体" charset="-122"/>
                <a:cs typeface="Times New Roman" charset="0"/>
              </a:rPr>
              <a:t> * </a:t>
            </a:r>
            <a:r>
              <a:rPr kumimoji="1" lang="zh-CN" altLang="en-US" sz="2400" smtClean="0">
                <a:latin typeface="SimHei" charset="-122"/>
                <a:ea typeface="SimHei" charset="-122"/>
                <a:cs typeface="SimHei" charset="-122"/>
              </a:rPr>
              <a:t>偏振光的检验</a:t>
            </a:r>
            <a:r>
              <a:rPr kumimoji="1" lang="en-US" altLang="zh-CN" sz="2400" smtClean="0">
                <a:latin typeface="SimHei" charset="-122"/>
                <a:ea typeface="SimHei" charset="-122"/>
                <a:cs typeface="SimHei" charset="-122"/>
              </a:rPr>
              <a:t>(</a:t>
            </a:r>
            <a:r>
              <a:rPr kumimoji="1" lang="en-US" altLang="zh-CN" sz="2400" smtClean="0">
                <a:latin typeface="Times New Roman" charset="0"/>
                <a:ea typeface="Times New Roman" charset="0"/>
                <a:cs typeface="Times New Roman" charset="0"/>
              </a:rPr>
              <a:t>Ch5</a:t>
            </a:r>
            <a:r>
              <a:rPr kumimoji="1" lang="en-US" altLang="zh-CN" sz="2400" smtClean="0">
                <a:latin typeface="SimHei" charset="-122"/>
                <a:ea typeface="SimHei" charset="-122"/>
                <a:cs typeface="SimHei" charset="-122"/>
              </a:rPr>
              <a:t>)</a:t>
            </a:r>
            <a:endParaRPr kumimoji="1" lang="en-US" altLang="zh-CN" smtClean="0">
              <a:latin typeface="Times New Roman" charset="0"/>
              <a:ea typeface="宋体" charset="-122"/>
              <a:cs typeface="Times New Roman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kumimoji="1" lang="en-US" altLang="zh-CN" sz="2400" i="1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kumimoji="1" lang="en-US" altLang="zh-CN" sz="2400" i="1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29" name="对象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3631576"/>
              </p:ext>
            </p:extLst>
          </p:nvPr>
        </p:nvGraphicFramePr>
        <p:xfrm>
          <a:off x="2310238" y="2298873"/>
          <a:ext cx="1809813" cy="854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5" name="Equation" r:id="rId4" imgW="914400" imgH="431800" progId="Equation.DSMT4">
                  <p:embed/>
                </p:oleObj>
              </mc:Choice>
              <mc:Fallback>
                <p:oleObj name="Equation" r:id="rId4" imgW="9144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0238" y="2298873"/>
                        <a:ext cx="1809813" cy="854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392" y="1762016"/>
            <a:ext cx="5328746" cy="403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27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2.3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光的偏振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838201" y="1371600"/>
            <a:ext cx="6191384" cy="51341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dirty="0" smtClean="0">
                <a:latin typeface="Times New Roman" charset="0"/>
                <a:ea typeface="宋体" charset="-122"/>
                <a:cs typeface="Times New Roman" charset="0"/>
              </a:rPr>
              <a:t> </a:t>
            </a:r>
            <a:r>
              <a:rPr kumimoji="1"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起偏：使没有偏振特性的光变成偏振光。</a:t>
            </a:r>
            <a:endParaRPr kumimoji="1" lang="en-US" altLang="zh-CN" sz="2400" dirty="0" smtClean="0">
              <a:latin typeface="SimHei" charset="-122"/>
              <a:ea typeface="SimHei" charset="-122"/>
              <a:cs typeface="SimHei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dirty="0" smtClean="0">
                <a:latin typeface="Times New Roman" charset="0"/>
                <a:ea typeface="宋体" charset="-122"/>
                <a:cs typeface="Times New Roman" charset="0"/>
              </a:rPr>
              <a:t> </a:t>
            </a:r>
            <a:r>
              <a:rPr kumimoji="1"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检偏：检验光的偏振特点，观察光强变化。</a:t>
            </a:r>
            <a:endParaRPr kumimoji="1" lang="en-US" altLang="zh-CN" sz="2400" dirty="0" smtClean="0">
              <a:latin typeface="SimHei" charset="-122"/>
              <a:ea typeface="SimHei" charset="-122"/>
              <a:cs typeface="SimHei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dirty="0">
                <a:latin typeface="Times New Roman" charset="0"/>
                <a:ea typeface="宋体" charset="-122"/>
                <a:cs typeface="Times New Roman" charset="0"/>
              </a:rPr>
              <a:t> </a:t>
            </a:r>
            <a:r>
              <a:rPr kumimoji="1" lang="en-US" altLang="zh-CN" sz="2400" dirty="0" smtClean="0">
                <a:latin typeface="Times New Roman" charset="0"/>
                <a:ea typeface="宋体" charset="-122"/>
                <a:cs typeface="Times New Roman" charset="0"/>
              </a:rPr>
              <a:t>Malus</a:t>
            </a:r>
            <a:r>
              <a:rPr kumimoji="1"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定律</a:t>
            </a:r>
            <a:endParaRPr kumimoji="1" lang="en-US" altLang="zh-CN" sz="2400" dirty="0">
              <a:latin typeface="SimHei" charset="-122"/>
              <a:ea typeface="SimHei" charset="-122"/>
              <a:cs typeface="SimHei" charset="-122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kumimoji="1" lang="en-US" altLang="zh-CN" sz="2400" i="1" dirty="0" smtClean="0">
                <a:latin typeface="Times New Roman" charset="0"/>
                <a:ea typeface="宋体" charset="-122"/>
                <a:cs typeface="Times New Roman" charset="0"/>
              </a:rPr>
              <a:t>I</a:t>
            </a:r>
            <a:r>
              <a:rPr kumimoji="1" lang="zh-CN" altLang="en-US" sz="24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𝜃</a:t>
            </a:r>
            <a:r>
              <a:rPr kumimoji="1" lang="en-US" altLang="zh-CN" sz="2400" dirty="0" smtClean="0">
                <a:latin typeface="Times New Roman" charset="0"/>
                <a:ea typeface="宋体" charset="-122"/>
                <a:cs typeface="Times New Roman" charset="0"/>
              </a:rPr>
              <a:t>=</a:t>
            </a:r>
            <a:r>
              <a:rPr kumimoji="1" lang="en-US" altLang="zh-CN" sz="2400" i="1" dirty="0" smtClean="0">
                <a:latin typeface="Times New Roman" charset="0"/>
                <a:ea typeface="宋体" charset="-122"/>
                <a:cs typeface="Times New Roman" charset="0"/>
              </a:rPr>
              <a:t>I</a:t>
            </a:r>
            <a:r>
              <a:rPr kumimoji="1" lang="en-US" altLang="zh-CN" sz="2400" baseline="-25000" dirty="0" smtClean="0">
                <a:latin typeface="Times New Roman" charset="0"/>
                <a:ea typeface="宋体" charset="-122"/>
                <a:cs typeface="Times New Roman" charset="0"/>
              </a:rPr>
              <a:t>0</a:t>
            </a:r>
            <a:r>
              <a:rPr kumimoji="1" lang="en-US" altLang="zh-CN" sz="2400" dirty="0" smtClean="0">
                <a:latin typeface="Times New Roman" charset="0"/>
                <a:ea typeface="宋体" charset="-122"/>
                <a:cs typeface="Times New Roman" charset="0"/>
              </a:rPr>
              <a:t>cos</a:t>
            </a:r>
            <a:r>
              <a:rPr kumimoji="1" lang="en-US" altLang="zh-CN" sz="2400" baseline="30000" dirty="0" smtClean="0">
                <a:latin typeface="Times New Roman" charset="0"/>
                <a:ea typeface="宋体" charset="-122"/>
                <a:cs typeface="Times New Roman" charset="0"/>
              </a:rPr>
              <a:t>2</a:t>
            </a:r>
            <a:r>
              <a:rPr kumimoji="1" lang="zh-CN" alt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𝜃</a:t>
            </a:r>
            <a:endParaRPr kumimoji="1" lang="en-US" altLang="zh-CN" sz="2400" i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Font typeface="Wingdings" charset="2"/>
              <a:buChar char="Ø"/>
              <a:defRPr/>
            </a:pPr>
            <a:r>
              <a:rPr kumimoji="1" lang="zh-CN" altLang="en-US" sz="2400" dirty="0">
                <a:solidFill>
                  <a:srgbClr val="436EA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zh-CN" altLang="en-US" sz="2400" dirty="0" smtClean="0">
                <a:solidFill>
                  <a:srgbClr val="436EA0"/>
                </a:solidFill>
                <a:latin typeface="SimHei" charset="-122"/>
                <a:ea typeface="SimHei" charset="-122"/>
                <a:cs typeface="SimHei" charset="-122"/>
              </a:rPr>
              <a:t>自然光通过起偏器后光强变为原来的</a:t>
            </a:r>
            <a:r>
              <a:rPr kumimoji="1" lang="en-US" altLang="zh-CN" sz="2400" dirty="0" smtClean="0">
                <a:solidFill>
                  <a:srgbClr val="436EA0"/>
                </a:solidFill>
                <a:latin typeface="Times New Roman" charset="0"/>
                <a:ea typeface="Times New Roman" charset="0"/>
                <a:cs typeface="Times New Roman" charset="0"/>
              </a:rPr>
              <a:t>1/2</a:t>
            </a:r>
            <a:r>
              <a:rPr kumimoji="1" lang="zh-CN" altLang="en-US" sz="2400" dirty="0" smtClean="0">
                <a:solidFill>
                  <a:srgbClr val="436EA0"/>
                </a:solidFill>
                <a:latin typeface="SimHei" charset="-122"/>
                <a:ea typeface="SimHei" charset="-122"/>
                <a:cs typeface="SimHei" charset="-122"/>
              </a:rPr>
              <a:t>。</a:t>
            </a:r>
            <a:endParaRPr kumimoji="1" lang="en-US" altLang="zh-CN" sz="2400" dirty="0" smtClean="0">
              <a:solidFill>
                <a:srgbClr val="436EA0"/>
              </a:solidFill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5" name="Group 80"/>
          <p:cNvGrpSpPr>
            <a:grpSpLocks noChangeAspect="1"/>
          </p:cNvGrpSpPr>
          <p:nvPr/>
        </p:nvGrpSpPr>
        <p:grpSpPr bwMode="auto">
          <a:xfrm>
            <a:off x="7139451" y="1386679"/>
            <a:ext cx="4366916" cy="3181223"/>
            <a:chOff x="430" y="799"/>
            <a:chExt cx="5048" cy="3678"/>
          </a:xfrm>
        </p:grpSpPr>
        <p:grpSp>
          <p:nvGrpSpPr>
            <p:cNvPr id="6" name="Group 37"/>
            <p:cNvGrpSpPr>
              <a:grpSpLocks/>
            </p:cNvGrpSpPr>
            <p:nvPr/>
          </p:nvGrpSpPr>
          <p:grpSpPr bwMode="auto">
            <a:xfrm>
              <a:off x="1111" y="1253"/>
              <a:ext cx="1316" cy="1530"/>
              <a:chOff x="2335" y="1252"/>
              <a:chExt cx="1316" cy="1530"/>
            </a:xfrm>
          </p:grpSpPr>
          <p:sp>
            <p:nvSpPr>
              <p:cNvPr id="38" name="AutoShape 38"/>
              <p:cNvSpPr>
                <a:spLocks noChangeArrowheads="1"/>
              </p:cNvSpPr>
              <p:nvPr/>
            </p:nvSpPr>
            <p:spPr bwMode="auto">
              <a:xfrm rot="320074">
                <a:off x="2335" y="1252"/>
                <a:ext cx="1225" cy="1484"/>
              </a:xfrm>
              <a:custGeom>
                <a:avLst/>
                <a:gdLst>
                  <a:gd name="G0" fmla="+- 1907 0 0"/>
                  <a:gd name="G1" fmla="+- 21600 0 1907"/>
                  <a:gd name="G2" fmla="+- 21600 0 1907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907" y="10800"/>
                    </a:moveTo>
                    <a:cubicBezTo>
                      <a:pt x="1907" y="15711"/>
                      <a:pt x="5889" y="19693"/>
                      <a:pt x="10800" y="19693"/>
                    </a:cubicBezTo>
                    <a:cubicBezTo>
                      <a:pt x="15711" y="19693"/>
                      <a:pt x="19693" y="15711"/>
                      <a:pt x="19693" y="10800"/>
                    </a:cubicBezTo>
                    <a:cubicBezTo>
                      <a:pt x="19693" y="5889"/>
                      <a:pt x="15711" y="1907"/>
                      <a:pt x="10800" y="1907"/>
                    </a:cubicBezTo>
                    <a:cubicBezTo>
                      <a:pt x="5889" y="1907"/>
                      <a:pt x="1907" y="5889"/>
                      <a:pt x="1907" y="10800"/>
                    </a:cubicBezTo>
                    <a:close/>
                  </a:path>
                </a:pathLst>
              </a:custGeom>
              <a:solidFill>
                <a:srgbClr val="777777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600"/>
              </a:p>
            </p:txBody>
          </p:sp>
          <p:sp>
            <p:nvSpPr>
              <p:cNvPr id="39" name="Oval 39"/>
              <p:cNvSpPr>
                <a:spLocks noChangeArrowheads="1"/>
              </p:cNvSpPr>
              <p:nvPr/>
            </p:nvSpPr>
            <p:spPr bwMode="auto">
              <a:xfrm>
                <a:off x="2497" y="1389"/>
                <a:ext cx="998" cy="1225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600"/>
              </a:p>
            </p:txBody>
          </p:sp>
          <p:sp>
            <p:nvSpPr>
              <p:cNvPr id="40" name="AutoShape 40"/>
              <p:cNvSpPr>
                <a:spLocks noChangeArrowheads="1"/>
              </p:cNvSpPr>
              <p:nvPr/>
            </p:nvSpPr>
            <p:spPr bwMode="auto">
              <a:xfrm rot="320074">
                <a:off x="2426" y="1298"/>
                <a:ext cx="1225" cy="1484"/>
              </a:xfrm>
              <a:custGeom>
                <a:avLst/>
                <a:gdLst>
                  <a:gd name="G0" fmla="+- 1907 0 0"/>
                  <a:gd name="G1" fmla="+- 21600 0 1907"/>
                  <a:gd name="G2" fmla="+- 21600 0 1907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907" y="10800"/>
                    </a:moveTo>
                    <a:cubicBezTo>
                      <a:pt x="1907" y="15711"/>
                      <a:pt x="5889" y="19693"/>
                      <a:pt x="10800" y="19693"/>
                    </a:cubicBezTo>
                    <a:cubicBezTo>
                      <a:pt x="15711" y="19693"/>
                      <a:pt x="19693" y="15711"/>
                      <a:pt x="19693" y="10800"/>
                    </a:cubicBezTo>
                    <a:cubicBezTo>
                      <a:pt x="19693" y="5889"/>
                      <a:pt x="15711" y="1907"/>
                      <a:pt x="10800" y="1907"/>
                    </a:cubicBezTo>
                    <a:cubicBezTo>
                      <a:pt x="5889" y="1907"/>
                      <a:pt x="1907" y="5889"/>
                      <a:pt x="1907" y="10800"/>
                    </a:cubicBezTo>
                    <a:close/>
                  </a:path>
                </a:pathLst>
              </a:custGeom>
              <a:solidFill>
                <a:srgbClr val="777777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1600"/>
              </a:p>
            </p:txBody>
          </p:sp>
          <p:sp>
            <p:nvSpPr>
              <p:cNvPr id="41" name="Line 41"/>
              <p:cNvSpPr>
                <a:spLocks noChangeShapeType="1"/>
              </p:cNvSpPr>
              <p:nvPr/>
            </p:nvSpPr>
            <p:spPr bwMode="auto">
              <a:xfrm flipH="1">
                <a:off x="2744" y="2205"/>
                <a:ext cx="45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600"/>
              </a:p>
            </p:txBody>
          </p:sp>
          <p:sp>
            <p:nvSpPr>
              <p:cNvPr id="42" name="Line 42"/>
              <p:cNvSpPr>
                <a:spLocks noChangeShapeType="1"/>
              </p:cNvSpPr>
              <p:nvPr/>
            </p:nvSpPr>
            <p:spPr bwMode="auto">
              <a:xfrm flipH="1">
                <a:off x="2744" y="2160"/>
                <a:ext cx="181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600"/>
              </a:p>
            </p:txBody>
          </p:sp>
          <p:sp>
            <p:nvSpPr>
              <p:cNvPr id="43" name="Line 43"/>
              <p:cNvSpPr>
                <a:spLocks noChangeShapeType="1"/>
              </p:cNvSpPr>
              <p:nvPr/>
            </p:nvSpPr>
            <p:spPr bwMode="auto">
              <a:xfrm flipH="1">
                <a:off x="2881" y="2205"/>
                <a:ext cx="9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600"/>
              </a:p>
            </p:txBody>
          </p:sp>
          <p:sp>
            <p:nvSpPr>
              <p:cNvPr id="44" name="Line 44"/>
              <p:cNvSpPr>
                <a:spLocks noChangeShapeType="1"/>
              </p:cNvSpPr>
              <p:nvPr/>
            </p:nvSpPr>
            <p:spPr bwMode="auto">
              <a:xfrm flipH="1">
                <a:off x="2835" y="1751"/>
                <a:ext cx="45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600"/>
              </a:p>
            </p:txBody>
          </p:sp>
          <p:sp>
            <p:nvSpPr>
              <p:cNvPr id="45" name="Line 45"/>
              <p:cNvSpPr>
                <a:spLocks noChangeShapeType="1"/>
              </p:cNvSpPr>
              <p:nvPr/>
            </p:nvSpPr>
            <p:spPr bwMode="auto">
              <a:xfrm flipH="1">
                <a:off x="2835" y="1706"/>
                <a:ext cx="181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600"/>
              </a:p>
            </p:txBody>
          </p:sp>
          <p:sp>
            <p:nvSpPr>
              <p:cNvPr id="46" name="Line 46"/>
              <p:cNvSpPr>
                <a:spLocks noChangeShapeType="1"/>
              </p:cNvSpPr>
              <p:nvPr/>
            </p:nvSpPr>
            <p:spPr bwMode="auto">
              <a:xfrm flipH="1">
                <a:off x="2972" y="1751"/>
                <a:ext cx="9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600"/>
              </a:p>
            </p:txBody>
          </p:sp>
          <p:sp>
            <p:nvSpPr>
              <p:cNvPr id="47" name="Line 47"/>
              <p:cNvSpPr>
                <a:spLocks noChangeShapeType="1"/>
              </p:cNvSpPr>
              <p:nvPr/>
            </p:nvSpPr>
            <p:spPr bwMode="auto">
              <a:xfrm flipH="1">
                <a:off x="3107" y="2024"/>
                <a:ext cx="45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600"/>
              </a:p>
            </p:txBody>
          </p:sp>
          <p:sp>
            <p:nvSpPr>
              <p:cNvPr id="48" name="Line 48"/>
              <p:cNvSpPr>
                <a:spLocks noChangeShapeType="1"/>
              </p:cNvSpPr>
              <p:nvPr/>
            </p:nvSpPr>
            <p:spPr bwMode="auto">
              <a:xfrm flipH="1">
                <a:off x="3107" y="1979"/>
                <a:ext cx="181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600"/>
              </a:p>
            </p:txBody>
          </p:sp>
          <p:sp>
            <p:nvSpPr>
              <p:cNvPr id="49" name="Line 49"/>
              <p:cNvSpPr>
                <a:spLocks noChangeShapeType="1"/>
              </p:cNvSpPr>
              <p:nvPr/>
            </p:nvSpPr>
            <p:spPr bwMode="auto">
              <a:xfrm flipH="1">
                <a:off x="3244" y="2024"/>
                <a:ext cx="9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600"/>
              </a:p>
            </p:txBody>
          </p:sp>
          <p:sp>
            <p:nvSpPr>
              <p:cNvPr id="50" name="Line 50"/>
              <p:cNvSpPr>
                <a:spLocks noChangeShapeType="1"/>
              </p:cNvSpPr>
              <p:nvPr/>
            </p:nvSpPr>
            <p:spPr bwMode="auto">
              <a:xfrm>
                <a:off x="3016" y="1616"/>
                <a:ext cx="0" cy="816"/>
              </a:xfrm>
              <a:prstGeom prst="line">
                <a:avLst/>
              </a:prstGeom>
              <a:noFill/>
              <a:ln w="28575">
                <a:solidFill>
                  <a:srgbClr val="436EA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 sz="1600"/>
              </a:p>
            </p:txBody>
          </p:sp>
        </p:grpSp>
        <p:sp>
          <p:nvSpPr>
            <p:cNvPr id="8" name="AutoShape 51"/>
            <p:cNvSpPr>
              <a:spLocks noChangeArrowheads="1"/>
            </p:cNvSpPr>
            <p:nvPr/>
          </p:nvSpPr>
          <p:spPr bwMode="auto">
            <a:xfrm rot="320074">
              <a:off x="3107" y="1855"/>
              <a:ext cx="1225" cy="1484"/>
            </a:xfrm>
            <a:custGeom>
              <a:avLst/>
              <a:gdLst>
                <a:gd name="G0" fmla="+- 1907 0 0"/>
                <a:gd name="G1" fmla="+- 21600 0 1907"/>
                <a:gd name="G2" fmla="+- 21600 0 1907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907" y="10800"/>
                  </a:moveTo>
                  <a:cubicBezTo>
                    <a:pt x="1907" y="15711"/>
                    <a:pt x="5889" y="19693"/>
                    <a:pt x="10800" y="19693"/>
                  </a:cubicBezTo>
                  <a:cubicBezTo>
                    <a:pt x="15711" y="19693"/>
                    <a:pt x="19693" y="15711"/>
                    <a:pt x="19693" y="10800"/>
                  </a:cubicBezTo>
                  <a:cubicBezTo>
                    <a:pt x="19693" y="5889"/>
                    <a:pt x="15711" y="1907"/>
                    <a:pt x="10800" y="1907"/>
                  </a:cubicBezTo>
                  <a:cubicBezTo>
                    <a:pt x="5889" y="1907"/>
                    <a:pt x="1907" y="5889"/>
                    <a:pt x="1907" y="10800"/>
                  </a:cubicBezTo>
                  <a:close/>
                </a:path>
              </a:pathLst>
            </a:custGeom>
            <a:solidFill>
              <a:srgbClr val="777777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600"/>
            </a:p>
          </p:txBody>
        </p:sp>
        <p:sp>
          <p:nvSpPr>
            <p:cNvPr id="9" name="Oval 52"/>
            <p:cNvSpPr>
              <a:spLocks noChangeArrowheads="1"/>
            </p:cNvSpPr>
            <p:nvPr/>
          </p:nvSpPr>
          <p:spPr bwMode="auto">
            <a:xfrm>
              <a:off x="3269" y="1992"/>
              <a:ext cx="998" cy="12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600"/>
            </a:p>
          </p:txBody>
        </p:sp>
        <p:sp>
          <p:nvSpPr>
            <p:cNvPr id="10" name="AutoShape 53"/>
            <p:cNvSpPr>
              <a:spLocks noChangeArrowheads="1"/>
            </p:cNvSpPr>
            <p:nvPr/>
          </p:nvSpPr>
          <p:spPr bwMode="auto">
            <a:xfrm rot="320074">
              <a:off x="3198" y="1901"/>
              <a:ext cx="1225" cy="1484"/>
            </a:xfrm>
            <a:custGeom>
              <a:avLst/>
              <a:gdLst>
                <a:gd name="G0" fmla="+- 1907 0 0"/>
                <a:gd name="G1" fmla="+- 21600 0 1907"/>
                <a:gd name="G2" fmla="+- 21600 0 1907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907" y="10800"/>
                  </a:moveTo>
                  <a:cubicBezTo>
                    <a:pt x="1907" y="15711"/>
                    <a:pt x="5889" y="19693"/>
                    <a:pt x="10800" y="19693"/>
                  </a:cubicBezTo>
                  <a:cubicBezTo>
                    <a:pt x="15711" y="19693"/>
                    <a:pt x="19693" y="15711"/>
                    <a:pt x="19693" y="10800"/>
                  </a:cubicBezTo>
                  <a:cubicBezTo>
                    <a:pt x="19693" y="5889"/>
                    <a:pt x="15711" y="1907"/>
                    <a:pt x="10800" y="1907"/>
                  </a:cubicBezTo>
                  <a:cubicBezTo>
                    <a:pt x="5889" y="1907"/>
                    <a:pt x="1907" y="5889"/>
                    <a:pt x="1907" y="10800"/>
                  </a:cubicBezTo>
                  <a:close/>
                </a:path>
              </a:pathLst>
            </a:custGeom>
            <a:solidFill>
              <a:srgbClr val="777777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600"/>
            </a:p>
          </p:txBody>
        </p:sp>
        <p:sp>
          <p:nvSpPr>
            <p:cNvPr id="11" name="Line 54"/>
            <p:cNvSpPr>
              <a:spLocks noChangeShapeType="1"/>
            </p:cNvSpPr>
            <p:nvPr/>
          </p:nvSpPr>
          <p:spPr bwMode="auto">
            <a:xfrm flipH="1">
              <a:off x="3516" y="2808"/>
              <a:ext cx="45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3" name="Line 55"/>
            <p:cNvSpPr>
              <a:spLocks noChangeShapeType="1"/>
            </p:cNvSpPr>
            <p:nvPr/>
          </p:nvSpPr>
          <p:spPr bwMode="auto">
            <a:xfrm flipH="1">
              <a:off x="3516" y="2763"/>
              <a:ext cx="181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4" name="Line 56"/>
            <p:cNvSpPr>
              <a:spLocks noChangeShapeType="1"/>
            </p:cNvSpPr>
            <p:nvPr/>
          </p:nvSpPr>
          <p:spPr bwMode="auto">
            <a:xfrm flipH="1">
              <a:off x="3653" y="2808"/>
              <a:ext cx="9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5" name="Line 57"/>
            <p:cNvSpPr>
              <a:spLocks noChangeShapeType="1"/>
            </p:cNvSpPr>
            <p:nvPr/>
          </p:nvSpPr>
          <p:spPr bwMode="auto">
            <a:xfrm flipH="1">
              <a:off x="3607" y="2354"/>
              <a:ext cx="45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" name="Line 58"/>
            <p:cNvSpPr>
              <a:spLocks noChangeShapeType="1"/>
            </p:cNvSpPr>
            <p:nvPr/>
          </p:nvSpPr>
          <p:spPr bwMode="auto">
            <a:xfrm flipH="1">
              <a:off x="3607" y="2309"/>
              <a:ext cx="181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" name="Line 59"/>
            <p:cNvSpPr>
              <a:spLocks noChangeShapeType="1"/>
            </p:cNvSpPr>
            <p:nvPr/>
          </p:nvSpPr>
          <p:spPr bwMode="auto">
            <a:xfrm flipH="1">
              <a:off x="3744" y="2354"/>
              <a:ext cx="9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" name="Line 60"/>
            <p:cNvSpPr>
              <a:spLocks noChangeShapeType="1"/>
            </p:cNvSpPr>
            <p:nvPr/>
          </p:nvSpPr>
          <p:spPr bwMode="auto">
            <a:xfrm flipH="1">
              <a:off x="3879" y="2627"/>
              <a:ext cx="45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" name="Line 61"/>
            <p:cNvSpPr>
              <a:spLocks noChangeShapeType="1"/>
            </p:cNvSpPr>
            <p:nvPr/>
          </p:nvSpPr>
          <p:spPr bwMode="auto">
            <a:xfrm flipH="1">
              <a:off x="3879" y="2582"/>
              <a:ext cx="181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0" name="Line 62"/>
            <p:cNvSpPr>
              <a:spLocks noChangeShapeType="1"/>
            </p:cNvSpPr>
            <p:nvPr/>
          </p:nvSpPr>
          <p:spPr bwMode="auto">
            <a:xfrm flipH="1">
              <a:off x="4016" y="2627"/>
              <a:ext cx="9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1" name="Line 63"/>
            <p:cNvSpPr>
              <a:spLocks noChangeShapeType="1"/>
            </p:cNvSpPr>
            <p:nvPr/>
          </p:nvSpPr>
          <p:spPr bwMode="auto">
            <a:xfrm>
              <a:off x="3832" y="2659"/>
              <a:ext cx="1316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2" name="Line 64"/>
            <p:cNvSpPr>
              <a:spLocks noChangeShapeType="1"/>
            </p:cNvSpPr>
            <p:nvPr/>
          </p:nvSpPr>
          <p:spPr bwMode="auto">
            <a:xfrm>
              <a:off x="521" y="1616"/>
              <a:ext cx="59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3" name="Line 65"/>
            <p:cNvSpPr>
              <a:spLocks noChangeShapeType="1"/>
            </p:cNvSpPr>
            <p:nvPr/>
          </p:nvSpPr>
          <p:spPr bwMode="auto">
            <a:xfrm>
              <a:off x="1111" y="1797"/>
              <a:ext cx="726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4" name="Line 66"/>
            <p:cNvSpPr>
              <a:spLocks noChangeShapeType="1"/>
            </p:cNvSpPr>
            <p:nvPr/>
          </p:nvSpPr>
          <p:spPr bwMode="auto">
            <a:xfrm>
              <a:off x="1837" y="2024"/>
              <a:ext cx="127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5" name="Line 67"/>
            <p:cNvSpPr>
              <a:spLocks noChangeShapeType="1"/>
            </p:cNvSpPr>
            <p:nvPr/>
          </p:nvSpPr>
          <p:spPr bwMode="auto">
            <a:xfrm>
              <a:off x="3107" y="2432"/>
              <a:ext cx="72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6" name="Line 68"/>
            <p:cNvSpPr>
              <a:spLocks noChangeShapeType="1"/>
            </p:cNvSpPr>
            <p:nvPr/>
          </p:nvSpPr>
          <p:spPr bwMode="auto">
            <a:xfrm>
              <a:off x="657" y="1207"/>
              <a:ext cx="0" cy="9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7" name="Line 69"/>
            <p:cNvSpPr>
              <a:spLocks noChangeShapeType="1"/>
            </p:cNvSpPr>
            <p:nvPr/>
          </p:nvSpPr>
          <p:spPr bwMode="auto">
            <a:xfrm flipH="1">
              <a:off x="430" y="1525"/>
              <a:ext cx="454" cy="2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8" name="Line 70"/>
            <p:cNvSpPr>
              <a:spLocks noChangeShapeType="1"/>
            </p:cNvSpPr>
            <p:nvPr/>
          </p:nvSpPr>
          <p:spPr bwMode="auto">
            <a:xfrm flipH="1">
              <a:off x="521" y="1298"/>
              <a:ext cx="272" cy="7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9" name="Line 71"/>
            <p:cNvSpPr>
              <a:spLocks noChangeShapeType="1"/>
            </p:cNvSpPr>
            <p:nvPr/>
          </p:nvSpPr>
          <p:spPr bwMode="auto">
            <a:xfrm>
              <a:off x="475" y="1389"/>
              <a:ext cx="364" cy="5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2698" y="1933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31" name="Arc 73"/>
            <p:cNvSpPr>
              <a:spLocks/>
            </p:cNvSpPr>
            <p:nvPr/>
          </p:nvSpPr>
          <p:spPr bwMode="auto">
            <a:xfrm>
              <a:off x="3146" y="1665"/>
              <a:ext cx="1086" cy="952"/>
            </a:xfrm>
            <a:custGeom>
              <a:avLst/>
              <a:gdLst>
                <a:gd name="G0" fmla="+- 15080 0 0"/>
                <a:gd name="G1" fmla="+- 21600 0 0"/>
                <a:gd name="G2" fmla="+- 21600 0 0"/>
                <a:gd name="T0" fmla="*/ 0 w 28176"/>
                <a:gd name="T1" fmla="*/ 6135 h 21600"/>
                <a:gd name="T2" fmla="*/ 28176 w 28176"/>
                <a:gd name="T3" fmla="*/ 4423 h 21600"/>
                <a:gd name="T4" fmla="*/ 15080 w 2817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176" h="21600" fill="none" extrusionOk="0">
                  <a:moveTo>
                    <a:pt x="0" y="6135"/>
                  </a:moveTo>
                  <a:cubicBezTo>
                    <a:pt x="4034" y="2201"/>
                    <a:pt x="9445" y="-1"/>
                    <a:pt x="15080" y="0"/>
                  </a:cubicBezTo>
                  <a:cubicBezTo>
                    <a:pt x="19811" y="0"/>
                    <a:pt x="24413" y="1553"/>
                    <a:pt x="28176" y="4422"/>
                  </a:cubicBezTo>
                </a:path>
                <a:path w="28176" h="21600" stroke="0" extrusionOk="0">
                  <a:moveTo>
                    <a:pt x="0" y="6135"/>
                  </a:moveTo>
                  <a:cubicBezTo>
                    <a:pt x="4034" y="2201"/>
                    <a:pt x="9445" y="-1"/>
                    <a:pt x="15080" y="0"/>
                  </a:cubicBezTo>
                  <a:cubicBezTo>
                    <a:pt x="19811" y="0"/>
                    <a:pt x="24413" y="1553"/>
                    <a:pt x="28176" y="4422"/>
                  </a:cubicBezTo>
                  <a:lnTo>
                    <a:pt x="1508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arrow" w="lg" len="lg"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1600"/>
            </a:p>
          </p:txBody>
        </p:sp>
        <p:sp>
          <p:nvSpPr>
            <p:cNvPr id="32" name="Line 74"/>
            <p:cNvSpPr>
              <a:spLocks noChangeShapeType="1"/>
            </p:cNvSpPr>
            <p:nvPr/>
          </p:nvSpPr>
          <p:spPr bwMode="auto">
            <a:xfrm>
              <a:off x="3560" y="2432"/>
              <a:ext cx="454" cy="454"/>
            </a:xfrm>
            <a:prstGeom prst="line">
              <a:avLst/>
            </a:prstGeom>
            <a:noFill/>
            <a:ln w="38100">
              <a:solidFill>
                <a:srgbClr val="436EA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33" name="Text Box 75"/>
            <p:cNvSpPr txBox="1">
              <a:spLocks noChangeArrowheads="1"/>
            </p:cNvSpPr>
            <p:nvPr/>
          </p:nvSpPr>
          <p:spPr bwMode="auto">
            <a:xfrm>
              <a:off x="1438" y="2872"/>
              <a:ext cx="569" cy="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/>
            <a:p>
              <a:pPr algn="l"/>
              <a:r>
                <a:rPr lang="zh-CN" altLang="en-US" sz="2000">
                  <a:latin typeface="SimSun" charset="-122"/>
                  <a:ea typeface="SimSun" charset="-122"/>
                  <a:cs typeface="SimSun" charset="-122"/>
                </a:rPr>
                <a:t>起偏器</a:t>
              </a:r>
            </a:p>
          </p:txBody>
        </p:sp>
        <p:sp>
          <p:nvSpPr>
            <p:cNvPr id="34" name="Text Box 76"/>
            <p:cNvSpPr txBox="1">
              <a:spLocks noChangeArrowheads="1"/>
            </p:cNvSpPr>
            <p:nvPr/>
          </p:nvSpPr>
          <p:spPr bwMode="auto">
            <a:xfrm>
              <a:off x="3433" y="3481"/>
              <a:ext cx="569" cy="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/>
            <a:p>
              <a:pPr algn="l"/>
              <a:r>
                <a:rPr lang="zh-CN" altLang="en-US" sz="2000">
                  <a:latin typeface="SimSun" charset="-122"/>
                  <a:ea typeface="SimSun" charset="-122"/>
                  <a:cs typeface="SimSun" charset="-122"/>
                </a:rPr>
                <a:t>检偏器</a:t>
              </a:r>
            </a:p>
          </p:txBody>
        </p:sp>
        <p:graphicFrame>
          <p:nvGraphicFramePr>
            <p:cNvPr id="35" name="Object 77"/>
            <p:cNvGraphicFramePr>
              <a:graphicFrameLocks noChangeAspect="1"/>
            </p:cNvGraphicFramePr>
            <p:nvPr/>
          </p:nvGraphicFramePr>
          <p:xfrm>
            <a:off x="5148" y="2931"/>
            <a:ext cx="330" cy="4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86" name="Equation" r:id="rId4" imgW="139680" imgH="177480" progId="Equation.DSMT4">
                    <p:embed/>
                  </p:oleObj>
                </mc:Choice>
                <mc:Fallback>
                  <p:oleObj name="Equation" r:id="rId4" imgW="1396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48" y="2931"/>
                          <a:ext cx="330" cy="4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78"/>
            <p:cNvGraphicFramePr>
              <a:graphicFrameLocks noChangeAspect="1"/>
            </p:cNvGraphicFramePr>
            <p:nvPr/>
          </p:nvGraphicFramePr>
          <p:xfrm>
            <a:off x="2562" y="1525"/>
            <a:ext cx="348" cy="3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87" name="Equation" r:id="rId6" imgW="164880" imgH="164880" progId="Equation.DSMT4">
                    <p:embed/>
                  </p:oleObj>
                </mc:Choice>
                <mc:Fallback>
                  <p:oleObj name="Equation" r:id="rId6" imgW="1648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62" y="1525"/>
                          <a:ext cx="348" cy="3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79"/>
            <p:cNvGraphicFramePr>
              <a:graphicFrameLocks noChangeAspect="1"/>
            </p:cNvGraphicFramePr>
            <p:nvPr/>
          </p:nvGraphicFramePr>
          <p:xfrm>
            <a:off x="476" y="799"/>
            <a:ext cx="348" cy="3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88" name="Equation" r:id="rId8" imgW="164880" imgH="164880" progId="Equation.DSMT4">
                    <p:embed/>
                  </p:oleObj>
                </mc:Choice>
                <mc:Fallback>
                  <p:oleObj name="Equation" r:id="rId8" imgW="1648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6" y="799"/>
                          <a:ext cx="348" cy="3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2" name="文本框 51"/>
          <p:cNvSpPr txBox="1"/>
          <p:nvPr/>
        </p:nvSpPr>
        <p:spPr>
          <a:xfrm>
            <a:off x="3131525" y="2744209"/>
            <a:ext cx="1564980" cy="4661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zh-CN" altLang="en-US"/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07" y="4800341"/>
            <a:ext cx="10503514" cy="131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8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dirty="0" smtClean="0">
                <a:solidFill>
                  <a:schemeClr val="bg1"/>
                </a:solidFill>
                <a:latin typeface="Arial" charset="0"/>
                <a:ea typeface="黑体" charset="-122"/>
              </a:rPr>
              <a:t>2.3</a:t>
            </a:r>
            <a:r>
              <a:rPr kumimoji="1" lang="zh-CN" altLang="en-US" sz="3200" dirty="0" smtClean="0">
                <a:solidFill>
                  <a:schemeClr val="bg1"/>
                </a:solidFill>
                <a:latin typeface="Arial" charset="0"/>
                <a:ea typeface="黑体" charset="-122"/>
              </a:rPr>
              <a:t>  光的偏振</a:t>
            </a:r>
            <a:endParaRPr kumimoji="1" lang="zh-CN" altLang="en-US" sz="3200" dirty="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58826" y="2752785"/>
                <a:ext cx="10494974" cy="3771961"/>
              </a:xfrm>
            </p:spPr>
            <p:txBody>
              <a:bodyPr>
                <a:normAutofit/>
              </a:bodyPr>
              <a:lstStyle/>
              <a:p>
                <a:pPr marL="0" lvl="0" indent="0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zh-CN" altLang="en-US" sz="2150" dirty="0" smtClean="0">
                    <a:latin typeface="SimHei" charset="-122"/>
                    <a:ea typeface="SimHei" charset="-122"/>
                    <a:cs typeface="SimHei" charset="-122"/>
                  </a:rPr>
                  <a:t>解</a:t>
                </a:r>
                <a:r>
                  <a:rPr kumimoji="1" lang="zh-CN" altLang="en-US" sz="2150" dirty="0">
                    <a:latin typeface="Times New Roman" charset="0"/>
                    <a:ea typeface="宋体" charset="-122"/>
                    <a:cs typeface="SimHei" charset="-122"/>
                  </a:rPr>
                  <a:t> </a:t>
                </a:r>
                <a:r>
                  <a:rPr kumimoji="1" lang="zh-CN" altLang="en-US" sz="2150" dirty="0" smtClean="0">
                    <a:latin typeface="Times New Roman" charset="0"/>
                    <a:ea typeface="宋体" charset="-122"/>
                    <a:cs typeface="SimHei" charset="-122"/>
                  </a:rPr>
                  <a:t>   设入射的自然光光强为</a:t>
                </a:r>
                <a:r>
                  <a:rPr kumimoji="1" lang="en-US" altLang="zh-CN" sz="2150" i="1" dirty="0" smtClean="0">
                    <a:latin typeface="Times New Roman" charset="0"/>
                    <a:ea typeface="宋体" charset="-122"/>
                    <a:cs typeface="SimHei" charset="-122"/>
                  </a:rPr>
                  <a:t>I</a:t>
                </a:r>
                <a:r>
                  <a:rPr kumimoji="1" lang="en-US" altLang="zh-CN" sz="2150" baseline="-25000" dirty="0" smtClean="0">
                    <a:latin typeface="Times New Roman" charset="0"/>
                    <a:ea typeface="宋体" charset="-122"/>
                    <a:cs typeface="SimHei" charset="-122"/>
                  </a:rPr>
                  <a:t>0</a:t>
                </a:r>
                <a:r>
                  <a:rPr kumimoji="1" lang="zh-CN" altLang="en-US" sz="2150" dirty="0" smtClean="0">
                    <a:latin typeface="Times New Roman" charset="0"/>
                    <a:ea typeface="宋体" charset="-122"/>
                    <a:cs typeface="SimHei" charset="-122"/>
                  </a:rPr>
                  <a:t>，两偏振片同向，透过光强最大，为</a:t>
                </a:r>
                <a:r>
                  <a:rPr kumimoji="1" lang="en-US" altLang="zh-CN" sz="2150" i="1" dirty="0" smtClean="0">
                    <a:latin typeface="Times New Roman" charset="0"/>
                    <a:ea typeface="宋体" charset="-122"/>
                    <a:cs typeface="SimHei" charset="-122"/>
                  </a:rPr>
                  <a:t>I</a:t>
                </a:r>
                <a:r>
                  <a:rPr kumimoji="1" lang="en-US" altLang="zh-CN" sz="2150" baseline="-25000" dirty="0" smtClean="0">
                    <a:latin typeface="Times New Roman" charset="0"/>
                    <a:ea typeface="宋体" charset="-122"/>
                    <a:cs typeface="SimHei" charset="-122"/>
                  </a:rPr>
                  <a:t>0</a:t>
                </a:r>
                <a:r>
                  <a:rPr kumimoji="1" lang="en-US" altLang="zh-CN" sz="2150" dirty="0" smtClean="0">
                    <a:latin typeface="Times New Roman" charset="0"/>
                    <a:ea typeface="宋体" charset="-122"/>
                    <a:cs typeface="SimHei" charset="-122"/>
                  </a:rPr>
                  <a:t>/2</a:t>
                </a:r>
                <a:r>
                  <a:rPr kumimoji="1" lang="zh-CN" altLang="en-US" sz="2150" dirty="0" smtClean="0">
                    <a:latin typeface="Times New Roman" charset="0"/>
                    <a:ea typeface="宋体" charset="-122"/>
                    <a:cs typeface="SimHei" charset="-122"/>
                  </a:rPr>
                  <a:t>。</a:t>
                </a:r>
                <a:endParaRPr kumimoji="1" lang="en-US" altLang="zh-CN" sz="2150" dirty="0" smtClean="0">
                  <a:latin typeface="Times New Roman" charset="0"/>
                  <a:ea typeface="宋体" charset="-122"/>
                  <a:cs typeface="SimHei" charset="-122"/>
                </a:endParaRPr>
              </a:p>
              <a:p>
                <a:pPr marL="0" lvl="0" indent="0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zh-CN" altLang="en-US" sz="2150" dirty="0">
                    <a:latin typeface="Times New Roman" charset="0"/>
                    <a:ea typeface="宋体" charset="-122"/>
                    <a:cs typeface="SimHei" charset="-122"/>
                  </a:rPr>
                  <a:t> </a:t>
                </a:r>
                <a:r>
                  <a:rPr kumimoji="1" lang="zh-CN" altLang="en-US" sz="2150" dirty="0" smtClean="0">
                    <a:latin typeface="Times New Roman" charset="0"/>
                    <a:ea typeface="宋体" charset="-122"/>
                    <a:cs typeface="SimHei" charset="-122"/>
                  </a:rPr>
                  <a:t>     （</a:t>
                </a:r>
                <a:r>
                  <a:rPr kumimoji="1" lang="en-US" altLang="zh-CN" sz="2150" dirty="0" smtClean="0">
                    <a:latin typeface="Times New Roman" charset="0"/>
                    <a:ea typeface="宋体" charset="-122"/>
                    <a:cs typeface="SimHei" charset="-122"/>
                  </a:rPr>
                  <a:t>1</a:t>
                </a:r>
                <a:r>
                  <a:rPr kumimoji="1" lang="zh-CN" altLang="en-US" sz="2150" dirty="0" smtClean="0">
                    <a:latin typeface="Times New Roman" charset="0"/>
                    <a:ea typeface="宋体" charset="-122"/>
                    <a:cs typeface="SimHei" charset="-122"/>
                  </a:rPr>
                  <a:t>）</a:t>
                </a:r>
                <a:r>
                  <a:rPr kumimoji="1" lang="en-US" altLang="zh-CN" sz="2150" i="1" dirty="0" smtClean="0">
                    <a:latin typeface="Times New Roman" charset="0"/>
                    <a:ea typeface="宋体" charset="-122"/>
                    <a:cs typeface="SimHei" charset="-122"/>
                  </a:rPr>
                  <a:t>I</a:t>
                </a:r>
                <a:r>
                  <a:rPr kumimoji="1" lang="en-US" altLang="zh-CN" sz="2150" baseline="-25000" dirty="0" smtClean="0">
                    <a:latin typeface="Times New Roman" charset="0"/>
                    <a:ea typeface="宋体" charset="-122"/>
                    <a:cs typeface="SimHei" charset="-122"/>
                  </a:rPr>
                  <a:t>1</a:t>
                </a:r>
                <a:r>
                  <a:rPr kumimoji="1" lang="en-US" altLang="zh-CN" sz="2150" dirty="0" smtClean="0">
                    <a:latin typeface="Times New Roman" charset="0"/>
                    <a:ea typeface="宋体" charset="-122"/>
                    <a:cs typeface="SimHei" charset="-122"/>
                  </a:rPr>
                  <a:t>=</a:t>
                </a:r>
                <a:r>
                  <a:rPr kumimoji="1" lang="en-US" altLang="zh-CN" sz="2150" i="1" dirty="0" smtClean="0">
                    <a:solidFill>
                      <a:srgbClr val="4472C4"/>
                    </a:solidFill>
                    <a:latin typeface="Times New Roman" charset="0"/>
                    <a:ea typeface="宋体" charset="-122"/>
                    <a:cs typeface="SimHei" charset="-122"/>
                  </a:rPr>
                  <a:t>I</a:t>
                </a:r>
                <a:r>
                  <a:rPr kumimoji="1" lang="en-US" altLang="zh-CN" sz="2150" baseline="-25000" dirty="0" smtClean="0">
                    <a:solidFill>
                      <a:srgbClr val="4472C4"/>
                    </a:solidFill>
                    <a:latin typeface="Times New Roman" charset="0"/>
                    <a:ea typeface="宋体" charset="-122"/>
                    <a:cs typeface="SimHei" charset="-122"/>
                  </a:rPr>
                  <a:t>0</a:t>
                </a:r>
                <a:r>
                  <a:rPr kumimoji="1" lang="en-US" altLang="zh-CN" sz="2150" dirty="0" smtClean="0">
                    <a:solidFill>
                      <a:srgbClr val="4472C4"/>
                    </a:solidFill>
                    <a:latin typeface="Times New Roman" charset="0"/>
                    <a:ea typeface="宋体" charset="-122"/>
                    <a:cs typeface="SimHei" charset="-122"/>
                  </a:rPr>
                  <a:t>/2</a:t>
                </a:r>
                <a:r>
                  <a:rPr kumimoji="1" lang="en-US" altLang="zh-CN" sz="2150" dirty="0" smtClean="0">
                    <a:latin typeface="Times New Roman" charset="0"/>
                    <a:ea typeface="宋体" charset="-122"/>
                    <a:cs typeface="SimHei" charset="-122"/>
                  </a:rPr>
                  <a:t>cos</a:t>
                </a:r>
                <a:r>
                  <a:rPr kumimoji="1" lang="en-US" altLang="zh-CN" sz="2150" baseline="30000" dirty="0" smtClean="0">
                    <a:latin typeface="Times New Roman" charset="0"/>
                    <a:ea typeface="宋体" charset="-122"/>
                    <a:cs typeface="SimHei" charset="-122"/>
                  </a:rPr>
                  <a:t>2</a:t>
                </a:r>
                <a:r>
                  <a:rPr kumimoji="1" lang="zh-CN" altLang="en-US" sz="2150" dirty="0" smtClean="0">
                    <a:latin typeface="Times New Roman" charset="0"/>
                    <a:ea typeface="宋体" charset="-122"/>
                    <a:cs typeface="SimHei" charset="-122"/>
                  </a:rPr>
                  <a:t>𝜃</a:t>
                </a:r>
                <a:r>
                  <a:rPr kumimoji="1" lang="en-US" altLang="zh-CN" sz="2150" baseline="-25000" dirty="0" smtClean="0">
                    <a:latin typeface="Times New Roman" charset="0"/>
                    <a:ea typeface="宋体" charset="-122"/>
                    <a:cs typeface="SimHei" charset="-122"/>
                  </a:rPr>
                  <a:t>1</a:t>
                </a:r>
                <a:r>
                  <a:rPr kumimoji="1" lang="en-US" altLang="zh-CN" sz="2150" dirty="0" smtClean="0">
                    <a:latin typeface="Times New Roman" charset="0"/>
                    <a:ea typeface="宋体" charset="-122"/>
                    <a:cs typeface="SimHei" charset="-122"/>
                  </a:rPr>
                  <a:t>=1/3×</a:t>
                </a:r>
                <a:r>
                  <a:rPr kumimoji="1" lang="en-US" altLang="zh-CN" sz="2150" i="1" dirty="0" smtClean="0">
                    <a:latin typeface="Times New Roman" charset="0"/>
                    <a:ea typeface="宋体" charset="-122"/>
                    <a:cs typeface="SimHei" charset="-122"/>
                  </a:rPr>
                  <a:t>I</a:t>
                </a:r>
                <a:r>
                  <a:rPr kumimoji="1" lang="en-US" altLang="zh-CN" sz="2150" baseline="-25000" dirty="0" smtClean="0">
                    <a:latin typeface="Times New Roman" charset="0"/>
                    <a:ea typeface="宋体" charset="-122"/>
                    <a:cs typeface="SimHei" charset="-122"/>
                  </a:rPr>
                  <a:t>0</a:t>
                </a:r>
                <a:r>
                  <a:rPr kumimoji="1" lang="en-US" altLang="zh-CN" sz="2150" dirty="0" smtClean="0">
                    <a:latin typeface="Times New Roman" charset="0"/>
                    <a:ea typeface="宋体" charset="-122"/>
                    <a:cs typeface="SimHei" charset="-122"/>
                  </a:rPr>
                  <a:t>/2=</a:t>
                </a:r>
                <a:r>
                  <a:rPr kumimoji="1" lang="en-US" altLang="zh-CN" sz="2150" i="1" dirty="0" smtClean="0">
                    <a:latin typeface="Times New Roman" charset="0"/>
                    <a:ea typeface="宋体" charset="-122"/>
                    <a:cs typeface="SimHei" charset="-122"/>
                  </a:rPr>
                  <a:t>I</a:t>
                </a:r>
                <a:r>
                  <a:rPr kumimoji="1" lang="en-US" altLang="zh-CN" sz="2150" baseline="-25000" dirty="0" smtClean="0">
                    <a:latin typeface="Times New Roman" charset="0"/>
                    <a:ea typeface="宋体" charset="-122"/>
                    <a:cs typeface="SimHei" charset="-122"/>
                  </a:rPr>
                  <a:t>0</a:t>
                </a:r>
                <a:r>
                  <a:rPr kumimoji="1" lang="en-US" altLang="zh-CN" sz="2150" dirty="0" smtClean="0">
                    <a:latin typeface="Times New Roman" charset="0"/>
                    <a:ea typeface="宋体" charset="-122"/>
                    <a:cs typeface="SimHei" charset="-122"/>
                  </a:rPr>
                  <a:t>/6</a:t>
                </a:r>
              </a:p>
              <a:p>
                <a:pPr marL="0" lvl="0" indent="0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150" dirty="0">
                    <a:latin typeface="Times New Roman" charset="0"/>
                    <a:ea typeface="宋体" charset="-122"/>
                    <a:cs typeface="SimHei" charset="-122"/>
                  </a:rPr>
                  <a:t>	</a:t>
                </a:r>
                <a:r>
                  <a:rPr kumimoji="1" lang="zh-CN" altLang="en-US" sz="2150" dirty="0" smtClean="0">
                    <a:latin typeface="Times New Roman" charset="0"/>
                    <a:ea typeface="宋体" charset="-122"/>
                    <a:cs typeface="SimHei" charset="-122"/>
                  </a:rPr>
                  <a:t>  解得𝜃</a:t>
                </a:r>
                <a:r>
                  <a:rPr kumimoji="1" lang="en-US" altLang="zh-CN" sz="2150" baseline="-25000" dirty="0" smtClean="0">
                    <a:latin typeface="Times New Roman" charset="0"/>
                    <a:ea typeface="宋体" charset="-122"/>
                    <a:cs typeface="SimHei" charset="-122"/>
                  </a:rPr>
                  <a:t>1</a:t>
                </a:r>
                <a:r>
                  <a:rPr kumimoji="1" lang="en-US" altLang="zh-CN" sz="2150" dirty="0" smtClean="0">
                    <a:latin typeface="Times New Roman" charset="0"/>
                    <a:ea typeface="宋体" charset="-122"/>
                    <a:cs typeface="SimHei" charset="-122"/>
                  </a:rPr>
                  <a:t>=</a:t>
                </a:r>
                <a:r>
                  <a:rPr kumimoji="1" lang="en-US" altLang="zh-CN" sz="2150" dirty="0" err="1" smtClean="0">
                    <a:latin typeface="Times New Roman" charset="0"/>
                    <a:ea typeface="宋体" charset="-122"/>
                    <a:cs typeface="SimHei" charset="-122"/>
                  </a:rPr>
                  <a:t>arccos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sz="2150" i="1" smtClean="0">
                            <a:latin typeface="Cambria Math" charset="0"/>
                            <a:ea typeface="宋体" charset="-122"/>
                            <a:cs typeface="SimHei" charset="-122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1" lang="en-US" altLang="zh-CN" sz="2150" b="0" i="0" smtClean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1/3</m:t>
                        </m:r>
                      </m:e>
                    </m:rad>
                  </m:oMath>
                </a14:m>
                <a:r>
                  <a:rPr kumimoji="1" lang="en-US" altLang="zh-CN" sz="2150" dirty="0" smtClean="0">
                    <a:latin typeface="Times New Roman" charset="0"/>
                    <a:ea typeface="宋体" charset="-122"/>
                    <a:cs typeface="SimHei" charset="-122"/>
                  </a:rPr>
                  <a:t>=54.74</a:t>
                </a:r>
                <a:r>
                  <a:rPr kumimoji="1" lang="en-US" altLang="zh-CN" sz="2150" baseline="30000" dirty="0" smtClean="0">
                    <a:latin typeface="Times New Roman" charset="0"/>
                    <a:ea typeface="宋体" charset="-122"/>
                    <a:cs typeface="SimHei" charset="-122"/>
                  </a:rPr>
                  <a:t>∘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zh-CN" altLang="en-US" sz="2150" dirty="0" smtClean="0">
                    <a:latin typeface="Times New Roman" charset="0"/>
                    <a:ea typeface="宋体" charset="-122"/>
                    <a:cs typeface="SimHei" charset="-122"/>
                  </a:rPr>
                  <a:t>      （</a:t>
                </a:r>
                <a:r>
                  <a:rPr kumimoji="1" lang="en-US" altLang="zh-CN" sz="2150" dirty="0" smtClean="0">
                    <a:latin typeface="Times New Roman" charset="0"/>
                    <a:ea typeface="宋体" charset="-122"/>
                    <a:cs typeface="SimHei" charset="-122"/>
                  </a:rPr>
                  <a:t>2</a:t>
                </a:r>
                <a:r>
                  <a:rPr kumimoji="1" lang="zh-CN" altLang="en-US" sz="2150" dirty="0" smtClean="0">
                    <a:latin typeface="Times New Roman" charset="0"/>
                    <a:ea typeface="宋体" charset="-122"/>
                    <a:cs typeface="SimHei" charset="-122"/>
                  </a:rPr>
                  <a:t>）</a:t>
                </a:r>
                <a:r>
                  <a:rPr kumimoji="1" lang="en-US" altLang="zh-CN" sz="2150" i="1" dirty="0" smtClean="0">
                    <a:latin typeface="Times New Roman" charset="0"/>
                    <a:ea typeface="宋体" charset="-122"/>
                    <a:cs typeface="SimHei" charset="-122"/>
                  </a:rPr>
                  <a:t>I</a:t>
                </a:r>
                <a:r>
                  <a:rPr kumimoji="1" lang="en-US" altLang="zh-CN" sz="2150" baseline="-25000" dirty="0" smtClean="0">
                    <a:latin typeface="Times New Roman" charset="0"/>
                    <a:ea typeface="宋体" charset="-122"/>
                    <a:cs typeface="SimHei" charset="-122"/>
                  </a:rPr>
                  <a:t>2</a:t>
                </a:r>
                <a:r>
                  <a:rPr kumimoji="1" lang="en-US" altLang="zh-CN" sz="2150" dirty="0" smtClean="0">
                    <a:latin typeface="Times New Roman" charset="0"/>
                    <a:ea typeface="宋体" charset="-122"/>
                    <a:cs typeface="SimHei" charset="-122"/>
                  </a:rPr>
                  <a:t>=</a:t>
                </a:r>
                <a:r>
                  <a:rPr kumimoji="1" lang="en-US" altLang="zh-CN" sz="2150" i="1" dirty="0">
                    <a:solidFill>
                      <a:srgbClr val="4472C4"/>
                    </a:solidFill>
                    <a:latin typeface="Times New Roman" charset="0"/>
                    <a:ea typeface="宋体" charset="-122"/>
                    <a:cs typeface="SimHei" charset="-122"/>
                  </a:rPr>
                  <a:t>I</a:t>
                </a:r>
                <a:r>
                  <a:rPr kumimoji="1" lang="en-US" altLang="zh-CN" sz="2150" baseline="-25000" dirty="0">
                    <a:solidFill>
                      <a:srgbClr val="4472C4"/>
                    </a:solidFill>
                    <a:latin typeface="Times New Roman" charset="0"/>
                    <a:ea typeface="宋体" charset="-122"/>
                    <a:cs typeface="SimHei" charset="-122"/>
                  </a:rPr>
                  <a:t>0</a:t>
                </a:r>
                <a:r>
                  <a:rPr kumimoji="1" lang="en-US" altLang="zh-CN" sz="2150" dirty="0">
                    <a:solidFill>
                      <a:srgbClr val="4472C4"/>
                    </a:solidFill>
                    <a:latin typeface="Times New Roman" charset="0"/>
                    <a:ea typeface="宋体" charset="-122"/>
                    <a:cs typeface="SimHei" charset="-122"/>
                  </a:rPr>
                  <a:t>/2</a:t>
                </a:r>
                <a:r>
                  <a:rPr kumimoji="1" lang="en-US" altLang="zh-CN" sz="2150" dirty="0" smtClean="0">
                    <a:latin typeface="Times New Roman" charset="0"/>
                    <a:ea typeface="宋体" charset="-122"/>
                    <a:cs typeface="SimHei" charset="-122"/>
                  </a:rPr>
                  <a:t>cos</a:t>
                </a:r>
                <a:r>
                  <a:rPr kumimoji="1" lang="en-US" altLang="zh-CN" sz="2150" baseline="30000" dirty="0" smtClean="0">
                    <a:latin typeface="Times New Roman" charset="0"/>
                    <a:ea typeface="宋体" charset="-122"/>
                    <a:cs typeface="SimHei" charset="-122"/>
                  </a:rPr>
                  <a:t>2</a:t>
                </a:r>
                <a:r>
                  <a:rPr kumimoji="1" lang="zh-CN" altLang="en-US" sz="2150" dirty="0" smtClean="0">
                    <a:latin typeface="Times New Roman" charset="0"/>
                    <a:ea typeface="宋体" charset="-122"/>
                    <a:cs typeface="SimHei" charset="-122"/>
                  </a:rPr>
                  <a:t>𝜃</a:t>
                </a:r>
                <a:r>
                  <a:rPr kumimoji="1" lang="en-US" altLang="zh-CN" sz="2150" baseline="-25000" dirty="0" smtClean="0">
                    <a:latin typeface="Times New Roman" charset="0"/>
                    <a:ea typeface="宋体" charset="-122"/>
                    <a:cs typeface="SimHei" charset="-122"/>
                  </a:rPr>
                  <a:t>2</a:t>
                </a:r>
                <a:r>
                  <a:rPr kumimoji="1" lang="en-US" altLang="zh-CN" sz="2150" dirty="0" smtClean="0">
                    <a:latin typeface="Times New Roman" charset="0"/>
                    <a:ea typeface="宋体" charset="-122"/>
                    <a:cs typeface="SimHei" charset="-122"/>
                  </a:rPr>
                  <a:t>=1/3×</a:t>
                </a:r>
                <a:r>
                  <a:rPr kumimoji="1" lang="en-US" altLang="zh-CN" sz="2150" i="1" dirty="0" smtClean="0">
                    <a:latin typeface="Times New Roman" charset="0"/>
                    <a:ea typeface="宋体" charset="-122"/>
                    <a:cs typeface="SimHei" charset="-122"/>
                  </a:rPr>
                  <a:t>I</a:t>
                </a:r>
                <a:r>
                  <a:rPr kumimoji="1" lang="en-US" altLang="zh-CN" sz="2150" baseline="-25000" dirty="0" smtClean="0">
                    <a:latin typeface="Times New Roman" charset="0"/>
                    <a:ea typeface="宋体" charset="-122"/>
                    <a:cs typeface="SimHei" charset="-122"/>
                  </a:rPr>
                  <a:t>0</a:t>
                </a:r>
                <a:r>
                  <a:rPr kumimoji="1" lang="en-US" altLang="zh-CN" sz="2150" dirty="0" smtClean="0">
                    <a:latin typeface="Times New Roman" charset="0"/>
                    <a:ea typeface="宋体" charset="-122"/>
                    <a:cs typeface="SimHei" charset="-122"/>
                  </a:rPr>
                  <a:t>=</a:t>
                </a:r>
                <a:r>
                  <a:rPr kumimoji="1" lang="en-US" altLang="zh-CN" sz="2150" i="1" dirty="0" smtClean="0">
                    <a:latin typeface="Times New Roman" charset="0"/>
                    <a:ea typeface="宋体" charset="-122"/>
                    <a:cs typeface="SimHei" charset="-122"/>
                  </a:rPr>
                  <a:t>I</a:t>
                </a:r>
                <a:r>
                  <a:rPr kumimoji="1" lang="en-US" altLang="zh-CN" sz="2150" baseline="-25000" dirty="0" smtClean="0">
                    <a:latin typeface="Times New Roman" charset="0"/>
                    <a:ea typeface="宋体" charset="-122"/>
                    <a:cs typeface="SimHei" charset="-122"/>
                  </a:rPr>
                  <a:t>0</a:t>
                </a:r>
                <a:r>
                  <a:rPr kumimoji="1" lang="en-US" altLang="zh-CN" sz="2150" dirty="0" smtClean="0">
                    <a:latin typeface="Times New Roman" charset="0"/>
                    <a:ea typeface="宋体" charset="-122"/>
                    <a:cs typeface="SimHei" charset="-122"/>
                  </a:rPr>
                  <a:t>/3</a:t>
                </a:r>
              </a:p>
              <a:p>
                <a:pPr marL="0" lvl="0" indent="0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150" dirty="0" smtClean="0">
                    <a:latin typeface="Times New Roman" charset="0"/>
                    <a:ea typeface="宋体" charset="-122"/>
                    <a:cs typeface="SimHei" charset="-122"/>
                  </a:rPr>
                  <a:t>	</a:t>
                </a:r>
                <a:r>
                  <a:rPr kumimoji="1" lang="zh-CN" altLang="en-US" sz="2150" dirty="0" smtClean="0">
                    <a:latin typeface="Times New Roman" charset="0"/>
                    <a:ea typeface="宋体" charset="-122"/>
                    <a:cs typeface="SimHei" charset="-122"/>
                  </a:rPr>
                  <a:t>  解</a:t>
                </a:r>
                <a:r>
                  <a:rPr kumimoji="1" lang="zh-CN" altLang="en-US" sz="2150" dirty="0">
                    <a:latin typeface="Times New Roman" charset="0"/>
                    <a:ea typeface="宋体" charset="-122"/>
                    <a:cs typeface="SimHei" charset="-122"/>
                  </a:rPr>
                  <a:t>得𝜃</a:t>
                </a:r>
                <a:r>
                  <a:rPr kumimoji="1" lang="en-US" altLang="zh-CN" sz="2150" baseline="-25000" dirty="0">
                    <a:latin typeface="Times New Roman" charset="0"/>
                    <a:ea typeface="宋体" charset="-122"/>
                    <a:cs typeface="SimHei" charset="-122"/>
                  </a:rPr>
                  <a:t>1</a:t>
                </a:r>
                <a:r>
                  <a:rPr kumimoji="1" lang="en-US" altLang="zh-CN" sz="2150" dirty="0">
                    <a:latin typeface="Times New Roman" charset="0"/>
                    <a:ea typeface="宋体" charset="-122"/>
                    <a:cs typeface="SimHei" charset="-122"/>
                  </a:rPr>
                  <a:t>=</a:t>
                </a:r>
                <a:r>
                  <a:rPr kumimoji="1" lang="en-US" altLang="zh-CN" sz="2150" dirty="0" err="1">
                    <a:latin typeface="Times New Roman" charset="0"/>
                    <a:ea typeface="宋体" charset="-122"/>
                    <a:cs typeface="SimHei" charset="-122"/>
                  </a:rPr>
                  <a:t>arccos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sz="2150" i="1">
                            <a:latin typeface="Cambria Math" charset="0"/>
                            <a:ea typeface="宋体" charset="-122"/>
                            <a:cs typeface="SimHei" charset="-122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1" lang="en-US" altLang="zh-CN" sz="2150" b="0" i="0" smtClean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kumimoji="1" lang="en-US" altLang="zh-CN" sz="2150" smtClean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/</m:t>
                        </m:r>
                        <m:r>
                          <m:rPr>
                            <m:nor/>
                          </m:rPr>
                          <a:rPr kumimoji="1" lang="en-US" altLang="zh-CN" sz="2150" b="0" i="0" smtClean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kumimoji="1" lang="en-US" altLang="zh-CN" sz="2150" dirty="0">
                    <a:latin typeface="Times New Roman" charset="0"/>
                    <a:ea typeface="宋体" charset="-122"/>
                    <a:cs typeface="SimHei" charset="-122"/>
                  </a:rPr>
                  <a:t>=</a:t>
                </a:r>
                <a:r>
                  <a:rPr kumimoji="1" lang="en-US" altLang="zh-CN" sz="2150" dirty="0" smtClean="0">
                    <a:latin typeface="Times New Roman" charset="0"/>
                    <a:ea typeface="宋体" charset="-122"/>
                    <a:cs typeface="SimHei" charset="-122"/>
                  </a:rPr>
                  <a:t>35.26</a:t>
                </a:r>
                <a:r>
                  <a:rPr kumimoji="1" lang="en-US" altLang="zh-CN" sz="2150" baseline="30000" dirty="0" smtClean="0">
                    <a:latin typeface="Times New Roman" charset="0"/>
                    <a:ea typeface="宋体" charset="-122"/>
                    <a:cs typeface="SimHei" charset="-122"/>
                  </a:rPr>
                  <a:t>∘</a:t>
                </a:r>
                <a:endParaRPr kumimoji="1" lang="en-US" altLang="zh-CN" sz="2150" baseline="30000" dirty="0">
                  <a:latin typeface="Times New Roman" charset="0"/>
                  <a:ea typeface="宋体" charset="-122"/>
                  <a:cs typeface="SimHei" charset="-122"/>
                </a:endParaRPr>
              </a:p>
              <a:p>
                <a:pPr marL="0" indent="0">
                  <a:lnSpc>
                    <a:spcPct val="200000"/>
                  </a:lnSpc>
                  <a:spcBef>
                    <a:spcPts val="0"/>
                  </a:spcBef>
                  <a:buNone/>
                  <a:defRPr/>
                </a:pPr>
                <a:endParaRPr kumimoji="1" lang="en-US" altLang="zh-CN" sz="2150" dirty="0" smtClean="0">
                  <a:latin typeface="Times New Roman" charset="0"/>
                  <a:ea typeface="宋体" charset="-122"/>
                  <a:cs typeface="SimHei" charset="-122"/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zh-CN" altLang="en-US" sz="2400" dirty="0" smtClean="0">
                    <a:solidFill>
                      <a:srgbClr val="436EA0"/>
                    </a:solidFill>
                    <a:latin typeface="SimHei" charset="-122"/>
                    <a:ea typeface="SimHei" charset="-122"/>
                    <a:cs typeface="SimHei" charset="-122"/>
                  </a:rPr>
                  <a:t>注意</a:t>
                </a:r>
                <a:r>
                  <a:rPr kumimoji="1" lang="en-US" altLang="zh-CN" sz="2400" dirty="0" smtClean="0">
                    <a:solidFill>
                      <a:srgbClr val="436EA0"/>
                    </a:solidFill>
                    <a:latin typeface="SimHei" charset="-122"/>
                    <a:ea typeface="SimHei" charset="-122"/>
                    <a:cs typeface="SimHei" charset="-122"/>
                  </a:rPr>
                  <a:t>!!!  </a:t>
                </a:r>
                <a:r>
                  <a:rPr kumimoji="1" lang="zh-CN" altLang="en-US" sz="2400" dirty="0" smtClean="0">
                    <a:solidFill>
                      <a:srgbClr val="436EA0"/>
                    </a:solidFill>
                    <a:latin typeface="SimHei" charset="-122"/>
                    <a:ea typeface="SimHei" charset="-122"/>
                    <a:cs typeface="SimHei" charset="-122"/>
                  </a:rPr>
                  <a:t>自然光</a:t>
                </a:r>
                <a:r>
                  <a:rPr kumimoji="1" lang="zh-CN" altLang="en-US" sz="2400" dirty="0">
                    <a:solidFill>
                      <a:srgbClr val="436EA0"/>
                    </a:solidFill>
                    <a:latin typeface="SimHei" charset="-122"/>
                    <a:ea typeface="SimHei" charset="-122"/>
                    <a:cs typeface="SimHei" charset="-122"/>
                  </a:rPr>
                  <a:t>通过起偏器后光强变为原来的</a:t>
                </a:r>
                <a:r>
                  <a:rPr kumimoji="1" lang="en-US" altLang="zh-CN" sz="2400" dirty="0">
                    <a:solidFill>
                      <a:srgbClr val="436EA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1/2</a:t>
                </a:r>
                <a:r>
                  <a:rPr kumimoji="1" lang="zh-CN" altLang="en-US" sz="2400" dirty="0">
                    <a:solidFill>
                      <a:srgbClr val="436EA0"/>
                    </a:solidFill>
                    <a:latin typeface="SimHei" charset="-122"/>
                    <a:ea typeface="SimHei" charset="-122"/>
                    <a:cs typeface="SimHei" charset="-122"/>
                  </a:rPr>
                  <a:t>。</a:t>
                </a:r>
                <a:endParaRPr kumimoji="1" lang="en-US" altLang="zh-CN" sz="2400" dirty="0">
                  <a:solidFill>
                    <a:srgbClr val="436EA0"/>
                  </a:solidFill>
                  <a:latin typeface="SimHei" charset="-122"/>
                  <a:ea typeface="SimHei" charset="-122"/>
                  <a:cs typeface="SimHei" charset="-122"/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endParaRPr kumimoji="1" lang="en-US" altLang="zh-CN" sz="2150" dirty="0">
                  <a:latin typeface="Times New Roman" charset="0"/>
                  <a:ea typeface="宋体" charset="-122"/>
                  <a:cs typeface="SimHei" charset="-122"/>
                </a:endParaRPr>
              </a:p>
              <a:p>
                <a:pPr marL="0" lvl="0" indent="0">
                  <a:lnSpc>
                    <a:spcPct val="120000"/>
                  </a:lnSpc>
                  <a:spcBef>
                    <a:spcPts val="0"/>
                  </a:spcBef>
                  <a:buNone/>
                  <a:defRPr/>
                </a:pPr>
                <a:endParaRPr kumimoji="1" lang="en-US" altLang="zh-CN" sz="2150" dirty="0" smtClean="0">
                  <a:latin typeface="Times New Roman" charset="0"/>
                  <a:ea typeface="宋体" charset="-122"/>
                  <a:cs typeface="SimHei" charset="-122"/>
                </a:endParaRPr>
              </a:p>
            </p:txBody>
          </p:sp>
        </mc:Choice>
        <mc:Fallback xmlns="">
          <p:sp>
            <p:nvSpPr>
              <p:cNvPr id="7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8826" y="2752785"/>
                <a:ext cx="10494974" cy="3771961"/>
              </a:xfrm>
              <a:blipFill rotWithShape="0">
                <a:blip r:embed="rId3"/>
                <a:stretch>
                  <a:fillRect l="-929" t="-9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图片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07" y="1442001"/>
            <a:ext cx="10503514" cy="131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5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dirty="0" smtClean="0">
                <a:solidFill>
                  <a:schemeClr val="bg1"/>
                </a:solidFill>
                <a:latin typeface="Arial" charset="0"/>
                <a:ea typeface="黑体" charset="-122"/>
              </a:rPr>
              <a:t>Chapter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</a:t>
            </a:r>
            <a:r>
              <a:rPr kumimoji="1" lang="en-US" altLang="zh-CN" sz="3200" dirty="0" smtClean="0">
                <a:solidFill>
                  <a:schemeClr val="bg1"/>
                </a:solidFill>
                <a:latin typeface="Arial" charset="0"/>
                <a:ea typeface="黑体" charset="-122"/>
              </a:rPr>
              <a:t>1</a:t>
            </a:r>
            <a:r>
              <a:rPr kumimoji="1" lang="zh-CN" altLang="en-US" sz="3200">
                <a:solidFill>
                  <a:schemeClr val="bg1"/>
                </a:solidFill>
                <a:latin typeface="Arial" charset="0"/>
                <a:ea typeface="黑体" charset="-122"/>
              </a:rPr>
              <a:t> 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几何光学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708" y="1636184"/>
            <a:ext cx="8392583" cy="431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5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Chapter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</a:t>
            </a:r>
            <a:r>
              <a:rPr kumimoji="1" lang="en-US" altLang="zh-CN" sz="3200">
                <a:solidFill>
                  <a:schemeClr val="bg1"/>
                </a:solidFill>
                <a:latin typeface="Arial" charset="0"/>
                <a:ea typeface="黑体" charset="-122"/>
              </a:rPr>
              <a:t>3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 光的干涉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642" y="1475642"/>
            <a:ext cx="9494716" cy="471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2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3.1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光的干涉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599" cy="51341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smtClean="0">
                <a:latin typeface="Times New Roman" charset="0"/>
                <a:ea typeface="宋体" charset="-122"/>
                <a:cs typeface="Times New Roman" charset="0"/>
              </a:rPr>
              <a:t> </a:t>
            </a:r>
            <a:r>
              <a:rPr kumimoji="1" lang="zh-CN" altLang="en-US" sz="2400" smtClean="0">
                <a:latin typeface="SimHei" charset="-122"/>
                <a:ea typeface="SimHei" charset="-122"/>
                <a:cs typeface="SimHei" charset="-122"/>
              </a:rPr>
              <a:t>干涉条件</a:t>
            </a:r>
            <a:endParaRPr kumimoji="1" lang="en-US" altLang="zh-CN" sz="2400" smtClean="0">
              <a:latin typeface="SimHei" charset="-122"/>
              <a:ea typeface="SimHei" charset="-122"/>
              <a:cs typeface="SimHei" charset="-122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</a:pPr>
            <a:r>
              <a:rPr lang="en-US" altLang="zh-CN" i="1" err="1">
                <a:solidFill>
                  <a:srgbClr val="436EA0"/>
                </a:solidFill>
                <a:latin typeface="Times New Roman" charset="0"/>
                <a:ea typeface="宋体" charset="-122"/>
              </a:rPr>
              <a:t>ω</a:t>
            </a:r>
            <a:r>
              <a:rPr lang="zh-CN" altLang="en-US">
                <a:solidFill>
                  <a:srgbClr val="436EA0"/>
                </a:solidFill>
                <a:latin typeface="Times New Roman" charset="0"/>
                <a:ea typeface="宋体" charset="-122"/>
              </a:rPr>
              <a:t>相同；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</a:pPr>
            <a:r>
              <a:rPr lang="en-US" altLang="zh-CN" err="1" smtClean="0">
                <a:solidFill>
                  <a:srgbClr val="436EA0"/>
                </a:solidFill>
                <a:latin typeface="Times New Roman" charset="0"/>
                <a:ea typeface="宋体" charset="-122"/>
              </a:rPr>
              <a:t>Δ</a:t>
            </a:r>
            <a:r>
              <a:rPr lang="el-GR" altLang="zh-CN" i="1">
                <a:solidFill>
                  <a:srgbClr val="436EA0"/>
                </a:solidFill>
                <a:latin typeface="Times New Roman" charset="0"/>
                <a:ea typeface="宋体" charset="-122"/>
                <a:cs typeface="Arial Unicode MS" panose="020B0604020202020204" pitchFamily="34" charset="-122"/>
              </a:rPr>
              <a:t>φ</a:t>
            </a:r>
            <a:r>
              <a:rPr lang="en-US" altLang="zh-CN" i="1">
                <a:solidFill>
                  <a:srgbClr val="436EA0"/>
                </a:solidFill>
                <a:latin typeface="Times New Roman" charset="0"/>
                <a:ea typeface="宋体" charset="-122"/>
                <a:cs typeface="Arial Unicode MS" panose="020B0604020202020204" pitchFamily="34" charset="-122"/>
              </a:rPr>
              <a:t> </a:t>
            </a:r>
            <a:r>
              <a:rPr lang="zh-CN" altLang="en-US">
                <a:solidFill>
                  <a:srgbClr val="436EA0"/>
                </a:solidFill>
                <a:latin typeface="Times New Roman" charset="0"/>
                <a:ea typeface="宋体" charset="-122"/>
              </a:rPr>
              <a:t>稳定；</a:t>
            </a:r>
            <a:endParaRPr lang="en-US" altLang="zh-CN">
              <a:solidFill>
                <a:srgbClr val="436EA0"/>
              </a:solidFill>
              <a:latin typeface="Times New Roman" charset="0"/>
              <a:ea typeface="宋体" charset="-122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</a:pPr>
            <a:r>
              <a:rPr lang="zh-CN" altLang="en-US" smtClean="0">
                <a:solidFill>
                  <a:srgbClr val="436EA0"/>
                </a:solidFill>
                <a:latin typeface="Times New Roman" charset="0"/>
                <a:ea typeface="宋体" charset="-122"/>
              </a:rPr>
              <a:t>存在</a:t>
            </a:r>
            <a:r>
              <a:rPr lang="zh-CN" altLang="en-US">
                <a:solidFill>
                  <a:srgbClr val="436EA0"/>
                </a:solidFill>
                <a:latin typeface="Times New Roman" charset="0"/>
                <a:ea typeface="宋体" charset="-122"/>
              </a:rPr>
              <a:t>相互平行的振动分量</a:t>
            </a:r>
            <a:r>
              <a:rPr lang="zh-CN" altLang="en-US" smtClean="0">
                <a:solidFill>
                  <a:srgbClr val="4472C4"/>
                </a:solidFill>
                <a:latin typeface="Times New Roman" charset="0"/>
                <a:ea typeface="宋体" charset="-122"/>
              </a:rPr>
              <a:t>。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zh-CN" altLang="en-US" sz="2400" smtClean="0">
                <a:latin typeface="SimHei" charset="-122"/>
                <a:ea typeface="SimHei" charset="-122"/>
                <a:cs typeface="SimHei" charset="-122"/>
              </a:rPr>
              <a:t>相干光源</a:t>
            </a:r>
            <a:r>
              <a:rPr kumimoji="1" lang="en-US" altLang="zh-CN" sz="2400" smtClean="0">
                <a:latin typeface="SimHei" charset="-122"/>
                <a:ea typeface="SimHei" charset="-122"/>
                <a:cs typeface="SimHei" charset="-122"/>
              </a:rPr>
              <a:t>——</a:t>
            </a:r>
            <a:r>
              <a:rPr kumimoji="1" lang="zh-CN" altLang="en-US" sz="2400" smtClean="0">
                <a:latin typeface="SimHei" charset="-122"/>
                <a:ea typeface="SimHei" charset="-122"/>
                <a:cs typeface="SimHei" charset="-122"/>
              </a:rPr>
              <a:t>相位差固定</a:t>
            </a:r>
            <a:endParaRPr kumimoji="1" lang="en-US" altLang="zh-CN" sz="2400" smtClean="0">
              <a:latin typeface="SimHei" charset="-122"/>
              <a:ea typeface="SimHei" charset="-122"/>
              <a:cs typeface="SimHei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zh-CN" altLang="en-US" sz="2400" smtClean="0">
                <a:latin typeface="SimHei" charset="-122"/>
                <a:ea typeface="SimHei" charset="-122"/>
                <a:cs typeface="SimHei" charset="-122"/>
              </a:rPr>
              <a:t>非相干光源</a:t>
            </a:r>
            <a:r>
              <a:rPr kumimoji="1" lang="en-US" altLang="zh-CN" sz="2400" smtClean="0">
                <a:latin typeface="SimHei" charset="-122"/>
                <a:ea typeface="SimHei" charset="-122"/>
                <a:cs typeface="SimHei" charset="-122"/>
              </a:rPr>
              <a:t>——</a:t>
            </a:r>
            <a:r>
              <a:rPr kumimoji="1" lang="zh-CN" altLang="en-US" sz="2400" smtClean="0">
                <a:latin typeface="SimHei" charset="-122"/>
                <a:ea typeface="SimHei" charset="-122"/>
                <a:cs typeface="SimHei" charset="-122"/>
              </a:rPr>
              <a:t>相位差不固定</a:t>
            </a:r>
            <a:endParaRPr kumimoji="1" lang="en-US" altLang="zh-CN" sz="2400" smtClean="0">
              <a:latin typeface="SimHei" charset="-122"/>
              <a:ea typeface="SimHei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045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3.2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分波前干涉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71600"/>
                <a:ext cx="10515599" cy="513413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r>
                  <a:rPr kumimoji="1" lang="zh-CN" altLang="en-US" sz="2400" smtClean="0">
                    <a:latin typeface="Times New Roman" charset="0"/>
                    <a:ea typeface="宋体" charset="-122"/>
                    <a:cs typeface="Times New Roman" charset="0"/>
                  </a:rPr>
                  <a:t> </a:t>
                </a:r>
                <a:r>
                  <a:rPr kumimoji="1" lang="zh-CN" altLang="en-US" sz="2400" smtClean="0">
                    <a:latin typeface="SimHei" charset="-122"/>
                    <a:ea typeface="SimHei" charset="-122"/>
                    <a:cs typeface="SimHei" charset="-122"/>
                  </a:rPr>
                  <a:t>两个点光源干涉</a:t>
                </a:r>
                <a:endParaRPr kumimoji="1" lang="en-US" altLang="zh-CN" sz="2400" smtClean="0">
                  <a:latin typeface="SimHei" charset="-122"/>
                  <a:ea typeface="SimHei" charset="-122"/>
                  <a:cs typeface="SimHei" charset="-122"/>
                </a:endParaRP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buFont typeface="Arial" charset="0"/>
                  <a:buChar char="•"/>
                  <a:defRPr/>
                </a:pPr>
                <a:r>
                  <a:rPr kumimoji="1" lang="zh-CN" altLang="en-US" smtClean="0">
                    <a:latin typeface="Times New Roman" charset="0"/>
                    <a:ea typeface="宋体" charset="-122"/>
                    <a:cs typeface="SimHei" charset="-122"/>
                  </a:rPr>
                  <a:t>空间任意一点的光强</a:t>
                </a:r>
                <a:endParaRPr kumimoji="1" lang="en-US" altLang="zh-CN" smtClean="0">
                  <a:latin typeface="Times New Roman" charset="0"/>
                  <a:ea typeface="宋体" charset="-122"/>
                  <a:cs typeface="SimHei" charset="-122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400" i="1" smtClean="0">
                    <a:latin typeface="Times New Roman" charset="0"/>
                    <a:ea typeface="宋体" charset="-122"/>
                    <a:cs typeface="SimHei" charset="-122"/>
                  </a:rPr>
                  <a:t>I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(</a:t>
                </a:r>
                <a:r>
                  <a:rPr kumimoji="1" lang="en-US" altLang="zh-CN" sz="2400" i="1" smtClean="0">
                    <a:latin typeface="Times New Roman" charset="0"/>
                    <a:ea typeface="宋体" charset="-122"/>
                    <a:cs typeface="SimHei" charset="-122"/>
                  </a:rPr>
                  <a:t>p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) = </a:t>
                </a:r>
                <a:r>
                  <a:rPr kumimoji="1" lang="en-US" altLang="zh-CN" sz="2400" i="1" smtClean="0">
                    <a:latin typeface="Times New Roman" charset="0"/>
                    <a:ea typeface="宋体" charset="-122"/>
                    <a:cs typeface="SimHei" charset="-122"/>
                  </a:rPr>
                  <a:t>I</a:t>
                </a:r>
                <a:r>
                  <a:rPr kumimoji="1" lang="en-US" altLang="zh-CN" sz="2400" baseline="-25000" smtClean="0">
                    <a:latin typeface="Times New Roman" charset="0"/>
                    <a:ea typeface="宋体" charset="-122"/>
                    <a:cs typeface="SimHei" charset="-122"/>
                  </a:rPr>
                  <a:t>1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(</a:t>
                </a:r>
                <a:r>
                  <a:rPr kumimoji="1" lang="en-US" altLang="zh-CN" sz="2400" i="1" smtClean="0">
                    <a:latin typeface="Times New Roman" charset="0"/>
                    <a:ea typeface="宋体" charset="-122"/>
                    <a:cs typeface="SimHei" charset="-122"/>
                  </a:rPr>
                  <a:t>p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)+</a:t>
                </a:r>
                <a:r>
                  <a:rPr kumimoji="1" lang="en-US" altLang="zh-CN" sz="2400" i="1" smtClean="0">
                    <a:latin typeface="Times New Roman" charset="0"/>
                    <a:ea typeface="宋体" charset="-122"/>
                    <a:cs typeface="SimHei" charset="-122"/>
                  </a:rPr>
                  <a:t>I</a:t>
                </a:r>
                <a:r>
                  <a:rPr kumimoji="1" lang="en-US" altLang="zh-CN" sz="2400" baseline="-25000" smtClean="0">
                    <a:latin typeface="Times New Roman" charset="0"/>
                    <a:ea typeface="宋体" charset="-122"/>
                    <a:cs typeface="SimHei" charset="-122"/>
                  </a:rPr>
                  <a:t>2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(</a:t>
                </a:r>
                <a:r>
                  <a:rPr kumimoji="1" lang="en-US" altLang="zh-CN" sz="2400" i="1" smtClean="0">
                    <a:latin typeface="Times New Roman" charset="0"/>
                    <a:ea typeface="宋体" charset="-122"/>
                    <a:cs typeface="SimHei" charset="-122"/>
                  </a:rPr>
                  <a:t>p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)+2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zh-CN" sz="240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1" lang="en-US" altLang="zh-CN" sz="2400" b="0" i="1" smtClean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kumimoji="1" lang="en-US" altLang="zh-CN" sz="2400" b="0" i="0" smtClean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kumimoji="1" lang="en-US" altLang="zh-CN" sz="2400" b="0" i="1" smtClean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p</m:t>
                        </m:r>
                        <m:r>
                          <m:rPr>
                            <m:nor/>
                          </m:rPr>
                          <a:rPr kumimoji="1" lang="en-US" altLang="zh-CN" sz="2400" b="0" i="0" smtClean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kumimoji="1" lang="en-US" altLang="zh-CN" sz="2400" b="0" i="1" smtClean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kumimoji="1" lang="en-US" altLang="zh-CN" sz="2400" b="0" i="0" smtClean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kumimoji="1" lang="en-US" altLang="zh-CN" sz="2400" b="0" i="1" smtClean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p</m:t>
                        </m:r>
                        <m:r>
                          <m:rPr>
                            <m:nor/>
                          </m:rPr>
                          <a:rPr kumimoji="1" lang="en-US" altLang="zh-CN" sz="2400" b="0" i="0" smtClean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cos𝛿(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buFont typeface="Arial" charset="0"/>
                  <a:buChar char="•"/>
                  <a:defRPr/>
                </a:pPr>
                <a:r>
                  <a:rPr kumimoji="1" lang="zh-CN" altLang="en-US" smtClean="0">
                    <a:latin typeface="Times New Roman" charset="0"/>
                    <a:ea typeface="宋体" charset="-122"/>
                    <a:cs typeface="SimHei" charset="-122"/>
                  </a:rPr>
                  <a:t>远场条件下的强度均为</a:t>
                </a:r>
                <a:r>
                  <a:rPr kumimoji="1" lang="en-US" altLang="zh-CN" i="1" smtClean="0">
                    <a:latin typeface="Times New Roman" charset="0"/>
                    <a:ea typeface="宋体" charset="-122"/>
                    <a:cs typeface="SimHei" charset="-122"/>
                  </a:rPr>
                  <a:t>A</a:t>
                </a:r>
                <a:r>
                  <a:rPr kumimoji="1" lang="zh-CN" altLang="en-US" smtClean="0">
                    <a:latin typeface="Times New Roman" charset="0"/>
                    <a:ea typeface="宋体" charset="-122"/>
                    <a:cs typeface="SimHei" charset="-122"/>
                  </a:rPr>
                  <a:t>的两个点光源</a:t>
                </a:r>
                <a:endParaRPr kumimoji="1" lang="en-US" altLang="zh-CN">
                  <a:latin typeface="Times New Roman" charset="0"/>
                  <a:ea typeface="宋体" charset="-122"/>
                  <a:cs typeface="SimHei" charset="-122"/>
                </a:endParaRPr>
              </a:p>
              <a:p>
                <a:pPr marL="0" indent="0" algn="ctr">
                  <a:lnSpc>
                    <a:spcPct val="11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400" i="1" smtClean="0">
                    <a:latin typeface="Times New Roman" charset="0"/>
                    <a:ea typeface="宋体" charset="-122"/>
                    <a:cs typeface="SimHei" charset="-122"/>
                  </a:rPr>
                  <a:t>I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(</a:t>
                </a:r>
                <a:r>
                  <a:rPr kumimoji="1" lang="en-US" altLang="zh-CN" sz="2400" i="1" smtClean="0">
                    <a:latin typeface="Times New Roman" charset="0"/>
                    <a:ea typeface="宋体" charset="-122"/>
                    <a:cs typeface="SimHei" charset="-122"/>
                  </a:rPr>
                  <a:t>p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) = 4</a:t>
                </a:r>
                <a:r>
                  <a:rPr kumimoji="1" lang="en-US" altLang="zh-CN" sz="2400" i="1" smtClean="0">
                    <a:latin typeface="Times New Roman" charset="0"/>
                    <a:ea typeface="宋体" charset="-122"/>
                    <a:cs typeface="SimHei" charset="-122"/>
                  </a:rPr>
                  <a:t>A</a:t>
                </a:r>
                <a:r>
                  <a:rPr kumimoji="1" lang="en-US" altLang="zh-CN" sz="2400" baseline="30000" smtClean="0">
                    <a:latin typeface="Times New Roman" charset="0"/>
                    <a:ea typeface="宋体" charset="-122"/>
                    <a:cs typeface="SimHei" charset="-122"/>
                  </a:rPr>
                  <a:t>2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cos</a:t>
                </a:r>
                <a:r>
                  <a:rPr kumimoji="1" lang="en-US" altLang="zh-CN" sz="2400" baseline="30000" smtClean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[𝛿(</a:t>
                </a:r>
                <a:r>
                  <a:rPr kumimoji="1" lang="en-US" altLang="zh-CN" sz="2400" i="1"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)/2]</a:t>
                </a:r>
              </a:p>
              <a:p>
                <a:pPr marL="0" indent="0" algn="ctr">
                  <a:lnSpc>
                    <a:spcPct val="11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400">
                    <a:latin typeface="Times New Roman" charset="0"/>
                    <a:ea typeface="Times New Roman" charset="0"/>
                    <a:cs typeface="Times New Roman" charset="0"/>
                  </a:rPr>
                  <a:t>𝛿(</a:t>
                </a:r>
                <a:r>
                  <a:rPr kumimoji="1" lang="en-US" altLang="zh-CN" sz="2400" i="1"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) =</a:t>
                </a:r>
                <a14:m>
                  <m:oMath xmlns:m="http://schemas.openxmlformats.org/officeDocument/2006/math">
                    <m:r>
                      <a:rPr kumimoji="1" lang="en-US" altLang="zh-CN" sz="2400" b="0" i="0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  <m:f>
                      <m:fPr>
                        <m:ctrlPr>
                          <a:rPr kumimoji="1" lang="bg-BG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1" lang="en-US" altLang="zh-CN" sz="240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kumimoji="1" lang="en-US" altLang="zh-CN" sz="2400" i="1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π</m:t>
                        </m:r>
                      </m:num>
                      <m:den>
                        <m:r>
                          <m:rPr>
                            <m:nor/>
                          </m:rPr>
                          <a:rPr kumimoji="1" lang="zh-CN" altLang="en-US" sz="240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Δ</a:t>
                </a:r>
                <a:r>
                  <a:rPr kumimoji="1" lang="en-US" altLang="zh-CN" sz="2400" i="1" smtClean="0">
                    <a:latin typeface="Times New Roman" charset="0"/>
                    <a:ea typeface="宋体" charset="-122"/>
                    <a:cs typeface="SimHei" charset="-122"/>
                  </a:rPr>
                  <a:t>L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bg-BG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1" lang="en-US" altLang="zh-CN" sz="240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kumimoji="1" lang="en-US" altLang="zh-CN" sz="2400" i="1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π</m:t>
                        </m:r>
                      </m:num>
                      <m:den>
                        <m:r>
                          <m:rPr>
                            <m:nor/>
                          </m:rPr>
                          <a:rPr kumimoji="1" lang="zh-CN" altLang="en-US" sz="240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kumimoji="1" lang="en-US" altLang="zh-CN" sz="2400">
                    <a:latin typeface="Times New Roman" charset="0"/>
                    <a:ea typeface="宋体" charset="-122"/>
                    <a:cs typeface="SimHei" charset="-122"/>
                  </a:rPr>
                  <a:t> 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(</a:t>
                </a:r>
                <a:r>
                  <a:rPr kumimoji="1" lang="en-US" altLang="zh-CN" sz="2400" i="1" smtClean="0">
                    <a:latin typeface="Times New Roman" charset="0"/>
                    <a:ea typeface="宋体" charset="-122"/>
                    <a:cs typeface="SimHei" charset="-122"/>
                  </a:rPr>
                  <a:t>n</a:t>
                </a:r>
                <a:r>
                  <a:rPr kumimoji="1" lang="en-US" altLang="zh-CN" sz="2400" baseline="-25000" smtClean="0">
                    <a:latin typeface="Times New Roman" charset="0"/>
                    <a:ea typeface="宋体" charset="-122"/>
                    <a:cs typeface="SimHei" charset="-122"/>
                  </a:rPr>
                  <a:t>2</a:t>
                </a:r>
                <a:r>
                  <a:rPr kumimoji="1" lang="en-US" altLang="zh-CN" sz="2400" i="1" smtClean="0">
                    <a:latin typeface="Times New Roman" charset="0"/>
                    <a:ea typeface="宋体" charset="-122"/>
                    <a:cs typeface="SimHei" charset="-122"/>
                  </a:rPr>
                  <a:t>r</a:t>
                </a:r>
                <a:r>
                  <a:rPr kumimoji="1" lang="en-US" altLang="zh-CN" sz="2400" baseline="-25000" smtClean="0">
                    <a:latin typeface="Times New Roman" charset="0"/>
                    <a:ea typeface="宋体" charset="-122"/>
                    <a:cs typeface="SimHei" charset="-122"/>
                  </a:rPr>
                  <a:t>2</a:t>
                </a:r>
                <a:r>
                  <a:rPr kumimoji="1" lang="en-US" altLang="zh-CN" sz="2400" i="1" smtClean="0">
                    <a:latin typeface="Times New Roman" charset="0"/>
                    <a:ea typeface="宋体" charset="-122"/>
                    <a:cs typeface="SimHei" charset="-122"/>
                  </a:rPr>
                  <a:t>-n</a:t>
                </a:r>
                <a:r>
                  <a:rPr kumimoji="1" lang="en-US" altLang="zh-CN" sz="2400" baseline="-25000" smtClean="0">
                    <a:latin typeface="Times New Roman" charset="0"/>
                    <a:ea typeface="宋体" charset="-122"/>
                    <a:cs typeface="SimHei" charset="-122"/>
                  </a:rPr>
                  <a:t>1</a:t>
                </a:r>
                <a:r>
                  <a:rPr kumimoji="1" lang="en-US" altLang="zh-CN" sz="2400" i="1" smtClean="0">
                    <a:latin typeface="Times New Roman" charset="0"/>
                    <a:ea typeface="宋体" charset="-122"/>
                    <a:cs typeface="SimHei" charset="-122"/>
                  </a:rPr>
                  <a:t>r</a:t>
                </a:r>
                <a:r>
                  <a:rPr kumimoji="1" lang="en-US" altLang="zh-CN" sz="2400" baseline="-25000" smtClean="0">
                    <a:latin typeface="Times New Roman" charset="0"/>
                    <a:ea typeface="宋体" charset="-122"/>
                    <a:cs typeface="SimHei" charset="-122"/>
                  </a:rPr>
                  <a:t>1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)</a:t>
                </a:r>
              </a:p>
              <a:p>
                <a:pPr marL="0" indent="0" algn="ctr">
                  <a:lnSpc>
                    <a:spcPct val="11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zh-CN" altLang="en-US" sz="2400" smtClean="0">
                    <a:latin typeface="SimSun" charset="-122"/>
                    <a:ea typeface="SimSun" charset="-122"/>
                    <a:cs typeface="SimSun" charset="-122"/>
                  </a:rPr>
                  <a:t>真空中：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𝛿</a:t>
                </a:r>
                <a:r>
                  <a:rPr kumimoji="1" lang="en-US" altLang="zh-CN" sz="2400"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kumimoji="1" lang="en-US" altLang="zh-CN" sz="2400" i="1"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kumimoji="1" lang="en-US" altLang="zh-CN" sz="2400">
                    <a:latin typeface="Times New Roman" charset="0"/>
                    <a:ea typeface="Times New Roman" charset="0"/>
                    <a:cs typeface="Times New Roman" charset="0"/>
                  </a:rPr>
                  <a:t>) =</a:t>
                </a:r>
                <a14:m>
                  <m:oMath xmlns:m="http://schemas.openxmlformats.org/officeDocument/2006/math">
                    <m:r>
                      <a:rPr kumimoji="1" lang="en-US" altLang="zh-CN" sz="2400"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  <m:f>
                      <m:fPr>
                        <m:ctrlPr>
                          <a:rPr kumimoji="1" lang="bg-BG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1" lang="en-US" altLang="zh-CN" sz="240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kumimoji="1" lang="en-US" altLang="zh-CN" sz="2400" i="1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π</m:t>
                        </m:r>
                      </m:num>
                      <m:den>
                        <m:r>
                          <m:rPr>
                            <m:nor/>
                          </m:rPr>
                          <a:rPr kumimoji="1" lang="zh-CN" altLang="en-US" sz="240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kumimoji="1" lang="en-US" altLang="zh-CN" sz="2400">
                    <a:latin typeface="Times New Roman" charset="0"/>
                    <a:ea typeface="宋体" charset="-122"/>
                    <a:cs typeface="SimHei" charset="-122"/>
                  </a:rPr>
                  <a:t>Δ</a:t>
                </a:r>
                <a:r>
                  <a:rPr kumimoji="1" lang="en-US" altLang="zh-CN" sz="2400" i="1">
                    <a:latin typeface="Times New Roman" charset="0"/>
                    <a:ea typeface="宋体" charset="-122"/>
                    <a:cs typeface="SimHei" charset="-122"/>
                  </a:rPr>
                  <a:t>L</a:t>
                </a:r>
                <a:r>
                  <a:rPr kumimoji="1" lang="en-US" altLang="zh-CN" sz="2400">
                    <a:latin typeface="Times New Roman" charset="0"/>
                    <a:ea typeface="宋体" charset="-122"/>
                    <a:cs typeface="SimHei" charset="-122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bg-BG" altLang="zh-CN" sz="24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1" lang="en-US" altLang="zh-CN" sz="240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kumimoji="1" lang="en-US" altLang="zh-CN" sz="2400" i="1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π</m:t>
                        </m:r>
                      </m:num>
                      <m:den>
                        <m:r>
                          <m:rPr>
                            <m:nor/>
                          </m:rPr>
                          <a:rPr kumimoji="1" lang="zh-CN" altLang="en-US" sz="240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kumimoji="1" lang="en-US" altLang="zh-CN" sz="2400">
                    <a:latin typeface="Times New Roman" charset="0"/>
                    <a:ea typeface="宋体" charset="-122"/>
                    <a:cs typeface="SimHei" charset="-122"/>
                  </a:rPr>
                  <a:t> 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Hei" charset="-122"/>
                  </a:rPr>
                  <a:t>(</a:t>
                </a:r>
                <a:r>
                  <a:rPr kumimoji="1" lang="en-US" altLang="zh-CN" sz="2400" i="1" smtClean="0">
                    <a:latin typeface="Times New Roman" charset="0"/>
                    <a:ea typeface="宋体" charset="-122"/>
                    <a:cs typeface="SimHei" charset="-122"/>
                  </a:rPr>
                  <a:t>r</a:t>
                </a:r>
                <a:r>
                  <a:rPr kumimoji="1" lang="en-US" altLang="zh-CN" sz="2400" baseline="-25000" smtClean="0">
                    <a:latin typeface="Times New Roman" charset="0"/>
                    <a:ea typeface="宋体" charset="-122"/>
                    <a:cs typeface="SimHei" charset="-122"/>
                  </a:rPr>
                  <a:t>2</a:t>
                </a:r>
                <a:r>
                  <a:rPr kumimoji="1" lang="en-US" altLang="zh-CN" sz="2400" i="1" smtClean="0">
                    <a:latin typeface="Times New Roman" charset="0"/>
                    <a:ea typeface="宋体" charset="-122"/>
                    <a:cs typeface="SimHei" charset="-122"/>
                  </a:rPr>
                  <a:t>-r</a:t>
                </a:r>
                <a:r>
                  <a:rPr kumimoji="1" lang="en-US" altLang="zh-CN" sz="2400" baseline="-25000" smtClean="0">
                    <a:latin typeface="Times New Roman" charset="0"/>
                    <a:ea typeface="宋体" charset="-122"/>
                    <a:cs typeface="SimHei" charset="-122"/>
                  </a:rPr>
                  <a:t>1</a:t>
                </a:r>
                <a:r>
                  <a:rPr kumimoji="1" lang="en-US" altLang="zh-CN" sz="2400">
                    <a:latin typeface="Times New Roman" charset="0"/>
                    <a:ea typeface="宋体" charset="-122"/>
                    <a:cs typeface="SimHei" charset="-122"/>
                  </a:rPr>
                  <a:t>)</a:t>
                </a:r>
                <a:endParaRPr kumimoji="1" lang="en-US" altLang="zh-CN" sz="2400" smtClean="0">
                  <a:latin typeface="Times New Roman" charset="0"/>
                  <a:ea typeface="宋体" charset="-122"/>
                  <a:cs typeface="SimHei" charset="-122"/>
                </a:endParaRP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buFont typeface="Arial" charset="0"/>
                  <a:buChar char="•"/>
                  <a:defRPr/>
                </a:pPr>
                <a:r>
                  <a:rPr kumimoji="1" lang="zh-CN" altLang="en-US" smtClean="0">
                    <a:latin typeface="Times New Roman" charset="0"/>
                    <a:ea typeface="宋体" charset="-122"/>
                    <a:cs typeface="SimHei" charset="-122"/>
                  </a:rPr>
                  <a:t>条纹极大值和极小值</a:t>
                </a:r>
                <a:endParaRPr kumimoji="1" lang="en-US" altLang="zh-CN" smtClean="0">
                  <a:latin typeface="Times New Roman" charset="0"/>
                  <a:ea typeface="宋体" charset="-122"/>
                  <a:cs typeface="SimHei" charset="-122"/>
                </a:endParaRPr>
              </a:p>
            </p:txBody>
          </p:sp>
        </mc:Choice>
        <mc:Fallback xmlns="">
          <p:sp>
            <p:nvSpPr>
              <p:cNvPr id="7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71600"/>
                <a:ext cx="10515599" cy="5134131"/>
              </a:xfrm>
              <a:blipFill rotWithShape="0">
                <a:blip r:embed="rId4"/>
                <a:stretch>
                  <a:fillRect l="-812" t="-7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1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689253"/>
              </p:ext>
            </p:extLst>
          </p:nvPr>
        </p:nvGraphicFramePr>
        <p:xfrm>
          <a:off x="4546928" y="5352778"/>
          <a:ext cx="3098141" cy="964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9" name="Equation" r:id="rId5" imgW="1549080" imgH="482400" progId="Equation.DSMT4">
                  <p:embed/>
                </p:oleObj>
              </mc:Choice>
              <mc:Fallback>
                <p:oleObj name="Equation" r:id="rId5" imgW="15490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6928" y="5352778"/>
                        <a:ext cx="3098141" cy="964267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046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3.2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分波前干涉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71600"/>
                <a:ext cx="10515599" cy="5134131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3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r>
                  <a:rPr kumimoji="1" lang="zh-CN" altLang="en-US" sz="2400" dirty="0" smtClean="0">
                    <a:latin typeface="Times New Roman" charset="0"/>
                    <a:ea typeface="宋体" charset="-122"/>
                    <a:cs typeface="Times New Roman" charset="0"/>
                  </a:rPr>
                  <a:t> </a:t>
                </a:r>
                <a:r>
                  <a:rPr kumimoji="1" lang="en-US" altLang="zh-CN" sz="2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Young</a:t>
                </a:r>
                <a:r>
                  <a:rPr kumimoji="1" lang="zh-CN" altLang="en-US" sz="2400" dirty="0" smtClean="0">
                    <a:latin typeface="SimHei" charset="-122"/>
                    <a:ea typeface="SimHei" charset="-122"/>
                    <a:cs typeface="SimHei" charset="-122"/>
                  </a:rPr>
                  <a:t>干涉</a:t>
                </a:r>
                <a:endParaRPr kumimoji="1" lang="en-US" altLang="zh-CN" sz="2400" dirty="0" smtClean="0">
                  <a:latin typeface="SimHei" charset="-122"/>
                  <a:ea typeface="SimHei" charset="-122"/>
                  <a:cs typeface="SimHei" charset="-122"/>
                </a:endParaRPr>
              </a:p>
              <a:p>
                <a:pPr lvl="1">
                  <a:lnSpc>
                    <a:spcPct val="130000"/>
                  </a:lnSpc>
                  <a:spcBef>
                    <a:spcPts val="0"/>
                  </a:spcBef>
                  <a:buFont typeface="Arial" charset="0"/>
                  <a:buChar char="•"/>
                  <a:defRPr/>
                </a:pPr>
                <a:r>
                  <a:rPr kumimoji="1" lang="zh-CN" altLang="en-US" dirty="0" smtClean="0">
                    <a:latin typeface="Times New Roman" charset="0"/>
                    <a:ea typeface="宋体" charset="-122"/>
                    <a:cs typeface="SimHei" charset="-122"/>
                  </a:rPr>
                  <a:t>干涉条纹的形状：</a:t>
                </a:r>
                <a:r>
                  <a:rPr lang="zh-CN" altLang="en-US" dirty="0" smtClean="0">
                    <a:solidFill>
                      <a:srgbClr val="4472C4"/>
                    </a:solidFill>
                    <a:latin typeface="SimSun" charset="-122"/>
                    <a:ea typeface="SimSun" charset="-122"/>
                    <a:cs typeface="SimSun" charset="-122"/>
                  </a:rPr>
                  <a:t>在傍轴条件下是一组与</a:t>
                </a:r>
                <a:r>
                  <a:rPr lang="en-US" altLang="zh-CN" i="1" dirty="0" smtClean="0">
                    <a:solidFill>
                      <a:srgbClr val="4472C4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y</a:t>
                </a:r>
                <a:r>
                  <a:rPr lang="zh-CN" altLang="en-US" dirty="0" smtClean="0">
                    <a:solidFill>
                      <a:srgbClr val="4472C4"/>
                    </a:solidFill>
                    <a:latin typeface="SimSun" charset="-122"/>
                    <a:ea typeface="SimSun" charset="-122"/>
                    <a:cs typeface="SimSun" charset="-122"/>
                  </a:rPr>
                  <a:t>轴平行的等间距直线。</a:t>
                </a:r>
                <a:endParaRPr lang="en-US" altLang="zh-CN" dirty="0" smtClean="0">
                  <a:solidFill>
                    <a:srgbClr val="4472C4"/>
                  </a:solidFill>
                  <a:latin typeface="SimSun" charset="-122"/>
                  <a:ea typeface="SimSun" charset="-122"/>
                  <a:cs typeface="SimSun" charset="-122"/>
                </a:endParaRPr>
              </a:p>
              <a:p>
                <a:pPr lvl="2">
                  <a:lnSpc>
                    <a:spcPct val="120000"/>
                  </a:lnSpc>
                  <a:spcBef>
                    <a:spcPts val="0"/>
                  </a:spcBef>
                  <a:buFont typeface="Wingdings" charset="2"/>
                  <a:buChar char="ü"/>
                  <a:defRPr/>
                </a:pPr>
                <a:r>
                  <a:rPr kumimoji="1" lang="zh-CN" altLang="en-US" sz="2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zh-CN" altLang="en-US" sz="2400" dirty="0" smtClean="0">
                    <a:latin typeface="SimSun" charset="-122"/>
                    <a:ea typeface="SimSun" charset="-122"/>
                    <a:cs typeface="SimSun" charset="-122"/>
                  </a:rPr>
                  <a:t>亮条纹</a:t>
                </a:r>
                <a:r>
                  <a:rPr kumimoji="1" lang="en-US" altLang="zh-CN" sz="2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——</a:t>
                </a:r>
                <a:r>
                  <a:rPr kumimoji="1" lang="zh-CN" altLang="en-US" sz="2400" dirty="0" smtClean="0">
                    <a:latin typeface="SimSun" charset="-122"/>
                    <a:ea typeface="SimSun" charset="-122"/>
                    <a:cs typeface="SimSun" charset="-122"/>
                  </a:rPr>
                  <a:t>干涉相长</a:t>
                </a:r>
                <a:endParaRPr kumimoji="1" lang="en-US" altLang="zh-CN" sz="2400" dirty="0" smtClean="0">
                  <a:latin typeface="SimSun" charset="-122"/>
                  <a:ea typeface="SimSun" charset="-122"/>
                  <a:cs typeface="SimSun" charset="-122"/>
                </a:endParaRPr>
              </a:p>
              <a:p>
                <a:pPr lvl="2">
                  <a:lnSpc>
                    <a:spcPct val="120000"/>
                  </a:lnSpc>
                  <a:spcBef>
                    <a:spcPts val="0"/>
                  </a:spcBef>
                  <a:buFont typeface="Wingdings" charset="2"/>
                  <a:buChar char="ü"/>
                  <a:defRPr/>
                </a:pPr>
                <a:endParaRPr kumimoji="1" lang="en-US" altLang="zh-CN" sz="2400" dirty="0">
                  <a:latin typeface="SimSun" charset="-122"/>
                  <a:ea typeface="SimSun" charset="-122"/>
                  <a:cs typeface="SimSun" charset="-122"/>
                </a:endParaRPr>
              </a:p>
              <a:p>
                <a:pPr lvl="2">
                  <a:lnSpc>
                    <a:spcPct val="120000"/>
                  </a:lnSpc>
                  <a:spcBef>
                    <a:spcPts val="0"/>
                  </a:spcBef>
                  <a:buFont typeface="Wingdings" charset="2"/>
                  <a:buChar char="ü"/>
                  <a:defRPr/>
                </a:pPr>
                <a:endParaRPr kumimoji="1" lang="en-US" altLang="zh-CN" sz="2400" dirty="0" smtClean="0">
                  <a:latin typeface="SimSun" charset="-122"/>
                  <a:ea typeface="SimSun" charset="-122"/>
                  <a:cs typeface="SimSun" charset="-122"/>
                </a:endParaRPr>
              </a:p>
              <a:p>
                <a:pPr lvl="2">
                  <a:lnSpc>
                    <a:spcPct val="190000"/>
                  </a:lnSpc>
                  <a:spcBef>
                    <a:spcPts val="0"/>
                  </a:spcBef>
                  <a:buFont typeface="Wingdings" charset="2"/>
                  <a:buChar char="ü"/>
                  <a:defRPr/>
                </a:pPr>
                <a:r>
                  <a:rPr kumimoji="1" lang="zh-CN" altLang="en-US" sz="2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zh-CN" altLang="en-US" sz="2400" dirty="0" smtClean="0">
                    <a:latin typeface="SimSun" charset="-122"/>
                    <a:ea typeface="SimSun" charset="-122"/>
                    <a:cs typeface="SimSun" charset="-122"/>
                  </a:rPr>
                  <a:t>暗条纹</a:t>
                </a:r>
                <a:r>
                  <a:rPr kumimoji="1" lang="en-US" altLang="zh-CN" sz="2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——</a:t>
                </a:r>
                <a:r>
                  <a:rPr kumimoji="1" lang="zh-CN" altLang="en-US" sz="2400" dirty="0" smtClean="0">
                    <a:latin typeface="SimSun" charset="-122"/>
                    <a:ea typeface="SimSun" charset="-122"/>
                    <a:cs typeface="SimSun" charset="-122"/>
                  </a:rPr>
                  <a:t>干涉相消</a:t>
                </a:r>
                <a:endParaRPr kumimoji="1" lang="en-US" altLang="zh-CN" sz="2400" dirty="0" smtClean="0">
                  <a:latin typeface="SimSun" charset="-122"/>
                  <a:ea typeface="SimSun" charset="-122"/>
                  <a:cs typeface="SimSun" charset="-122"/>
                </a:endParaRPr>
              </a:p>
              <a:p>
                <a:pPr lvl="2">
                  <a:lnSpc>
                    <a:spcPct val="180000"/>
                  </a:lnSpc>
                  <a:spcBef>
                    <a:spcPts val="0"/>
                  </a:spcBef>
                  <a:buFont typeface="Wingdings" charset="2"/>
                  <a:buChar char="ü"/>
                  <a:defRPr/>
                </a:pPr>
                <a:endParaRPr kumimoji="1" lang="en-US" altLang="zh-CN" sz="2400" dirty="0">
                  <a:latin typeface="SimSun" charset="-122"/>
                  <a:ea typeface="SimSun" charset="-122"/>
                  <a:cs typeface="SimSun" charset="-122"/>
                </a:endParaRPr>
              </a:p>
              <a:p>
                <a:pPr lvl="1">
                  <a:lnSpc>
                    <a:spcPct val="120000"/>
                  </a:lnSpc>
                  <a:spcBef>
                    <a:spcPts val="2800"/>
                  </a:spcBef>
                  <a:buFont typeface="Arial" charset="0"/>
                  <a:buChar char="•"/>
                  <a:defRPr/>
                </a:pPr>
                <a:r>
                  <a:rPr kumimoji="1" lang="zh-CN" altLang="en-US" dirty="0" smtClean="0">
                    <a:latin typeface="Times New Roman" charset="0"/>
                    <a:ea typeface="宋体" charset="-122"/>
                    <a:cs typeface="SimHei" charset="-122"/>
                  </a:rPr>
                  <a:t>干涉</a:t>
                </a:r>
                <a:r>
                  <a:rPr kumimoji="1" lang="zh-CN" altLang="en-US" dirty="0">
                    <a:latin typeface="Times New Roman" charset="0"/>
                    <a:ea typeface="宋体" charset="-122"/>
                    <a:cs typeface="SimHei" charset="-122"/>
                  </a:rPr>
                  <a:t>条纹的</a:t>
                </a:r>
                <a:r>
                  <a:rPr kumimoji="1" lang="zh-CN" altLang="en-US" dirty="0" smtClean="0">
                    <a:latin typeface="Times New Roman" charset="0"/>
                    <a:ea typeface="宋体" charset="-122"/>
                    <a:cs typeface="SimHei" charset="-122"/>
                  </a:rPr>
                  <a:t>形状</a:t>
                </a:r>
                <a:endParaRPr kumimoji="1" lang="en-US" altLang="zh-CN" dirty="0" smtClean="0">
                  <a:latin typeface="Times New Roman" charset="0"/>
                  <a:ea typeface="宋体" charset="-122"/>
                  <a:cs typeface="SimHei" charset="-122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400" dirty="0" err="1" smtClean="0">
                    <a:latin typeface="Times New Roman" charset="0"/>
                    <a:ea typeface="宋体" charset="-122"/>
                    <a:cs typeface="SimHei" charset="-122"/>
                  </a:rPr>
                  <a:t>Δ</a:t>
                </a:r>
                <a:r>
                  <a:rPr kumimoji="1" lang="en-US" altLang="zh-CN" sz="2400" i="1" dirty="0" err="1" smtClean="0">
                    <a:latin typeface="Times New Roman" charset="0"/>
                    <a:ea typeface="宋体" charset="-122"/>
                    <a:cs typeface="SimHei" charset="-122"/>
                  </a:rPr>
                  <a:t>x</a:t>
                </a:r>
                <a:r>
                  <a:rPr kumimoji="1" lang="en-US" altLang="zh-CN" sz="2400" dirty="0" smtClean="0">
                    <a:latin typeface="Times New Roman" charset="0"/>
                    <a:ea typeface="宋体" charset="-122"/>
                    <a:cs typeface="SimHei" charset="-122"/>
                  </a:rPr>
                  <a:t>’</a:t>
                </a:r>
                <a:r>
                  <a:rPr kumimoji="1" lang="en-US" altLang="zh-CN" sz="2400" i="1" dirty="0" smtClean="0">
                    <a:latin typeface="Times New Roman" charset="0"/>
                    <a:ea typeface="宋体" charset="-122"/>
                    <a:cs typeface="SimHei" charset="-122"/>
                  </a:rPr>
                  <a:t>=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1" lang="zh-CN" altLang="en-US" sz="2400">
                        <a:latin typeface="Times New Roman" charset="0"/>
                        <a:ea typeface="Times New Roman" charset="0"/>
                        <a:cs typeface="Times New Roman" charset="0"/>
                      </a:rPr>
                      <m:t>𝜆</m:t>
                    </m:r>
                  </m:oMath>
                </a14:m>
                <a:r>
                  <a:rPr kumimoji="1" lang="en-US" altLang="zh-CN" sz="2400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D/d	</a:t>
                </a:r>
                <a:r>
                  <a:rPr kumimoji="1" lang="en-US" altLang="zh-CN" sz="2400" dirty="0" err="1" smtClean="0">
                    <a:latin typeface="Times New Roman" charset="0"/>
                    <a:ea typeface="宋体" charset="-122"/>
                    <a:cs typeface="SimHei" charset="-122"/>
                  </a:rPr>
                  <a:t>Δ</a:t>
                </a:r>
                <a:r>
                  <a:rPr kumimoji="1" lang="zh-CN" altLang="en-US" sz="2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𝜃</a:t>
                </a:r>
                <a14:m>
                  <m:oMath xmlns:m="http://schemas.openxmlformats.org/officeDocument/2006/math">
                    <m:r>
                      <a:rPr kumimoji="1" lang="zh-CN" alt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</m:oMath>
                </a14:m>
                <a:r>
                  <a:rPr kumimoji="1" lang="en-US" altLang="zh-CN" sz="2400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d/D</a:t>
                </a:r>
                <a:endParaRPr kumimoji="1" lang="en-US" altLang="zh-CN" dirty="0" smtClean="0">
                  <a:latin typeface="Times New Roman" charset="0"/>
                  <a:ea typeface="宋体" charset="-122"/>
                  <a:cs typeface="SimHei" charset="-122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kumimoji="1" lang="en-US" altLang="zh-CN" sz="2400" dirty="0" err="1" smtClean="0">
                    <a:latin typeface="Times New Roman" charset="0"/>
                    <a:ea typeface="宋体" charset="-122"/>
                    <a:cs typeface="SimHei" charset="-122"/>
                  </a:rPr>
                  <a:t>Δ</a:t>
                </a:r>
                <a:r>
                  <a:rPr kumimoji="1" lang="en-US" altLang="zh-CN" sz="2400" i="1" dirty="0" err="1" smtClean="0">
                    <a:latin typeface="Times New Roman" charset="0"/>
                    <a:ea typeface="宋体" charset="-122"/>
                    <a:cs typeface="SimHei" charset="-122"/>
                  </a:rPr>
                  <a:t>x</a:t>
                </a:r>
                <a:r>
                  <a:rPr kumimoji="1" lang="en-US" altLang="zh-CN" sz="2400" dirty="0" smtClean="0">
                    <a:latin typeface="Times New Roman" charset="0"/>
                    <a:ea typeface="宋体" charset="-122"/>
                    <a:cs typeface="SimHei" charset="-122"/>
                  </a:rPr>
                  <a:t>’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1" lang="zh-CN" altLang="en-US" sz="240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r>
                      <m:rPr>
                        <m:nor/>
                      </m:rPr>
                      <a:rPr kumimoji="1" lang="zh-CN" altLang="en-US" sz="2400" smtClean="0">
                        <a:latin typeface="Times New Roman" charset="0"/>
                        <a:ea typeface="Times New Roman" charset="0"/>
                        <a:cs typeface="Times New Roman" charset="0"/>
                      </a:rPr>
                      <m:t>𝜆</m:t>
                    </m:r>
                  </m:oMath>
                </a14:m>
                <a:r>
                  <a:rPr kumimoji="1" lang="en-US" altLang="zh-CN" sz="2400" dirty="0" smtClean="0">
                    <a:latin typeface="Times New Roman" charset="0"/>
                    <a:ea typeface="宋体" charset="-122"/>
                    <a:cs typeface="SimHei" charset="-122"/>
                  </a:rPr>
                  <a:t>/</a:t>
                </a:r>
                <a:r>
                  <a:rPr kumimoji="1" lang="en-US" altLang="zh-CN" sz="2400" dirty="0" err="1" smtClean="0">
                    <a:latin typeface="Times New Roman" charset="0"/>
                    <a:ea typeface="宋体" charset="-122"/>
                    <a:cs typeface="SimHei" charset="-122"/>
                  </a:rPr>
                  <a:t>Δ</a:t>
                </a:r>
                <a:r>
                  <a:rPr kumimoji="1" lang="zh-CN" altLang="en-US" sz="2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𝜃</a:t>
                </a:r>
                <a:r>
                  <a:rPr kumimoji="1" lang="en-US" altLang="zh-CN" sz="24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	</a:t>
                </a:r>
                <a:r>
                  <a:rPr kumimoji="1" lang="en-US" altLang="zh-CN" sz="2400" dirty="0" err="1">
                    <a:latin typeface="Times New Roman" charset="0"/>
                    <a:ea typeface="宋体" charset="-122"/>
                    <a:cs typeface="SimHei" charset="-122"/>
                  </a:rPr>
                  <a:t>Δ</a:t>
                </a:r>
                <a:r>
                  <a:rPr kumimoji="1" lang="en-US" altLang="zh-CN" sz="2400" i="1" dirty="0" err="1">
                    <a:latin typeface="Times New Roman" charset="0"/>
                    <a:ea typeface="宋体" charset="-122"/>
                    <a:cs typeface="SimHei" charset="-122"/>
                  </a:rPr>
                  <a:t>x</a:t>
                </a:r>
                <a:r>
                  <a:rPr kumimoji="1" lang="en-US" altLang="zh-CN" sz="2400" dirty="0" err="1">
                    <a:latin typeface="Times New Roman" charset="0"/>
                    <a:ea typeface="宋体" charset="-122"/>
                    <a:cs typeface="SimHei" charset="-122"/>
                  </a:rPr>
                  <a:t>’</a:t>
                </a:r>
                <a:r>
                  <a:rPr kumimoji="1" lang="en-US" altLang="zh-CN" sz="2400" dirty="0" err="1" smtClean="0">
                    <a:latin typeface="Times New Roman" charset="0"/>
                    <a:ea typeface="宋体" charset="-122"/>
                    <a:cs typeface="SimHei" charset="-122"/>
                  </a:rPr>
                  <a:t>Δ</a:t>
                </a:r>
                <a:r>
                  <a:rPr kumimoji="1" lang="zh-CN" altLang="en-US" sz="2400" dirty="0">
                    <a:latin typeface="Times New Roman" charset="0"/>
                    <a:ea typeface="Times New Roman" charset="0"/>
                    <a:cs typeface="Times New Roman" charset="0"/>
                  </a:rPr>
                  <a:t>𝜃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1" lang="zh-CN" altLang="en-US" sz="240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r>
                      <m:rPr>
                        <m:nor/>
                      </m:rPr>
                      <a:rPr kumimoji="1" lang="zh-CN" altLang="en-US" sz="2400">
                        <a:latin typeface="Times New Roman" charset="0"/>
                        <a:ea typeface="Times New Roman" charset="0"/>
                        <a:cs typeface="Times New Roman" charset="0"/>
                      </a:rPr>
                      <m:t>𝜆</m:t>
                    </m:r>
                  </m:oMath>
                </a14:m>
                <a:endParaRPr kumimoji="1" lang="en-US" altLang="zh-CN" sz="2400" dirty="0">
                  <a:latin typeface="SimSun" charset="-122"/>
                  <a:ea typeface="SimSun" charset="-122"/>
                  <a:cs typeface="SimSun" charset="-122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endParaRPr kumimoji="1" lang="en-US" altLang="zh-CN" sz="2400" dirty="0" smtClean="0">
                  <a:latin typeface="SimSun" charset="-122"/>
                  <a:ea typeface="SimSun" charset="-122"/>
                  <a:cs typeface="SimSun" charset="-122"/>
                </a:endParaRPr>
              </a:p>
            </p:txBody>
          </p:sp>
        </mc:Choice>
        <mc:Fallback xmlns="">
          <p:sp>
            <p:nvSpPr>
              <p:cNvPr id="7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71600"/>
                <a:ext cx="10515599" cy="5134131"/>
              </a:xfrm>
              <a:blipFill rotWithShape="0">
                <a:blip r:embed="rId4"/>
                <a:stretch>
                  <a:fillRect l="-812" t="-7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组 3"/>
          <p:cNvGrpSpPr>
            <a:grpSpLocks noChangeAspect="1"/>
          </p:cNvGrpSpPr>
          <p:nvPr/>
        </p:nvGrpSpPr>
        <p:grpSpPr>
          <a:xfrm>
            <a:off x="3719546" y="2738833"/>
            <a:ext cx="4637066" cy="865411"/>
            <a:chOff x="3740567" y="2990609"/>
            <a:chExt cx="4710861" cy="879183"/>
          </a:xfrm>
        </p:grpSpPr>
        <p:grpSp>
          <p:nvGrpSpPr>
            <p:cNvPr id="3" name="组 2"/>
            <p:cNvGrpSpPr/>
            <p:nvPr/>
          </p:nvGrpSpPr>
          <p:grpSpPr>
            <a:xfrm>
              <a:off x="3849905" y="3038883"/>
              <a:ext cx="4492185" cy="782638"/>
              <a:chOff x="2851604" y="2719881"/>
              <a:chExt cx="4492185" cy="782638"/>
            </a:xfrm>
          </p:grpSpPr>
          <p:graphicFrame>
            <p:nvGraphicFramePr>
              <p:cNvPr id="5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85107322"/>
                  </p:ext>
                </p:extLst>
              </p:nvPr>
            </p:nvGraphicFramePr>
            <p:xfrm>
              <a:off x="2851604" y="2719881"/>
              <a:ext cx="1476375" cy="7826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33" name="Equation" r:id="rId5" imgW="736280" imgH="393529" progId="Equation.3">
                      <p:embed/>
                    </p:oleObj>
                  </mc:Choice>
                  <mc:Fallback>
                    <p:oleObj name="Equation" r:id="rId5" imgW="736280" imgH="393529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51604" y="2719881"/>
                            <a:ext cx="1476375" cy="7826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52212264"/>
                  </p:ext>
                </p:extLst>
              </p:nvPr>
            </p:nvGraphicFramePr>
            <p:xfrm>
              <a:off x="4848207" y="2719881"/>
              <a:ext cx="2495582" cy="7826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34" name="Equation" r:id="rId7" imgW="1244600" imgH="393700" progId="Equation.3">
                      <p:embed/>
                    </p:oleObj>
                  </mc:Choice>
                  <mc:Fallback>
                    <p:oleObj name="Equation" r:id="rId7" imgW="1244600" imgH="3937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48207" y="2719881"/>
                            <a:ext cx="2495582" cy="7826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76362182"/>
                  </p:ext>
                </p:extLst>
              </p:nvPr>
            </p:nvGraphicFramePr>
            <p:xfrm>
              <a:off x="4379784" y="2946346"/>
              <a:ext cx="416617" cy="3297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35" name="Equation" r:id="rId9" imgW="190417" imgH="152334" progId="Equation.3">
                      <p:embed/>
                    </p:oleObj>
                  </mc:Choice>
                  <mc:Fallback>
                    <p:oleObj name="Equation" r:id="rId9" imgW="190417" imgH="152334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79784" y="2946346"/>
                            <a:ext cx="416617" cy="32970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9" name="文本框 8"/>
            <p:cNvSpPr txBox="1"/>
            <p:nvPr/>
          </p:nvSpPr>
          <p:spPr>
            <a:xfrm>
              <a:off x="3740567" y="2990609"/>
              <a:ext cx="4710861" cy="87918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zh-CN" altLang="en-US"/>
            </a:p>
          </p:txBody>
        </p:sp>
      </p:grpSp>
      <p:grpSp>
        <p:nvGrpSpPr>
          <p:cNvPr id="14" name="组 13"/>
          <p:cNvGrpSpPr>
            <a:grpSpLocks noChangeAspect="1"/>
          </p:cNvGrpSpPr>
          <p:nvPr/>
        </p:nvGrpSpPr>
        <p:grpSpPr>
          <a:xfrm>
            <a:off x="2649432" y="4142740"/>
            <a:ext cx="6777293" cy="864673"/>
            <a:chOff x="2876967" y="4642165"/>
            <a:chExt cx="6891021" cy="879183"/>
          </a:xfrm>
        </p:grpSpPr>
        <p:grpSp>
          <p:nvGrpSpPr>
            <p:cNvPr id="10" name="组 9"/>
            <p:cNvGrpSpPr/>
            <p:nvPr/>
          </p:nvGrpSpPr>
          <p:grpSpPr>
            <a:xfrm>
              <a:off x="3005238" y="4667420"/>
              <a:ext cx="6661150" cy="793750"/>
              <a:chOff x="3527752" y="4405145"/>
              <a:chExt cx="6661150" cy="793750"/>
            </a:xfrm>
          </p:grpSpPr>
          <p:graphicFrame>
            <p:nvGraphicFramePr>
              <p:cNvPr id="11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37985378"/>
                  </p:ext>
                </p:extLst>
              </p:nvPr>
            </p:nvGraphicFramePr>
            <p:xfrm>
              <a:off x="3527752" y="4425782"/>
              <a:ext cx="2266950" cy="7731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36" name="Equation" r:id="rId11" imgW="1143000" imgH="393700" progId="Equation.3">
                      <p:embed/>
                    </p:oleObj>
                  </mc:Choice>
                  <mc:Fallback>
                    <p:oleObj name="Equation" r:id="rId11" imgW="1143000" imgH="3937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27752" y="4425782"/>
                            <a:ext cx="2266950" cy="7731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15469598"/>
                  </p:ext>
                </p:extLst>
              </p:nvPr>
            </p:nvGraphicFramePr>
            <p:xfrm>
              <a:off x="6301115" y="4405145"/>
              <a:ext cx="3887787" cy="7858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37" name="Equation" r:id="rId13" imgW="1930400" imgH="393700" progId="Equation.3">
                      <p:embed/>
                    </p:oleObj>
                  </mc:Choice>
                  <mc:Fallback>
                    <p:oleObj name="Equation" r:id="rId13" imgW="1930400" imgH="3937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301115" y="4405145"/>
                            <a:ext cx="3887787" cy="78581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1784565"/>
                  </p:ext>
                </p:extLst>
              </p:nvPr>
            </p:nvGraphicFramePr>
            <p:xfrm>
              <a:off x="5846184" y="4663907"/>
              <a:ext cx="393700" cy="3111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738" name="Equation" r:id="rId15" imgW="190417" imgH="152334" progId="Equation.3">
                      <p:embed/>
                    </p:oleObj>
                  </mc:Choice>
                  <mc:Fallback>
                    <p:oleObj name="Equation" r:id="rId15" imgW="190417" imgH="152334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846184" y="4663907"/>
                            <a:ext cx="393700" cy="3111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5" name="文本框 14"/>
            <p:cNvSpPr txBox="1"/>
            <p:nvPr/>
          </p:nvSpPr>
          <p:spPr>
            <a:xfrm>
              <a:off x="2876967" y="4642165"/>
              <a:ext cx="6891021" cy="87918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zh-CN" altLang="en-US"/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60182" y="5123223"/>
            <a:ext cx="3103922" cy="113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4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3.2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分波前干涉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71600"/>
                <a:ext cx="10515599" cy="513413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r>
                  <a:rPr kumimoji="1" lang="zh-CN" altLang="en-US" sz="2400" smtClean="0">
                    <a:latin typeface="Times New Roman" charset="0"/>
                    <a:ea typeface="宋体" charset="-122"/>
                    <a:cs typeface="Times New Roman" charset="0"/>
                  </a:rPr>
                  <a:t> 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Young</a:t>
                </a:r>
                <a:r>
                  <a:rPr kumimoji="1" lang="zh-CN" altLang="en-US" sz="2400" smtClean="0">
                    <a:latin typeface="SimHei" charset="-122"/>
                    <a:ea typeface="SimHei" charset="-122"/>
                    <a:cs typeface="SimHei" charset="-122"/>
                  </a:rPr>
                  <a:t>干涉</a:t>
                </a:r>
                <a:endParaRPr kumimoji="1" lang="en-US" altLang="zh-CN" sz="2400" smtClean="0">
                  <a:latin typeface="SimHei" charset="-122"/>
                  <a:ea typeface="SimHei" charset="-122"/>
                  <a:cs typeface="SimHei" charset="-122"/>
                </a:endParaRP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charset="0"/>
                  <a:buChar char="•"/>
                  <a:defRPr/>
                </a:pPr>
                <a:r>
                  <a:rPr kumimoji="1" lang="zh-CN" altLang="en-US" smtClean="0">
                    <a:latin typeface="Times New Roman" charset="0"/>
                    <a:ea typeface="宋体" charset="-122"/>
                    <a:cs typeface="SimHei" charset="-122"/>
                  </a:rPr>
                  <a:t>反衬度</a:t>
                </a:r>
                <a:endParaRPr lang="en-US" altLang="zh-CN" smtClean="0">
                  <a:solidFill>
                    <a:srgbClr val="000000"/>
                  </a:solidFill>
                  <a:latin typeface="SimSun" charset="-122"/>
                  <a:ea typeface="SimSun" charset="-122"/>
                  <a:cs typeface="SimSun" charset="-122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l-GR" altLang="zh-CN" sz="240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γ</m:t>
                      </m:r>
                      <m:r>
                        <m:rPr>
                          <m:nor/>
                        </m:rPr>
                        <a:rPr kumimoji="1" lang="en-US" altLang="zh-CN" sz="2400" b="0" i="1" smtClean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 = </m:t>
                      </m:r>
                      <m:f>
                        <m:fPr>
                          <m:ctrlPr>
                            <a:rPr kumimoji="1" lang="bg-BG" altLang="zh-CN" sz="24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400" b="0" i="1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I</m:t>
                          </m:r>
                          <m:r>
                            <m:rPr>
                              <m:nor/>
                            </m:rPr>
                            <a:rPr kumimoji="1" lang="en-US" altLang="zh-CN" sz="2400" b="0" baseline="-2500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max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0" baseline="-2500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I</m:t>
                          </m:r>
                          <m:r>
                            <m:rPr>
                              <m:nor/>
                            </m:rPr>
                            <a:rPr kumimoji="1" lang="en-US" altLang="zh-CN" sz="2400" baseline="-25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m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0" baseline="-2500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in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I</m:t>
                          </m:r>
                          <m:r>
                            <m:rPr>
                              <m:nor/>
                            </m:rPr>
                            <a:rPr kumimoji="1" lang="en-US" altLang="zh-CN" sz="2400" baseline="-25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max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0" baseline="-2500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+ 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I</m:t>
                          </m:r>
                          <m:r>
                            <m:rPr>
                              <m:nor/>
                            </m:rPr>
                            <a:rPr kumimoji="1" lang="en-US" altLang="zh-CN" sz="2400" baseline="-25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min</m:t>
                          </m:r>
                        </m:den>
                      </m:f>
                    </m:oMath>
                  </m:oMathPara>
                </a14:m>
                <a:endParaRPr kumimoji="1" lang="en-US" altLang="zh-CN" sz="2400" b="0" i="1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 algn="ctr">
                  <a:lnSpc>
                    <a:spcPct val="200000"/>
                  </a:lnSpc>
                  <a:spcBef>
                    <a:spcPts val="0"/>
                  </a:spcBef>
                  <a:buNone/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1" lang="en-US" altLang="zh-CN" sz="2400" i="1">
                        <a:latin typeface="Times New Roman" charset="0"/>
                        <a:ea typeface="Times New Roman" charset="0"/>
                        <a:cs typeface="Times New Roman" charset="0"/>
                      </a:rPr>
                      <m:t>I</m:t>
                    </m:r>
                    <m:r>
                      <m:rPr>
                        <m:nor/>
                      </m:rPr>
                      <a:rPr kumimoji="1" lang="en-US" altLang="zh-CN" sz="2400" baseline="-25000">
                        <a:latin typeface="Times New Roman" charset="0"/>
                        <a:ea typeface="Times New Roman" charset="0"/>
                        <a:cs typeface="Times New Roman" charset="0"/>
                      </a:rPr>
                      <m:t>m</m:t>
                    </m:r>
                    <m:r>
                      <m:rPr>
                        <m:nor/>
                      </m:rPr>
                      <a:rPr kumimoji="1" lang="en-US" altLang="zh-CN" sz="2400" b="0" i="0" baseline="-25000" smtClean="0">
                        <a:latin typeface="Times New Roman" charset="0"/>
                        <a:ea typeface="Times New Roman" charset="0"/>
                        <a:cs typeface="Times New Roman" charset="0"/>
                      </a:rPr>
                      <m:t>ax</m:t>
                    </m:r>
                  </m:oMath>
                </a14:m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=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kumimoji="1" lang="en-US" altLang="zh-CN" sz="2400" baseline="-25000" smtClean="0"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+A</a:t>
                </a:r>
                <a:r>
                  <a:rPr kumimoji="1" lang="en-US" altLang="zh-CN" sz="2400" baseline="-25000" smtClean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r>
                  <a:rPr kumimoji="1" lang="en-US" altLang="zh-CN" sz="2400" baseline="30000" smtClean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	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1" lang="en-US" altLang="zh-CN" sz="2400" i="1">
                        <a:latin typeface="Times New Roman" charset="0"/>
                        <a:ea typeface="Times New Roman" charset="0"/>
                        <a:cs typeface="Times New Roman" charset="0"/>
                      </a:rPr>
                      <m:t>I</m:t>
                    </m:r>
                    <m:r>
                      <m:rPr>
                        <m:nor/>
                      </m:rPr>
                      <a:rPr kumimoji="1" lang="en-US" altLang="zh-CN" sz="2400" baseline="-25000">
                        <a:latin typeface="Times New Roman" charset="0"/>
                        <a:ea typeface="Times New Roman" charset="0"/>
                        <a:cs typeface="Times New Roman" charset="0"/>
                      </a:rPr>
                      <m:t>m</m:t>
                    </m:r>
                    <m:r>
                      <m:rPr>
                        <m:nor/>
                      </m:rPr>
                      <a:rPr kumimoji="1" lang="en-US" altLang="zh-CN" sz="2400" b="0" i="0" baseline="-25000" smtClean="0">
                        <a:latin typeface="Times New Roman" charset="0"/>
                        <a:ea typeface="Times New Roman" charset="0"/>
                        <a:cs typeface="Times New Roman" charset="0"/>
                      </a:rPr>
                      <m:t>in</m:t>
                    </m:r>
                  </m:oMath>
                </a14:m>
                <a:r>
                  <a:rPr kumimoji="1" lang="en-US" altLang="zh-CN" sz="2400" i="1">
                    <a:latin typeface="Times New Roman" charset="0"/>
                    <a:ea typeface="Times New Roman" charset="0"/>
                    <a:cs typeface="Times New Roman" charset="0"/>
                  </a:rPr>
                  <a:t>=</a:t>
                </a:r>
                <a:r>
                  <a:rPr kumimoji="1" lang="en-US" altLang="zh-CN" sz="2400"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kumimoji="1" lang="en-US" altLang="zh-CN" sz="2400" baseline="-25000" smtClean="0"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1" lang="en-US" altLang="zh-CN" sz="2400" smtClean="0">
                        <a:latin typeface="Times New Roman" charset="0"/>
                        <a:ea typeface="Times New Roman" charset="0"/>
                        <a:cs typeface="Times New Roman" charset="0"/>
                      </a:rPr>
                      <m:t>−</m:t>
                    </m:r>
                  </m:oMath>
                </a14:m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A</a:t>
                </a:r>
                <a:r>
                  <a:rPr kumimoji="1" lang="en-US" altLang="zh-CN" sz="2400" baseline="-25000" smtClean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  <a:r>
                  <a:rPr kumimoji="1" lang="en-US" altLang="zh-CN" sz="2400" smtClean="0">
                    <a:latin typeface="Times New Roman" charset="0"/>
                    <a:ea typeface="Times New Roman" charset="0"/>
                    <a:cs typeface="Times New Roman" charset="0"/>
                  </a:rPr>
                  <a:t>)</a:t>
                </a:r>
                <a:r>
                  <a:rPr kumimoji="1" lang="en-US" altLang="zh-CN" sz="2400" baseline="30000" smtClean="0"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l-GR" altLang="zh-CN" sz="2400" i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γ</m:t>
                      </m:r>
                      <m:r>
                        <m:rPr>
                          <m:nor/>
                        </m:rPr>
                        <a:rPr kumimoji="1" lang="en-US" altLang="zh-CN" sz="2400" i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 = </m:t>
                      </m:r>
                      <m:f>
                        <m:fPr>
                          <m:ctrlPr>
                            <a:rPr kumimoji="1" lang="bg-BG" altLang="zh-CN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400" b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1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kumimoji="1" lang="en-US" altLang="zh-CN" sz="2400" b="0" baseline="-2500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1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kumimoji="1" lang="en-US" altLang="zh-CN" sz="2400" b="0" baseline="-2500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kumimoji="1" lang="en-US" altLang="zh-CN" sz="2400" baseline="-25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0" baseline="3000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0" baseline="-2500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kumimoji="1" lang="en-US" altLang="zh-CN" sz="2400" baseline="30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kumimoji="1" lang="en-US" altLang="zh-CN" sz="2400" i="1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= </m:t>
                      </m:r>
                      <m:f>
                        <m:fPr>
                          <m:ctrlPr>
                            <a:rPr kumimoji="1" lang="bg-BG" altLang="zh-CN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US" altLang="zh-CN" sz="24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kumimoji="1" lang="en-US" altLang="zh-CN" sz="2400" baseline="-25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1" lang="en-US" altLang="zh-CN" sz="2400" b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kumimoji="1" lang="en-US" altLang="zh-CN" sz="2400" baseline="-25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US" altLang="zh-CN" sz="2400" b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1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1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kumimoji="1" lang="en-US" altLang="zh-CN" sz="2400" baseline="-25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1" lang="en-US" altLang="zh-CN" sz="2400" b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kumimoji="1" lang="en-US" altLang="zh-CN" sz="2400" i="1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kumimoji="1" lang="en-US" altLang="zh-CN" sz="2400" baseline="-2500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kumimoji="1" lang="en-US" altLang="zh-CN" sz="2400" b="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kumimoji="1" lang="en-US" altLang="zh-CN" sz="2400" b="0" i="0" baseline="30000" smtClean="0">
                              <a:latin typeface="Times New Roman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en-US" altLang="zh-CN" sz="2400" i="1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lvl="1">
                  <a:lnSpc>
                    <a:spcPct val="120000"/>
                  </a:lnSpc>
                  <a:spcBef>
                    <a:spcPts val="1600"/>
                  </a:spcBef>
                </a:pPr>
                <a:r>
                  <a:rPr lang="zh-CN" altLang="en-US">
                    <a:latin typeface="Times New Roman" charset="0"/>
                    <a:ea typeface="宋体" charset="-122"/>
                  </a:rPr>
                  <a:t>当</a:t>
                </a:r>
                <a:r>
                  <a:rPr lang="en-US" altLang="zh-CN" i="1">
                    <a:latin typeface="Times New Roman" charset="0"/>
                    <a:ea typeface="宋体" charset="-122"/>
                  </a:rPr>
                  <a:t>A</a:t>
                </a:r>
                <a:r>
                  <a:rPr lang="en-US" altLang="zh-CN" baseline="-30000">
                    <a:latin typeface="Times New Roman" charset="0"/>
                    <a:ea typeface="宋体" charset="-122"/>
                  </a:rPr>
                  <a:t>1</a:t>
                </a:r>
                <a:r>
                  <a:rPr lang="en-US" altLang="zh-CN">
                    <a:latin typeface="Times New Roman" charset="0"/>
                    <a:ea typeface="宋体" charset="-122"/>
                  </a:rPr>
                  <a:t>=</a:t>
                </a:r>
                <a:r>
                  <a:rPr lang="en-US" altLang="zh-CN" i="1">
                    <a:latin typeface="Times New Roman" charset="0"/>
                    <a:ea typeface="宋体" charset="-122"/>
                  </a:rPr>
                  <a:t>A</a:t>
                </a:r>
                <a:r>
                  <a:rPr lang="en-US" altLang="zh-CN" baseline="-30000">
                    <a:latin typeface="Times New Roman" charset="0"/>
                    <a:ea typeface="宋体" charset="-122"/>
                  </a:rPr>
                  <a:t>2</a:t>
                </a:r>
                <a:r>
                  <a:rPr lang="zh-CN" altLang="en-US">
                    <a:latin typeface="Times New Roman" charset="0"/>
                    <a:ea typeface="宋体" charset="-122"/>
                  </a:rPr>
                  <a:t>时，</a:t>
                </a:r>
                <a:r>
                  <a:rPr lang="en-US" altLang="zh-CN" i="1" err="1">
                    <a:latin typeface="Times New Roman" charset="0"/>
                    <a:ea typeface="宋体" charset="-122"/>
                  </a:rPr>
                  <a:t>γ</a:t>
                </a:r>
                <a:r>
                  <a:rPr lang="en-US" altLang="zh-CN">
                    <a:latin typeface="Times New Roman" charset="0"/>
                    <a:ea typeface="宋体" charset="-122"/>
                  </a:rPr>
                  <a:t>=1</a:t>
                </a:r>
                <a:r>
                  <a:rPr lang="zh-CN" altLang="en-US">
                    <a:latin typeface="Times New Roman" charset="0"/>
                    <a:ea typeface="宋体" charset="-122"/>
                  </a:rPr>
                  <a:t>，反衬度最</a:t>
                </a:r>
                <a:r>
                  <a:rPr lang="zh-CN" altLang="en-US" smtClean="0">
                    <a:latin typeface="Times New Roman" charset="0"/>
                    <a:ea typeface="宋体" charset="-122"/>
                  </a:rPr>
                  <a:t>大；</a:t>
                </a:r>
                <a:endParaRPr lang="zh-CN" altLang="en-US">
                  <a:latin typeface="Times New Roman" charset="0"/>
                  <a:ea typeface="宋体" charset="-122"/>
                </a:endParaRP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CN" altLang="en-US">
                    <a:latin typeface="Times New Roman" charset="0"/>
                    <a:ea typeface="宋体" charset="-122"/>
                  </a:rPr>
                  <a:t>当</a:t>
                </a:r>
                <a:r>
                  <a:rPr lang="en-US" altLang="zh-CN" i="1">
                    <a:latin typeface="Times New Roman" charset="0"/>
                    <a:ea typeface="宋体" charset="-122"/>
                  </a:rPr>
                  <a:t>A</a:t>
                </a:r>
                <a:r>
                  <a:rPr lang="en-US" altLang="zh-CN" baseline="-30000">
                    <a:latin typeface="Times New Roman" charset="0"/>
                    <a:ea typeface="宋体" charset="-122"/>
                  </a:rPr>
                  <a:t>1</a:t>
                </a:r>
                <a:r>
                  <a:rPr lang="en-US" altLang="zh-CN">
                    <a:latin typeface="Times New Roman" charset="0"/>
                    <a:ea typeface="宋体" charset="-122"/>
                  </a:rPr>
                  <a:t>&lt;&lt;</a:t>
                </a:r>
                <a:r>
                  <a:rPr lang="en-US" altLang="zh-CN" i="1">
                    <a:latin typeface="Times New Roman" charset="0"/>
                    <a:ea typeface="宋体" charset="-122"/>
                  </a:rPr>
                  <a:t>A</a:t>
                </a:r>
                <a:r>
                  <a:rPr lang="en-US" altLang="zh-CN" baseline="-30000">
                    <a:latin typeface="Times New Roman" charset="0"/>
                    <a:ea typeface="宋体" charset="-122"/>
                  </a:rPr>
                  <a:t>2</a:t>
                </a:r>
                <a:r>
                  <a:rPr lang="zh-CN" altLang="en-US">
                    <a:latin typeface="Times New Roman" charset="0"/>
                    <a:ea typeface="宋体" charset="-122"/>
                  </a:rPr>
                  <a:t>或</a:t>
                </a:r>
                <a:r>
                  <a:rPr lang="en-US" altLang="zh-CN" i="1">
                    <a:latin typeface="Times New Roman" charset="0"/>
                    <a:ea typeface="宋体" charset="-122"/>
                  </a:rPr>
                  <a:t>A</a:t>
                </a:r>
                <a:r>
                  <a:rPr lang="en-US" altLang="zh-CN" baseline="-30000">
                    <a:latin typeface="Times New Roman" charset="0"/>
                    <a:ea typeface="宋体" charset="-122"/>
                  </a:rPr>
                  <a:t>1</a:t>
                </a:r>
                <a:r>
                  <a:rPr lang="en-US" altLang="zh-CN">
                    <a:latin typeface="Times New Roman" charset="0"/>
                    <a:ea typeface="宋体" charset="-122"/>
                  </a:rPr>
                  <a:t>&gt;&gt;</a:t>
                </a:r>
                <a:r>
                  <a:rPr lang="en-US" altLang="zh-CN" i="1">
                    <a:latin typeface="Times New Roman" charset="0"/>
                    <a:ea typeface="宋体" charset="-122"/>
                  </a:rPr>
                  <a:t>A</a:t>
                </a:r>
                <a:r>
                  <a:rPr lang="en-US" altLang="zh-CN" baseline="-30000">
                    <a:latin typeface="Times New Roman" charset="0"/>
                    <a:ea typeface="宋体" charset="-122"/>
                  </a:rPr>
                  <a:t>2</a:t>
                </a:r>
                <a:r>
                  <a:rPr lang="zh-CN" altLang="en-US">
                    <a:latin typeface="Times New Roman" charset="0"/>
                    <a:ea typeface="宋体" charset="-122"/>
                  </a:rPr>
                  <a:t>时，即</a:t>
                </a:r>
                <a:r>
                  <a:rPr lang="en-US" altLang="zh-CN" i="1">
                    <a:latin typeface="Times New Roman" charset="0"/>
                    <a:ea typeface="宋体" charset="-122"/>
                  </a:rPr>
                  <a:t>A</a:t>
                </a:r>
                <a:r>
                  <a:rPr lang="en-US" altLang="zh-CN" baseline="-30000">
                    <a:latin typeface="Times New Roman" charset="0"/>
                    <a:ea typeface="宋体" charset="-122"/>
                  </a:rPr>
                  <a:t>1</a:t>
                </a:r>
                <a:r>
                  <a:rPr lang="zh-CN" altLang="en-US">
                    <a:latin typeface="Times New Roman" charset="0"/>
                    <a:ea typeface="宋体" charset="-122"/>
                  </a:rPr>
                  <a:t>、</a:t>
                </a:r>
                <a:r>
                  <a:rPr lang="en-US" altLang="zh-CN" i="1">
                    <a:latin typeface="Times New Roman" charset="0"/>
                    <a:ea typeface="宋体" charset="-122"/>
                  </a:rPr>
                  <a:t>A</a:t>
                </a:r>
                <a:r>
                  <a:rPr lang="en-US" altLang="zh-CN" baseline="-30000">
                    <a:latin typeface="Times New Roman" charset="0"/>
                    <a:ea typeface="宋体" charset="-122"/>
                  </a:rPr>
                  <a:t>2</a:t>
                </a:r>
                <a:r>
                  <a:rPr lang="zh-CN" altLang="en-US">
                    <a:latin typeface="Times New Roman" charset="0"/>
                    <a:ea typeface="宋体" charset="-122"/>
                  </a:rPr>
                  <a:t>相差悬殊时，</a:t>
                </a:r>
                <a:r>
                  <a:rPr lang="en-US" altLang="zh-CN" i="1" err="1">
                    <a:latin typeface="Times New Roman" charset="0"/>
                    <a:ea typeface="宋体" charset="-122"/>
                  </a:rPr>
                  <a:t>γ</a:t>
                </a:r>
                <a:r>
                  <a:rPr lang="en-US" altLang="zh-CN">
                    <a:latin typeface="Times New Roman" charset="0"/>
                    <a:ea typeface="宋体" charset="-122"/>
                  </a:rPr>
                  <a:t>=0</a:t>
                </a:r>
                <a:r>
                  <a:rPr lang="zh-CN" altLang="en-US">
                    <a:latin typeface="Times New Roman" charset="0"/>
                    <a:ea typeface="宋体" charset="-122"/>
                  </a:rPr>
                  <a:t>，反衬度</a:t>
                </a:r>
                <a:r>
                  <a:rPr lang="zh-CN" altLang="en-US" smtClean="0">
                    <a:latin typeface="Times New Roman" charset="0"/>
                    <a:ea typeface="宋体" charset="-122"/>
                  </a:rPr>
                  <a:t>最小。</a:t>
                </a:r>
                <a:endParaRPr lang="en-US" altLang="zh-CN" smtClean="0">
                  <a:latin typeface="Times New Roman" charset="0"/>
                  <a:ea typeface="宋体" charset="-122"/>
                </a:endParaRP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CN" altLang="en-US" smtClean="0">
                    <a:latin typeface="Times New Roman" charset="0"/>
                    <a:ea typeface="宋体" charset="-122"/>
                  </a:rPr>
                  <a:t>哪个缝放玻璃，衍射条纹向哪移动。</a:t>
                </a:r>
                <a:endParaRPr lang="zh-CN" altLang="en-US">
                  <a:latin typeface="Times New Roman" charset="0"/>
                  <a:ea typeface="宋体" charset="-122"/>
                </a:endParaRPr>
              </a:p>
            </p:txBody>
          </p:sp>
        </mc:Choice>
        <mc:Fallback xmlns="">
          <p:sp>
            <p:nvSpPr>
              <p:cNvPr id="7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71600"/>
                <a:ext cx="10515599" cy="5134131"/>
              </a:xfrm>
              <a:blipFill rotWithShape="0">
                <a:blip r:embed="rId3"/>
                <a:stretch>
                  <a:fillRect l="-812" t="-7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19"/>
          <p:cNvSpPr/>
          <p:nvPr/>
        </p:nvSpPr>
        <p:spPr>
          <a:xfrm>
            <a:off x="3863262" y="2278743"/>
            <a:ext cx="4453423" cy="2376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063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3.2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分波前干涉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2" y="1500552"/>
            <a:ext cx="10360855" cy="162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5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3.2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分波前干涉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grpSp>
        <p:nvGrpSpPr>
          <p:cNvPr id="3" name="组 2"/>
          <p:cNvGrpSpPr>
            <a:grpSpLocks noChangeAspect="1"/>
          </p:cNvGrpSpPr>
          <p:nvPr/>
        </p:nvGrpSpPr>
        <p:grpSpPr>
          <a:xfrm>
            <a:off x="838200" y="1316614"/>
            <a:ext cx="7996311" cy="5267066"/>
            <a:chOff x="838200" y="1253435"/>
            <a:chExt cx="8305800" cy="5470922"/>
          </a:xfrm>
        </p:grpSpPr>
        <p:grpSp>
          <p:nvGrpSpPr>
            <p:cNvPr id="6" name="组 5"/>
            <p:cNvGrpSpPr/>
            <p:nvPr/>
          </p:nvGrpSpPr>
          <p:grpSpPr>
            <a:xfrm>
              <a:off x="838200" y="1253435"/>
              <a:ext cx="8305800" cy="4608157"/>
              <a:chOff x="838200" y="2331140"/>
              <a:chExt cx="8305800" cy="4608157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3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10" t="27413" r="9128" b="62969"/>
              <a:stretch/>
            </p:blipFill>
            <p:spPr>
              <a:xfrm>
                <a:off x="838200" y="2331140"/>
                <a:ext cx="8305800" cy="1453908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3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10" t="60510" r="9128" b="18450"/>
              <a:stretch/>
            </p:blipFill>
            <p:spPr>
              <a:xfrm>
                <a:off x="838200" y="3758221"/>
                <a:ext cx="8305800" cy="3181076"/>
              </a:xfrm>
              <a:prstGeom prst="rect">
                <a:avLst/>
              </a:prstGeom>
            </p:spPr>
          </p:pic>
        </p:grp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0" t="81396" r="9128" b="12898"/>
            <a:stretch/>
          </p:blipFill>
          <p:spPr>
            <a:xfrm>
              <a:off x="838200" y="5861592"/>
              <a:ext cx="8305800" cy="862765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58" t="37519" r="26110" b="41981"/>
          <a:stretch/>
        </p:blipFill>
        <p:spPr>
          <a:xfrm>
            <a:off x="6799061" y="3377680"/>
            <a:ext cx="4554739" cy="302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9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3.2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分波前干涉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grpSp>
        <p:nvGrpSpPr>
          <p:cNvPr id="6" name="组 5"/>
          <p:cNvGrpSpPr>
            <a:grpSpLocks noChangeAspect="1"/>
          </p:cNvGrpSpPr>
          <p:nvPr/>
        </p:nvGrpSpPr>
        <p:grpSpPr>
          <a:xfrm>
            <a:off x="767860" y="1378634"/>
            <a:ext cx="8355922" cy="4871577"/>
            <a:chOff x="767859" y="1885071"/>
            <a:chExt cx="8573087" cy="499818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0" t="22124" r="9128" b="60429"/>
            <a:stretch/>
          </p:blipFill>
          <p:spPr>
            <a:xfrm>
              <a:off x="924699" y="2141338"/>
              <a:ext cx="8305801" cy="263740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0" t="86741" r="9128" b="10803"/>
            <a:stretch/>
          </p:blipFill>
          <p:spPr>
            <a:xfrm>
              <a:off x="767859" y="1885071"/>
              <a:ext cx="8573087" cy="383292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0" t="63630" r="9128" b="22795"/>
            <a:stretch/>
          </p:blipFill>
          <p:spPr>
            <a:xfrm>
              <a:off x="924699" y="4831198"/>
              <a:ext cx="8305801" cy="2052059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40575" r="22325" b="39539"/>
          <a:stretch/>
        </p:blipFill>
        <p:spPr>
          <a:xfrm>
            <a:off x="6845495" y="3815618"/>
            <a:ext cx="4647012" cy="243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9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3.2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分波前干涉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599" cy="51341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smtClean="0">
                <a:latin typeface="Times New Roman" charset="0"/>
                <a:ea typeface="宋体" charset="-122"/>
                <a:cs typeface="Times New Roman" charset="0"/>
              </a:rPr>
              <a:t> </a:t>
            </a:r>
            <a:r>
              <a:rPr kumimoji="1" lang="zh-CN" altLang="en-US" sz="2400" smtClean="0">
                <a:latin typeface="SimHei" charset="-122"/>
                <a:ea typeface="SimHei" charset="-122"/>
                <a:cs typeface="SimHei" charset="-122"/>
              </a:rPr>
              <a:t>平面波干涉</a:t>
            </a:r>
            <a:endParaRPr kumimoji="1" lang="en-US" altLang="zh-CN" sz="2400" smtClean="0">
              <a:latin typeface="SimHei" charset="-122"/>
              <a:ea typeface="SimHei" charset="-122"/>
              <a:cs typeface="SimHei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endParaRPr lang="en-US" altLang="zh-CN" smtClean="0">
              <a:latin typeface="Times New Roman" charset="0"/>
              <a:ea typeface="宋体" charset="-122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endParaRPr lang="en-US" altLang="zh-CN">
              <a:latin typeface="Times New Roman" charset="0"/>
              <a:ea typeface="宋体" charset="-122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endParaRPr lang="en-US" altLang="zh-CN" smtClean="0">
              <a:latin typeface="Times New Roman" charset="0"/>
              <a:ea typeface="宋体" charset="-122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endParaRPr lang="en-US" altLang="zh-CN">
              <a:latin typeface="Times New Roman" charset="0"/>
              <a:ea typeface="宋体" charset="-122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zh-CN" altLang="en-US" kern="0">
                <a:solidFill>
                  <a:srgbClr val="000000"/>
                </a:solidFill>
                <a:latin typeface="SimSun" charset="-122"/>
                <a:ea typeface="SimSun" charset="-122"/>
                <a:cs typeface="SimSun" charset="-122"/>
              </a:rPr>
              <a:t>亮暗</a:t>
            </a:r>
            <a:r>
              <a:rPr lang="zh-CN" altLang="en-US" kern="0" smtClean="0">
                <a:solidFill>
                  <a:srgbClr val="000000"/>
                </a:solidFill>
                <a:latin typeface="SimSun" charset="-122"/>
                <a:ea typeface="SimSun" charset="-122"/>
                <a:cs typeface="SimSun" charset="-122"/>
              </a:rPr>
              <a:t>条纹为等</a:t>
            </a:r>
            <a:r>
              <a:rPr lang="zh-CN" altLang="en-US" kern="0">
                <a:solidFill>
                  <a:srgbClr val="000000"/>
                </a:solidFill>
                <a:latin typeface="SimSun" charset="-122"/>
                <a:ea typeface="SimSun" charset="-122"/>
                <a:cs typeface="SimSun" charset="-122"/>
              </a:rPr>
              <a:t>间隔的平行</a:t>
            </a:r>
            <a:r>
              <a:rPr lang="zh-CN" altLang="en-US" kern="0" smtClean="0">
                <a:solidFill>
                  <a:srgbClr val="000000"/>
                </a:solidFill>
                <a:latin typeface="SimSun" charset="-122"/>
                <a:ea typeface="SimSun" charset="-122"/>
                <a:cs typeface="SimSun" charset="-122"/>
              </a:rPr>
              <a:t>直线，斜率为</a:t>
            </a:r>
            <a:endParaRPr lang="en-US" altLang="zh-CN" kern="0" smtClean="0">
              <a:solidFill>
                <a:srgbClr val="000000"/>
              </a:solidFill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zh-CN" altLang="en-US" kern="0" smtClean="0">
                <a:solidFill>
                  <a:srgbClr val="000000"/>
                </a:solidFill>
                <a:latin typeface="SimSun" charset="-122"/>
                <a:ea typeface="SimSun" charset="-122"/>
                <a:cs typeface="SimSun" charset="-122"/>
              </a:rPr>
              <a:t>干涉条纹间隔和条纹空间频率</a:t>
            </a:r>
            <a:endParaRPr lang="zh-CN" altLang="en-US" kern="0">
              <a:solidFill>
                <a:srgbClr val="000000"/>
              </a:solidFill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endParaRPr lang="en-US" altLang="zh-CN" smtClean="0">
              <a:latin typeface="Times New Roman" charset="0"/>
              <a:ea typeface="宋体" charset="-122"/>
            </a:endParaRPr>
          </a:p>
        </p:txBody>
      </p:sp>
      <p:grpSp>
        <p:nvGrpSpPr>
          <p:cNvPr id="5" name="组 4"/>
          <p:cNvGrpSpPr>
            <a:grpSpLocks noChangeAspect="1"/>
          </p:cNvGrpSpPr>
          <p:nvPr/>
        </p:nvGrpSpPr>
        <p:grpSpPr>
          <a:xfrm>
            <a:off x="9048316" y="1580437"/>
            <a:ext cx="2644883" cy="2781946"/>
            <a:chOff x="1801589" y="2937272"/>
            <a:chExt cx="4675188" cy="3948112"/>
          </a:xfrm>
        </p:grpSpPr>
        <p:sp>
          <p:nvSpPr>
            <p:cNvPr id="6" name="Line 5"/>
            <p:cNvSpPr>
              <a:spLocks noChangeShapeType="1"/>
            </p:cNvSpPr>
            <p:nvPr/>
          </p:nvSpPr>
          <p:spPr bwMode="invGray">
            <a:xfrm>
              <a:off x="1801589" y="5313759"/>
              <a:ext cx="4319588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 type="none" w="med" len="lg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zh-CN" altLang="en-US" sz="2400" b="1" kern="0">
                <a:solidFill>
                  <a:srgbClr val="000000"/>
                </a:solidFill>
                <a:latin typeface="宋体" panose="02010600030101010101" pitchFamily="2" charset="-122"/>
              </a:endParaRPr>
            </a:p>
          </p:txBody>
        </p:sp>
        <p:graphicFrame>
          <p:nvGraphicFramePr>
            <p:cNvPr id="8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53438722"/>
                </p:ext>
              </p:extLst>
            </p:nvPr>
          </p:nvGraphicFramePr>
          <p:xfrm>
            <a:off x="3997102" y="5443934"/>
            <a:ext cx="319087" cy="301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47" name="公式" r:id="rId4" imgW="126835" imgH="139518" progId="Equation.3">
                    <p:embed/>
                  </p:oleObj>
                </mc:Choice>
                <mc:Fallback>
                  <p:oleObj name="公式" r:id="rId4" imgW="126835" imgH="13951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7102" y="5443934"/>
                          <a:ext cx="319087" cy="301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Line 7"/>
            <p:cNvSpPr>
              <a:spLocks noChangeShapeType="1"/>
            </p:cNvSpPr>
            <p:nvPr/>
          </p:nvSpPr>
          <p:spPr bwMode="invGray">
            <a:xfrm>
              <a:off x="4286027" y="3945334"/>
              <a:ext cx="0" cy="273685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zh-CN" altLang="en-US" sz="2400" b="1" kern="0">
                <a:solidFill>
                  <a:srgbClr val="000000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invGray">
            <a:xfrm flipV="1">
              <a:off x="1944464" y="4739084"/>
              <a:ext cx="3889375" cy="144780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zh-CN" altLang="en-US" sz="2400" b="1" kern="0">
                <a:solidFill>
                  <a:srgbClr val="000000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invGray">
            <a:xfrm flipV="1">
              <a:off x="2231802" y="5909072"/>
              <a:ext cx="720725" cy="268287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zh-CN" altLang="en-US" sz="2400" b="1" kern="0">
                <a:solidFill>
                  <a:srgbClr val="000000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invGray">
            <a:xfrm flipV="1">
              <a:off x="2268314" y="5997972"/>
              <a:ext cx="720725" cy="268287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zh-CN" altLang="en-US" sz="2400" b="1" kern="0">
                <a:solidFill>
                  <a:srgbClr val="000000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invGray">
            <a:xfrm flipV="1">
              <a:off x="2160364" y="5729684"/>
              <a:ext cx="720725" cy="26828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zh-CN" altLang="en-US" sz="2400" b="1" kern="0">
                <a:solidFill>
                  <a:srgbClr val="000000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invGray">
            <a:xfrm rot="16200000" flipV="1">
              <a:off x="1992089" y="6013847"/>
              <a:ext cx="395287" cy="14763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zh-CN" altLang="en-US" sz="2400" b="1" kern="0">
                <a:solidFill>
                  <a:srgbClr val="000000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invGray">
            <a:xfrm flipV="1">
              <a:off x="2123852" y="5637609"/>
              <a:ext cx="720725" cy="26828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zh-CN" altLang="en-US" sz="2400" b="1" kern="0">
                <a:solidFill>
                  <a:srgbClr val="000000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invGray">
            <a:xfrm rot="16200000" flipV="1">
              <a:off x="2457227" y="5834459"/>
              <a:ext cx="395288" cy="147637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zh-CN" altLang="en-US" sz="2400" b="1" kern="0">
                <a:solidFill>
                  <a:srgbClr val="000000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invGray">
            <a:xfrm flipV="1">
              <a:off x="2123852" y="5824934"/>
              <a:ext cx="793750" cy="296863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zh-CN" altLang="en-US" sz="2400" b="1" kern="0">
                <a:solidFill>
                  <a:srgbClr val="000000"/>
                </a:solidFill>
                <a:latin typeface="宋体" panose="02010600030101010101" pitchFamily="2" charset="-122"/>
              </a:endParaRPr>
            </a:p>
          </p:txBody>
        </p:sp>
        <p:graphicFrame>
          <p:nvGraphicFramePr>
            <p:cNvPr id="18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4605318"/>
                </p:ext>
              </p:extLst>
            </p:nvPr>
          </p:nvGraphicFramePr>
          <p:xfrm>
            <a:off x="6157689" y="5097859"/>
            <a:ext cx="319088" cy="276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48" name="公式" r:id="rId6" imgW="126725" imgH="126725" progId="Equation.3">
                    <p:embed/>
                  </p:oleObj>
                </mc:Choice>
                <mc:Fallback>
                  <p:oleObj name="公式" r:id="rId6" imgW="126725" imgH="12672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57689" y="5097859"/>
                          <a:ext cx="319088" cy="276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3025602"/>
                </p:ext>
              </p:extLst>
            </p:nvPr>
          </p:nvGraphicFramePr>
          <p:xfrm>
            <a:off x="3817714" y="3469084"/>
            <a:ext cx="1117600" cy="439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49" name="公式" r:id="rId8" imgW="444307" imgH="203112" progId="Equation.3">
                    <p:embed/>
                  </p:oleObj>
                </mc:Choice>
                <mc:Fallback>
                  <p:oleObj name="公式" r:id="rId8" imgW="444307" imgH="20311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7714" y="3469084"/>
                          <a:ext cx="1117600" cy="4397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86559688"/>
                </p:ext>
              </p:extLst>
            </p:nvPr>
          </p:nvGraphicFramePr>
          <p:xfrm>
            <a:off x="5837014" y="4391422"/>
            <a:ext cx="382588" cy="492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50" name="公式" r:id="rId10" imgW="152334" imgH="228501" progId="Equation.3">
                    <p:embed/>
                  </p:oleObj>
                </mc:Choice>
                <mc:Fallback>
                  <p:oleObj name="公式" r:id="rId10" imgW="152334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37014" y="4391422"/>
                          <a:ext cx="382588" cy="492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2" name="Group 21"/>
            <p:cNvGrpSpPr>
              <a:grpSpLocks/>
            </p:cNvGrpSpPr>
            <p:nvPr/>
          </p:nvGrpSpPr>
          <p:grpSpPr bwMode="auto">
            <a:xfrm rot="1416953" flipV="1">
              <a:off x="2231802" y="4342209"/>
              <a:ext cx="3889375" cy="1546225"/>
              <a:chOff x="1337" y="1614"/>
              <a:chExt cx="2450" cy="974"/>
            </a:xfrm>
          </p:grpSpPr>
          <p:sp>
            <p:nvSpPr>
              <p:cNvPr id="25" name="Line 22"/>
              <p:cNvSpPr>
                <a:spLocks noChangeShapeType="1"/>
              </p:cNvSpPr>
              <p:nvPr/>
            </p:nvSpPr>
            <p:spPr bwMode="invGray">
              <a:xfrm flipV="1">
                <a:off x="1337" y="1614"/>
                <a:ext cx="2450" cy="912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zh-CN" altLang="en-US" sz="2400" b="1" kern="0">
                  <a:solidFill>
                    <a:srgbClr val="000000"/>
                  </a:solidFill>
                  <a:latin typeface="宋体" panose="02010600030101010101" pitchFamily="2" charset="-122"/>
                </a:endParaRPr>
              </a:p>
            </p:txBody>
          </p:sp>
          <p:sp>
            <p:nvSpPr>
              <p:cNvPr id="26" name="Line 23"/>
              <p:cNvSpPr>
                <a:spLocks noChangeShapeType="1"/>
              </p:cNvSpPr>
              <p:nvPr/>
            </p:nvSpPr>
            <p:spPr bwMode="invGray">
              <a:xfrm flipV="1">
                <a:off x="1518" y="2351"/>
                <a:ext cx="454" cy="169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zh-CN" altLang="en-US" sz="2400" b="1" kern="0">
                  <a:solidFill>
                    <a:srgbClr val="000000"/>
                  </a:solidFill>
                  <a:latin typeface="宋体" panose="02010600030101010101" pitchFamily="2" charset="-122"/>
                </a:endParaRPr>
              </a:p>
            </p:txBody>
          </p:sp>
          <p:sp>
            <p:nvSpPr>
              <p:cNvPr id="27" name="Line 24"/>
              <p:cNvSpPr>
                <a:spLocks noChangeShapeType="1"/>
              </p:cNvSpPr>
              <p:nvPr/>
            </p:nvSpPr>
            <p:spPr bwMode="invGray">
              <a:xfrm flipV="1">
                <a:off x="1541" y="2407"/>
                <a:ext cx="454" cy="169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zh-CN" altLang="en-US" sz="2400" b="1" kern="0">
                  <a:solidFill>
                    <a:srgbClr val="000000"/>
                  </a:solidFill>
                  <a:latin typeface="宋体" panose="02010600030101010101" pitchFamily="2" charset="-122"/>
                </a:endParaRPr>
              </a:p>
            </p:txBody>
          </p:sp>
          <p:sp>
            <p:nvSpPr>
              <p:cNvPr id="28" name="Line 25"/>
              <p:cNvSpPr>
                <a:spLocks noChangeShapeType="1"/>
              </p:cNvSpPr>
              <p:nvPr/>
            </p:nvSpPr>
            <p:spPr bwMode="invGray">
              <a:xfrm flipV="1">
                <a:off x="1473" y="2238"/>
                <a:ext cx="454" cy="169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zh-CN" altLang="en-US" sz="2400" b="1" kern="0">
                  <a:solidFill>
                    <a:srgbClr val="000000"/>
                  </a:solidFill>
                  <a:latin typeface="宋体" panose="02010600030101010101" pitchFamily="2" charset="-122"/>
                </a:endParaRPr>
              </a:p>
            </p:txBody>
          </p:sp>
          <p:sp>
            <p:nvSpPr>
              <p:cNvPr id="29" name="Line 26"/>
              <p:cNvSpPr>
                <a:spLocks noChangeShapeType="1"/>
              </p:cNvSpPr>
              <p:nvPr/>
            </p:nvSpPr>
            <p:spPr bwMode="invGray">
              <a:xfrm rot="16200000" flipV="1">
                <a:off x="1367" y="2417"/>
                <a:ext cx="249" cy="93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zh-CN" altLang="en-US" sz="2400" b="1" kern="0">
                  <a:solidFill>
                    <a:srgbClr val="000000"/>
                  </a:solidFill>
                  <a:latin typeface="宋体" panose="02010600030101010101" pitchFamily="2" charset="-122"/>
                </a:endParaRPr>
              </a:p>
            </p:txBody>
          </p:sp>
          <p:sp>
            <p:nvSpPr>
              <p:cNvPr id="30" name="Line 27"/>
              <p:cNvSpPr>
                <a:spLocks noChangeShapeType="1"/>
              </p:cNvSpPr>
              <p:nvPr/>
            </p:nvSpPr>
            <p:spPr bwMode="invGray">
              <a:xfrm flipV="1">
                <a:off x="1450" y="2180"/>
                <a:ext cx="454" cy="169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zh-CN" altLang="en-US" sz="2400" b="1" kern="0">
                  <a:solidFill>
                    <a:srgbClr val="000000"/>
                  </a:solidFill>
                  <a:latin typeface="宋体" panose="02010600030101010101" pitchFamily="2" charset="-122"/>
                </a:endParaRPr>
              </a:p>
            </p:txBody>
          </p:sp>
          <p:sp>
            <p:nvSpPr>
              <p:cNvPr id="31" name="Line 28"/>
              <p:cNvSpPr>
                <a:spLocks noChangeShapeType="1"/>
              </p:cNvSpPr>
              <p:nvPr/>
            </p:nvSpPr>
            <p:spPr bwMode="invGray">
              <a:xfrm rot="16200000" flipV="1">
                <a:off x="1660" y="2304"/>
                <a:ext cx="249" cy="93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zh-CN" altLang="en-US" sz="2400" b="1" kern="0">
                  <a:solidFill>
                    <a:srgbClr val="000000"/>
                  </a:solidFill>
                  <a:latin typeface="宋体" panose="02010600030101010101" pitchFamily="2" charset="-122"/>
                </a:endParaRPr>
              </a:p>
            </p:txBody>
          </p:sp>
          <p:sp>
            <p:nvSpPr>
              <p:cNvPr id="32" name="Line 29"/>
              <p:cNvSpPr>
                <a:spLocks noChangeShapeType="1"/>
              </p:cNvSpPr>
              <p:nvPr/>
            </p:nvSpPr>
            <p:spPr bwMode="invGray">
              <a:xfrm flipV="1">
                <a:off x="1450" y="2298"/>
                <a:ext cx="500" cy="187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 type="stealth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zh-CN" altLang="en-US" sz="2400" b="1" kern="0">
                  <a:solidFill>
                    <a:srgbClr val="000000"/>
                  </a:solidFill>
                  <a:latin typeface="宋体" panose="02010600030101010101" pitchFamily="2" charset="-122"/>
                </a:endParaRPr>
              </a:p>
            </p:txBody>
          </p:sp>
        </p:grpSp>
        <p:graphicFrame>
          <p:nvGraphicFramePr>
            <p:cNvPr id="23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80416307"/>
                </p:ext>
              </p:extLst>
            </p:nvPr>
          </p:nvGraphicFramePr>
          <p:xfrm>
            <a:off x="5797327" y="6393259"/>
            <a:ext cx="414337" cy="492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51" name="公式" r:id="rId12" imgW="165028" imgH="228501" progId="Equation.3">
                    <p:embed/>
                  </p:oleObj>
                </mc:Choice>
                <mc:Fallback>
                  <p:oleObj name="公式" r:id="rId12" imgW="165028" imgH="2285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97327" y="6393259"/>
                          <a:ext cx="414337" cy="492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02940763"/>
                </p:ext>
              </p:extLst>
            </p:nvPr>
          </p:nvGraphicFramePr>
          <p:xfrm>
            <a:off x="2339752" y="2937272"/>
            <a:ext cx="3892550" cy="465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52" name="公式" r:id="rId14" imgW="1548728" imgH="215806" progId="Equation.3">
                    <p:embed/>
                  </p:oleObj>
                </mc:Choice>
                <mc:Fallback>
                  <p:oleObj name="公式" r:id="rId14" imgW="1548728" imgH="215806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9752" y="2937272"/>
                          <a:ext cx="3892550" cy="4651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3" name="对象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797372"/>
              </p:ext>
            </p:extLst>
          </p:nvPr>
        </p:nvGraphicFramePr>
        <p:xfrm>
          <a:off x="1505759" y="1861642"/>
          <a:ext cx="6041916" cy="906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53" name="公式" r:id="rId16" imgW="3124200" imgH="457200" progId="Equation.3">
                  <p:embed/>
                </p:oleObj>
              </mc:Choice>
              <mc:Fallback>
                <p:oleObj name="公式" r:id="rId16" imgW="3124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5759" y="1861642"/>
                        <a:ext cx="6041916" cy="9064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0992191"/>
              </p:ext>
            </p:extLst>
          </p:nvPr>
        </p:nvGraphicFramePr>
        <p:xfrm>
          <a:off x="2502189" y="2742985"/>
          <a:ext cx="1511855" cy="874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54" name="Equation" r:id="rId18" imgW="787400" imgH="457200" progId="Equation.3">
                  <p:embed/>
                </p:oleObj>
              </mc:Choice>
              <mc:Fallback>
                <p:oleObj name="Equation" r:id="rId18" imgW="787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2189" y="2742985"/>
                        <a:ext cx="1511855" cy="8745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37"/>
          <p:cNvSpPr txBox="1">
            <a:spLocks noChangeArrowheads="1"/>
          </p:cNvSpPr>
          <p:nvPr/>
        </p:nvSpPr>
        <p:spPr bwMode="auto">
          <a:xfrm>
            <a:off x="4130157" y="2740578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defRPr sz="2400" b="1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defRPr sz="2400" b="1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defRPr sz="2400" b="1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defRPr sz="2400" b="1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rPr>
              <a:t>亮纹</a:t>
            </a:r>
          </a:p>
        </p:txBody>
      </p:sp>
      <p:sp>
        <p:nvSpPr>
          <p:cNvPr id="36" name="Text Box 38"/>
          <p:cNvSpPr txBox="1">
            <a:spLocks noChangeArrowheads="1"/>
          </p:cNvSpPr>
          <p:nvPr/>
        </p:nvSpPr>
        <p:spPr bwMode="auto">
          <a:xfrm>
            <a:off x="4128246" y="3141200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defRPr sz="2400" b="1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defRPr sz="2400" b="1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defRPr sz="2400" b="1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defRPr sz="2400" b="1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rPr>
              <a:t>暗纹</a:t>
            </a:r>
          </a:p>
        </p:txBody>
      </p:sp>
      <p:graphicFrame>
        <p:nvGraphicFramePr>
          <p:cNvPr id="37" name="对象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2602491"/>
              </p:ext>
            </p:extLst>
          </p:nvPr>
        </p:nvGraphicFramePr>
        <p:xfrm>
          <a:off x="6837127" y="3483166"/>
          <a:ext cx="2084643" cy="850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55" r:id="rId20" imgW="1091726" imgH="444307" progId="Equation.3">
                  <p:embed/>
                </p:oleObj>
              </mc:Choice>
              <mc:Fallback>
                <p:oleObj r:id="rId20" imgW="1091726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7127" y="3483166"/>
                        <a:ext cx="2084643" cy="8508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932701"/>
              </p:ext>
            </p:extLst>
          </p:nvPr>
        </p:nvGraphicFramePr>
        <p:xfrm>
          <a:off x="2008323" y="4654098"/>
          <a:ext cx="5036787" cy="1720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56" name="Equation" r:id="rId22" imgW="1968500" imgH="698500" progId="Equation.DSMT4">
                  <p:embed/>
                </p:oleObj>
              </mc:Choice>
              <mc:Fallback>
                <p:oleObj name="Equation" r:id="rId22" imgW="1968500" imgH="698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8323" y="4654098"/>
                        <a:ext cx="5036787" cy="1720422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9017087"/>
              </p:ext>
            </p:extLst>
          </p:nvPr>
        </p:nvGraphicFramePr>
        <p:xfrm>
          <a:off x="7437410" y="4749716"/>
          <a:ext cx="2579399" cy="1529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57" name="公式" r:id="rId24" imgW="1346200" imgH="787400" progId="Equation.3">
                  <p:embed/>
                </p:oleObj>
              </mc:Choice>
              <mc:Fallback>
                <p:oleObj name="公式" r:id="rId24" imgW="1346200" imgH="787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7410" y="4749716"/>
                        <a:ext cx="2579399" cy="152918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661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3.2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分波前干涉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599" cy="51341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smtClean="0">
                <a:latin typeface="Times New Roman" charset="0"/>
                <a:ea typeface="宋体" charset="-122"/>
                <a:cs typeface="Times New Roman" charset="0"/>
              </a:rPr>
              <a:t> </a:t>
            </a:r>
            <a:r>
              <a:rPr kumimoji="1" lang="en-US" altLang="zh-CN" sz="2400" smtClean="0">
                <a:latin typeface="Times New Roman" charset="0"/>
                <a:ea typeface="宋体" charset="-122"/>
                <a:cs typeface="Times New Roman" charset="0"/>
              </a:rPr>
              <a:t>Fresnel</a:t>
            </a:r>
            <a:r>
              <a:rPr kumimoji="1" lang="zh-CN" altLang="en-US" sz="2400" smtClean="0">
                <a:latin typeface="SimHei" charset="-122"/>
                <a:ea typeface="SimHei" charset="-122"/>
                <a:cs typeface="SimHei" charset="-122"/>
              </a:rPr>
              <a:t>双面镜</a:t>
            </a:r>
            <a:endParaRPr kumimoji="1" lang="en-US" altLang="zh-CN" sz="2400" smtClean="0">
              <a:latin typeface="SimHei" charset="-122"/>
              <a:ea typeface="SimHei" charset="-122"/>
              <a:cs typeface="SimHei" charset="-122"/>
            </a:endParaRPr>
          </a:p>
          <a:p>
            <a:pPr lvl="1">
              <a:lnSpc>
                <a:spcPct val="2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smtClean="0">
                <a:latin typeface="Times New Roman" charset="0"/>
                <a:ea typeface="宋体" charset="-122"/>
              </a:rPr>
              <a:t>两光源间隔</a:t>
            </a:r>
            <a:endParaRPr lang="en-US" altLang="zh-CN" smtClean="0">
              <a:latin typeface="Times New Roman" charset="0"/>
              <a:ea typeface="宋体" charset="-122"/>
            </a:endParaRPr>
          </a:p>
          <a:p>
            <a:pPr lvl="1">
              <a:lnSpc>
                <a:spcPct val="2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smtClean="0">
                <a:latin typeface="Times New Roman" charset="0"/>
                <a:ea typeface="宋体" charset="-122"/>
              </a:rPr>
              <a:t>光源到接收屏的距离</a:t>
            </a:r>
            <a:endParaRPr lang="en-US" altLang="zh-CN">
              <a:latin typeface="Times New Roman" charset="0"/>
              <a:ea typeface="宋体" charset="-122"/>
            </a:endParaRPr>
          </a:p>
          <a:p>
            <a:pPr lvl="1">
              <a:lnSpc>
                <a:spcPct val="2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smtClean="0">
                <a:latin typeface="Times New Roman" charset="0"/>
                <a:ea typeface="宋体" charset="-122"/>
              </a:rPr>
              <a:t>条纹间距</a:t>
            </a:r>
            <a:endParaRPr lang="en-US" altLang="zh-CN" smtClean="0">
              <a:latin typeface="Times New Roman" charset="0"/>
              <a:ea typeface="宋体" charset="-122"/>
            </a:endParaRPr>
          </a:p>
        </p:txBody>
      </p:sp>
      <p:grpSp>
        <p:nvGrpSpPr>
          <p:cNvPr id="40" name="组 39"/>
          <p:cNvGrpSpPr>
            <a:grpSpLocks noChangeAspect="1"/>
          </p:cNvGrpSpPr>
          <p:nvPr/>
        </p:nvGrpSpPr>
        <p:grpSpPr>
          <a:xfrm>
            <a:off x="6617470" y="2863126"/>
            <a:ext cx="5019178" cy="3334994"/>
            <a:chOff x="1540849" y="1024622"/>
            <a:chExt cx="6948490" cy="4467225"/>
          </a:xfrm>
        </p:grpSpPr>
        <p:sp>
          <p:nvSpPr>
            <p:cNvPr id="41" name="Freeform 130" descr="浅色下对角线"/>
            <p:cNvSpPr>
              <a:spLocks/>
            </p:cNvSpPr>
            <p:nvPr/>
          </p:nvSpPr>
          <p:spPr bwMode="auto">
            <a:xfrm>
              <a:off x="2723536" y="1242110"/>
              <a:ext cx="5189538" cy="3889375"/>
            </a:xfrm>
            <a:custGeom>
              <a:avLst/>
              <a:gdLst>
                <a:gd name="T0" fmla="*/ 0 w 3269"/>
                <a:gd name="T1" fmla="*/ 1006 h 2450"/>
                <a:gd name="T2" fmla="*/ 3269 w 3269"/>
                <a:gd name="T3" fmla="*/ 0 h 2450"/>
                <a:gd name="T4" fmla="*/ 3269 w 3269"/>
                <a:gd name="T5" fmla="*/ 2450 h 2450"/>
                <a:gd name="T6" fmla="*/ 366 w 3269"/>
                <a:gd name="T7" fmla="*/ 1407 h 2450"/>
                <a:gd name="T8" fmla="*/ 0 w 3269"/>
                <a:gd name="T9" fmla="*/ 1006 h 2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69" h="2450">
                  <a:moveTo>
                    <a:pt x="0" y="1006"/>
                  </a:moveTo>
                  <a:lnTo>
                    <a:pt x="3269" y="0"/>
                  </a:lnTo>
                  <a:lnTo>
                    <a:pt x="3269" y="2450"/>
                  </a:lnTo>
                  <a:lnTo>
                    <a:pt x="366" y="1407"/>
                  </a:lnTo>
                  <a:lnTo>
                    <a:pt x="0" y="1006"/>
                  </a:lnTo>
                  <a:close/>
                </a:path>
              </a:pathLst>
            </a:custGeom>
            <a:pattFill prst="ltDnDiag">
              <a:fgClr>
                <a:srgbClr val="FF0000"/>
              </a:fgClr>
              <a:bgClr>
                <a:sysClr val="window" lastClr="FFFFFF"/>
              </a:bgClr>
            </a:patt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42" name="Freeform 132" descr="浅色上对角线"/>
            <p:cNvSpPr>
              <a:spLocks/>
            </p:cNvSpPr>
            <p:nvPr/>
          </p:nvSpPr>
          <p:spPr bwMode="auto">
            <a:xfrm>
              <a:off x="3264874" y="1746935"/>
              <a:ext cx="4648200" cy="3024187"/>
            </a:xfrm>
            <a:custGeom>
              <a:avLst/>
              <a:gdLst>
                <a:gd name="T0" fmla="*/ 0 w 2928"/>
                <a:gd name="T1" fmla="*/ 1072 h 1905"/>
                <a:gd name="T2" fmla="*/ 1113 w 2928"/>
                <a:gd name="T3" fmla="*/ 1587 h 1905"/>
                <a:gd name="T4" fmla="*/ 2928 w 2928"/>
                <a:gd name="T5" fmla="*/ 1905 h 1905"/>
                <a:gd name="T6" fmla="*/ 2928 w 2928"/>
                <a:gd name="T7" fmla="*/ 0 h 1905"/>
                <a:gd name="T8" fmla="*/ 0 w 2928"/>
                <a:gd name="T9" fmla="*/ 1072 h 1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28" h="1905">
                  <a:moveTo>
                    <a:pt x="0" y="1072"/>
                  </a:moveTo>
                  <a:lnTo>
                    <a:pt x="1113" y="1587"/>
                  </a:lnTo>
                  <a:lnTo>
                    <a:pt x="2928" y="1905"/>
                  </a:lnTo>
                  <a:lnTo>
                    <a:pt x="2928" y="0"/>
                  </a:lnTo>
                  <a:lnTo>
                    <a:pt x="0" y="1072"/>
                  </a:lnTo>
                  <a:close/>
                </a:path>
              </a:pathLst>
            </a:custGeom>
            <a:pattFill prst="ltUpDiag">
              <a:fgClr>
                <a:srgbClr val="C0504D"/>
              </a:fgClr>
              <a:bgClr>
                <a:sysClr val="window" lastClr="FFFFFF"/>
              </a:bgClr>
            </a:patt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43" name="Line 107"/>
            <p:cNvSpPr>
              <a:spLocks noChangeShapeType="1"/>
            </p:cNvSpPr>
            <p:nvPr/>
          </p:nvSpPr>
          <p:spPr bwMode="auto">
            <a:xfrm flipH="1" flipV="1">
              <a:off x="3015636" y="2107297"/>
              <a:ext cx="2016125" cy="215900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44" name="Line 5"/>
            <p:cNvSpPr>
              <a:spLocks noChangeShapeType="1"/>
            </p:cNvSpPr>
            <p:nvPr/>
          </p:nvSpPr>
          <p:spPr bwMode="auto">
            <a:xfrm>
              <a:off x="1648799" y="3447147"/>
              <a:ext cx="6264275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graphicFrame>
          <p:nvGraphicFramePr>
            <p:cNvPr id="45" name="Object 6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61905"/>
                </p:ext>
              </p:extLst>
            </p:nvPr>
          </p:nvGraphicFramePr>
          <p:xfrm>
            <a:off x="1720236" y="2323197"/>
            <a:ext cx="328613" cy="360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998" name="Equation" r:id="rId4" imgW="126720" imgH="139680" progId="Equation.DSMT4">
                    <p:embed/>
                  </p:oleObj>
                </mc:Choice>
                <mc:Fallback>
                  <p:oleObj name="Equation" r:id="rId4" imgW="126720" imgH="1396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0236" y="2323197"/>
                          <a:ext cx="328613" cy="3603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" name="Object 6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9181587"/>
                </p:ext>
              </p:extLst>
            </p:nvPr>
          </p:nvGraphicFramePr>
          <p:xfrm>
            <a:off x="1751986" y="1780272"/>
            <a:ext cx="471488" cy="469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999" name="Equation" r:id="rId6" imgW="228600" imgH="228600" progId="Equation.DSMT4">
                    <p:embed/>
                  </p:oleObj>
                </mc:Choice>
                <mc:Fallback>
                  <p:oleObj name="Equation" r:id="rId6" imgW="2286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1986" y="1780272"/>
                          <a:ext cx="471488" cy="469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" name="Object 7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94799637"/>
                </p:ext>
              </p:extLst>
            </p:nvPr>
          </p:nvGraphicFramePr>
          <p:xfrm>
            <a:off x="4607899" y="4266297"/>
            <a:ext cx="496887" cy="469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00" name="Equation" r:id="rId8" imgW="241200" imgH="228600" progId="Equation.DSMT4">
                    <p:embed/>
                  </p:oleObj>
                </mc:Choice>
                <mc:Fallback>
                  <p:oleObj name="Equation" r:id="rId8" imgW="2412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7899" y="4266297"/>
                          <a:ext cx="496887" cy="469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8" name="Object 7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25399609"/>
                </p:ext>
              </p:extLst>
            </p:nvPr>
          </p:nvGraphicFramePr>
          <p:xfrm>
            <a:off x="1648799" y="2754997"/>
            <a:ext cx="339725" cy="469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01" name="Equation" r:id="rId10" imgW="164880" imgH="228600" progId="Equation.DSMT4">
                    <p:embed/>
                  </p:oleObj>
                </mc:Choice>
                <mc:Fallback>
                  <p:oleObj name="Equation" r:id="rId10" imgW="1648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8799" y="2754997"/>
                          <a:ext cx="339725" cy="469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7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27939866"/>
                </p:ext>
              </p:extLst>
            </p:nvPr>
          </p:nvGraphicFramePr>
          <p:xfrm>
            <a:off x="1640861" y="3691622"/>
            <a:ext cx="366713" cy="469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02" name="Equation" r:id="rId12" imgW="177480" imgH="228600" progId="Equation.DSMT4">
                    <p:embed/>
                  </p:oleObj>
                </mc:Choice>
                <mc:Fallback>
                  <p:oleObj name="Equation" r:id="rId12" imgW="1774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0861" y="3691622"/>
                          <a:ext cx="366713" cy="469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7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47175793"/>
                </p:ext>
              </p:extLst>
            </p:nvPr>
          </p:nvGraphicFramePr>
          <p:xfrm>
            <a:off x="2656861" y="1683435"/>
            <a:ext cx="288925" cy="365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03" name="Equation" r:id="rId14" imgW="139680" imgH="177480" progId="Equation.DSMT4">
                    <p:embed/>
                  </p:oleObj>
                </mc:Choice>
                <mc:Fallback>
                  <p:oleObj name="Equation" r:id="rId14" imgW="1396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6861" y="1683435"/>
                          <a:ext cx="288925" cy="365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" name="Line 74"/>
            <p:cNvSpPr>
              <a:spLocks noChangeShapeType="1"/>
            </p:cNvSpPr>
            <p:nvPr/>
          </p:nvSpPr>
          <p:spPr bwMode="auto">
            <a:xfrm>
              <a:off x="7913074" y="1024622"/>
              <a:ext cx="0" cy="4467225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52" name="Line 81"/>
            <p:cNvSpPr>
              <a:spLocks noChangeShapeType="1"/>
            </p:cNvSpPr>
            <p:nvPr/>
          </p:nvSpPr>
          <p:spPr bwMode="auto">
            <a:xfrm flipV="1">
              <a:off x="2728299" y="1242110"/>
              <a:ext cx="5184775" cy="15843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53" name="Line 82"/>
            <p:cNvSpPr>
              <a:spLocks noChangeShapeType="1"/>
            </p:cNvSpPr>
            <p:nvPr/>
          </p:nvSpPr>
          <p:spPr bwMode="auto">
            <a:xfrm flipV="1">
              <a:off x="3304561" y="1761222"/>
              <a:ext cx="4608513" cy="16557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54" name="Line 83"/>
            <p:cNvSpPr>
              <a:spLocks noChangeShapeType="1"/>
            </p:cNvSpPr>
            <p:nvPr/>
          </p:nvSpPr>
          <p:spPr bwMode="auto">
            <a:xfrm>
              <a:off x="3304561" y="3474135"/>
              <a:ext cx="4608513" cy="16573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55" name="Line 85"/>
            <p:cNvSpPr>
              <a:spLocks noChangeShapeType="1"/>
            </p:cNvSpPr>
            <p:nvPr/>
          </p:nvSpPr>
          <p:spPr bwMode="auto">
            <a:xfrm>
              <a:off x="5031761" y="4266297"/>
              <a:ext cx="2881313" cy="504825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56" name="Line 88"/>
            <p:cNvSpPr>
              <a:spLocks noChangeShapeType="1"/>
            </p:cNvSpPr>
            <p:nvPr/>
          </p:nvSpPr>
          <p:spPr bwMode="auto">
            <a:xfrm>
              <a:off x="6298586" y="4482197"/>
              <a:ext cx="433388" cy="7302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57" name="Line 89"/>
            <p:cNvSpPr>
              <a:spLocks noChangeShapeType="1"/>
            </p:cNvSpPr>
            <p:nvPr/>
          </p:nvSpPr>
          <p:spPr bwMode="auto">
            <a:xfrm>
              <a:off x="5233374" y="4166285"/>
              <a:ext cx="576262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58" name="Line 77"/>
            <p:cNvSpPr>
              <a:spLocks noChangeShapeType="1"/>
            </p:cNvSpPr>
            <p:nvPr/>
          </p:nvSpPr>
          <p:spPr bwMode="auto">
            <a:xfrm rot="21233228">
              <a:off x="2079011" y="2966135"/>
              <a:ext cx="1162050" cy="574675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59" name="Arc 96"/>
            <p:cNvSpPr>
              <a:spLocks/>
            </p:cNvSpPr>
            <p:nvPr/>
          </p:nvSpPr>
          <p:spPr bwMode="auto">
            <a:xfrm rot="15010181">
              <a:off x="1978205" y="2544654"/>
              <a:ext cx="573087" cy="482600"/>
            </a:xfrm>
            <a:custGeom>
              <a:avLst/>
              <a:gdLst>
                <a:gd name="G0" fmla="+- 0 0 0"/>
                <a:gd name="G1" fmla="+- 17897 0 0"/>
                <a:gd name="G2" fmla="+- 21600 0 0"/>
                <a:gd name="T0" fmla="*/ 12093 w 21250"/>
                <a:gd name="T1" fmla="*/ 0 h 17897"/>
                <a:gd name="T2" fmla="*/ 21250 w 21250"/>
                <a:gd name="T3" fmla="*/ 14026 h 17897"/>
                <a:gd name="T4" fmla="*/ 0 w 21250"/>
                <a:gd name="T5" fmla="*/ 17897 h 17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250" h="17897" fill="none" extrusionOk="0">
                  <a:moveTo>
                    <a:pt x="12093" y="-1"/>
                  </a:moveTo>
                  <a:cubicBezTo>
                    <a:pt x="16908" y="3253"/>
                    <a:pt x="20208" y="8309"/>
                    <a:pt x="21250" y="14025"/>
                  </a:cubicBezTo>
                </a:path>
                <a:path w="21250" h="17897" stroke="0" extrusionOk="0">
                  <a:moveTo>
                    <a:pt x="12093" y="-1"/>
                  </a:moveTo>
                  <a:cubicBezTo>
                    <a:pt x="16908" y="3253"/>
                    <a:pt x="20208" y="8309"/>
                    <a:pt x="21250" y="14025"/>
                  </a:cubicBezTo>
                  <a:lnTo>
                    <a:pt x="0" y="17897"/>
                  </a:lnTo>
                  <a:close/>
                </a:path>
              </a:pathLst>
            </a:custGeom>
            <a:noFill/>
            <a:ln w="9525">
              <a:solidFill>
                <a:srgbClr val="33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60" name="Oval 64"/>
            <p:cNvSpPr>
              <a:spLocks noChangeArrowheads="1"/>
            </p:cNvSpPr>
            <p:nvPr/>
          </p:nvSpPr>
          <p:spPr bwMode="auto">
            <a:xfrm rot="165251">
              <a:off x="1985349" y="2958197"/>
              <a:ext cx="142875" cy="1428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61" name="Line 98"/>
            <p:cNvSpPr>
              <a:spLocks noChangeShapeType="1"/>
            </p:cNvSpPr>
            <p:nvPr/>
          </p:nvSpPr>
          <p:spPr bwMode="auto">
            <a:xfrm rot="21233228" flipH="1">
              <a:off x="2010749" y="2124760"/>
              <a:ext cx="1006475" cy="8667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62" name="Line 31"/>
            <p:cNvSpPr>
              <a:spLocks noChangeShapeType="1"/>
            </p:cNvSpPr>
            <p:nvPr/>
          </p:nvSpPr>
          <p:spPr bwMode="auto">
            <a:xfrm rot="165251">
              <a:off x="2007574" y="3040747"/>
              <a:ext cx="53975" cy="8683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63" name="Oval 65"/>
            <p:cNvSpPr>
              <a:spLocks noChangeArrowheads="1"/>
            </p:cNvSpPr>
            <p:nvPr/>
          </p:nvSpPr>
          <p:spPr bwMode="auto">
            <a:xfrm rot="165251">
              <a:off x="1971061" y="3840847"/>
              <a:ext cx="142875" cy="142875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rgbClr val="3333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64" name="Oval 63"/>
            <p:cNvSpPr>
              <a:spLocks noChangeArrowheads="1"/>
            </p:cNvSpPr>
            <p:nvPr/>
          </p:nvSpPr>
          <p:spPr bwMode="auto">
            <a:xfrm rot="165251">
              <a:off x="2925149" y="2010460"/>
              <a:ext cx="142875" cy="142875"/>
            </a:xfrm>
            <a:prstGeom prst="ellipse">
              <a:avLst/>
            </a:prstGeom>
            <a:solidFill>
              <a:sysClr val="windowText" lastClr="000000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65" name="Line 18"/>
            <p:cNvSpPr>
              <a:spLocks noChangeShapeType="1"/>
            </p:cNvSpPr>
            <p:nvPr/>
          </p:nvSpPr>
          <p:spPr bwMode="auto">
            <a:xfrm rot="165251">
              <a:off x="1540849" y="2681972"/>
              <a:ext cx="1728787" cy="720725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66" name="Line 26"/>
            <p:cNvSpPr>
              <a:spLocks noChangeShapeType="1"/>
            </p:cNvSpPr>
            <p:nvPr/>
          </p:nvSpPr>
          <p:spPr bwMode="auto">
            <a:xfrm rot="165251" flipH="1">
              <a:off x="2088536" y="2061260"/>
              <a:ext cx="863600" cy="187325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grpSp>
          <p:nvGrpSpPr>
            <p:cNvPr id="67" name="Group 101"/>
            <p:cNvGrpSpPr>
              <a:grpSpLocks/>
            </p:cNvGrpSpPr>
            <p:nvPr/>
          </p:nvGrpSpPr>
          <p:grpSpPr bwMode="auto">
            <a:xfrm rot="21233228">
              <a:off x="3302974" y="3399522"/>
              <a:ext cx="1728787" cy="1150938"/>
              <a:chOff x="1391" y="2378"/>
              <a:chExt cx="1089" cy="725"/>
            </a:xfrm>
          </p:grpSpPr>
          <p:sp>
            <p:nvSpPr>
              <p:cNvPr id="108" name="Line 17"/>
              <p:cNvSpPr>
                <a:spLocks noChangeShapeType="1"/>
              </p:cNvSpPr>
              <p:nvPr/>
            </p:nvSpPr>
            <p:spPr bwMode="auto">
              <a:xfrm rot="532023">
                <a:off x="1391" y="2439"/>
                <a:ext cx="1089" cy="454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charset="-122"/>
                  <a:ea typeface="SimSun" charset="-122"/>
                  <a:cs typeface="SimSun" charset="-122"/>
                </a:endParaRPr>
              </a:p>
            </p:txBody>
          </p:sp>
          <p:sp>
            <p:nvSpPr>
              <p:cNvPr id="109" name="Line 33"/>
              <p:cNvSpPr>
                <a:spLocks noChangeShapeType="1"/>
              </p:cNvSpPr>
              <p:nvPr/>
            </p:nvSpPr>
            <p:spPr bwMode="auto">
              <a:xfrm rot="532023">
                <a:off x="1421" y="2378"/>
                <a:ext cx="46" cy="136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charset="-122"/>
                  <a:ea typeface="SimSun" charset="-122"/>
                  <a:cs typeface="SimSun" charset="-122"/>
                </a:endParaRPr>
              </a:p>
            </p:txBody>
          </p:sp>
          <p:sp>
            <p:nvSpPr>
              <p:cNvPr id="110" name="Line 34"/>
              <p:cNvSpPr>
                <a:spLocks noChangeShapeType="1"/>
              </p:cNvSpPr>
              <p:nvPr/>
            </p:nvSpPr>
            <p:spPr bwMode="auto">
              <a:xfrm rot="532023">
                <a:off x="1548" y="2444"/>
                <a:ext cx="46" cy="136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charset="-122"/>
                  <a:ea typeface="SimSun" charset="-122"/>
                  <a:cs typeface="SimSun" charset="-122"/>
                </a:endParaRPr>
              </a:p>
            </p:txBody>
          </p:sp>
          <p:sp>
            <p:nvSpPr>
              <p:cNvPr id="111" name="Line 35"/>
              <p:cNvSpPr>
                <a:spLocks noChangeShapeType="1"/>
              </p:cNvSpPr>
              <p:nvPr/>
            </p:nvSpPr>
            <p:spPr bwMode="auto">
              <a:xfrm rot="532023">
                <a:off x="1673" y="2528"/>
                <a:ext cx="46" cy="136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charset="-122"/>
                  <a:ea typeface="SimSun" charset="-122"/>
                  <a:cs typeface="SimSun" charset="-122"/>
                </a:endParaRPr>
              </a:p>
            </p:txBody>
          </p:sp>
          <p:sp>
            <p:nvSpPr>
              <p:cNvPr id="112" name="Line 36"/>
              <p:cNvSpPr>
                <a:spLocks noChangeShapeType="1"/>
              </p:cNvSpPr>
              <p:nvPr/>
            </p:nvSpPr>
            <p:spPr bwMode="auto">
              <a:xfrm rot="532023">
                <a:off x="1796" y="2603"/>
                <a:ext cx="46" cy="136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charset="-122"/>
                  <a:ea typeface="SimSun" charset="-122"/>
                  <a:cs typeface="SimSun" charset="-122"/>
                </a:endParaRPr>
              </a:p>
            </p:txBody>
          </p:sp>
          <p:sp>
            <p:nvSpPr>
              <p:cNvPr id="113" name="Line 37"/>
              <p:cNvSpPr>
                <a:spLocks noChangeShapeType="1"/>
              </p:cNvSpPr>
              <p:nvPr/>
            </p:nvSpPr>
            <p:spPr bwMode="auto">
              <a:xfrm rot="532023">
                <a:off x="1924" y="2686"/>
                <a:ext cx="46" cy="136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charset="-122"/>
                  <a:ea typeface="SimSun" charset="-122"/>
                  <a:cs typeface="SimSun" charset="-122"/>
                </a:endParaRPr>
              </a:p>
            </p:txBody>
          </p:sp>
          <p:sp>
            <p:nvSpPr>
              <p:cNvPr id="114" name="Line 38"/>
              <p:cNvSpPr>
                <a:spLocks noChangeShapeType="1"/>
              </p:cNvSpPr>
              <p:nvPr/>
            </p:nvSpPr>
            <p:spPr bwMode="auto">
              <a:xfrm rot="532023">
                <a:off x="2051" y="2752"/>
                <a:ext cx="46" cy="136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charset="-122"/>
                  <a:ea typeface="SimSun" charset="-122"/>
                  <a:cs typeface="SimSun" charset="-122"/>
                </a:endParaRPr>
              </a:p>
            </p:txBody>
          </p:sp>
          <p:sp>
            <p:nvSpPr>
              <p:cNvPr id="115" name="Line 39"/>
              <p:cNvSpPr>
                <a:spLocks noChangeShapeType="1"/>
              </p:cNvSpPr>
              <p:nvPr/>
            </p:nvSpPr>
            <p:spPr bwMode="auto">
              <a:xfrm rot="532023">
                <a:off x="2176" y="2836"/>
                <a:ext cx="46" cy="136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charset="-122"/>
                  <a:ea typeface="SimSun" charset="-122"/>
                  <a:cs typeface="SimSun" charset="-122"/>
                </a:endParaRPr>
              </a:p>
            </p:txBody>
          </p:sp>
          <p:sp>
            <p:nvSpPr>
              <p:cNvPr id="116" name="Line 40"/>
              <p:cNvSpPr>
                <a:spLocks noChangeShapeType="1"/>
              </p:cNvSpPr>
              <p:nvPr/>
            </p:nvSpPr>
            <p:spPr bwMode="auto">
              <a:xfrm rot="532023">
                <a:off x="2299" y="2910"/>
                <a:ext cx="46" cy="136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charset="-122"/>
                  <a:ea typeface="SimSun" charset="-122"/>
                  <a:cs typeface="SimSun" charset="-122"/>
                </a:endParaRPr>
              </a:p>
            </p:txBody>
          </p:sp>
          <p:sp>
            <p:nvSpPr>
              <p:cNvPr id="117" name="Line 41"/>
              <p:cNvSpPr>
                <a:spLocks noChangeShapeType="1"/>
              </p:cNvSpPr>
              <p:nvPr/>
            </p:nvSpPr>
            <p:spPr bwMode="auto">
              <a:xfrm rot="532023">
                <a:off x="2417" y="2967"/>
                <a:ext cx="46" cy="136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imSun" charset="-122"/>
                  <a:ea typeface="SimSun" charset="-122"/>
                  <a:cs typeface="SimSun" charset="-122"/>
                </a:endParaRPr>
              </a:p>
            </p:txBody>
          </p:sp>
        </p:grpSp>
        <p:sp>
          <p:nvSpPr>
            <p:cNvPr id="68" name="Line 76"/>
            <p:cNvSpPr>
              <a:spLocks noChangeShapeType="1"/>
            </p:cNvSpPr>
            <p:nvPr/>
          </p:nvSpPr>
          <p:spPr bwMode="auto">
            <a:xfrm rot="21233228" flipV="1">
              <a:off x="1998049" y="3497947"/>
              <a:ext cx="1322387" cy="34131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69" name="Line 7"/>
            <p:cNvSpPr>
              <a:spLocks noChangeShapeType="1"/>
            </p:cNvSpPr>
            <p:nvPr/>
          </p:nvSpPr>
          <p:spPr bwMode="auto">
            <a:xfrm rot="1174757" flipH="1" flipV="1">
              <a:off x="1826599" y="2413685"/>
              <a:ext cx="1655762" cy="7921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70" name="Line 49"/>
            <p:cNvSpPr>
              <a:spLocks noChangeShapeType="1"/>
            </p:cNvSpPr>
            <p:nvPr/>
          </p:nvSpPr>
          <p:spPr bwMode="auto">
            <a:xfrm rot="165251">
              <a:off x="3252174" y="3434447"/>
              <a:ext cx="0" cy="21590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71" name="Line 50"/>
            <p:cNvSpPr>
              <a:spLocks noChangeShapeType="1"/>
            </p:cNvSpPr>
            <p:nvPr/>
          </p:nvSpPr>
          <p:spPr bwMode="auto">
            <a:xfrm rot="165251">
              <a:off x="2018686" y="2177147"/>
              <a:ext cx="0" cy="21590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72" name="Line 51"/>
            <p:cNvSpPr>
              <a:spLocks noChangeShapeType="1"/>
            </p:cNvSpPr>
            <p:nvPr/>
          </p:nvSpPr>
          <p:spPr bwMode="auto">
            <a:xfrm rot="165251">
              <a:off x="2223474" y="2402572"/>
              <a:ext cx="0" cy="21590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73" name="Line 52"/>
            <p:cNvSpPr>
              <a:spLocks noChangeShapeType="1"/>
            </p:cNvSpPr>
            <p:nvPr/>
          </p:nvSpPr>
          <p:spPr bwMode="auto">
            <a:xfrm rot="165251">
              <a:off x="2429849" y="2586722"/>
              <a:ext cx="0" cy="21590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74" name="Line 53"/>
            <p:cNvSpPr>
              <a:spLocks noChangeShapeType="1"/>
            </p:cNvSpPr>
            <p:nvPr/>
          </p:nvSpPr>
          <p:spPr bwMode="auto">
            <a:xfrm rot="165251">
              <a:off x="2645749" y="2824847"/>
              <a:ext cx="0" cy="21590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75" name="Line 54"/>
            <p:cNvSpPr>
              <a:spLocks noChangeShapeType="1"/>
            </p:cNvSpPr>
            <p:nvPr/>
          </p:nvSpPr>
          <p:spPr bwMode="auto">
            <a:xfrm rot="165251">
              <a:off x="2748936" y="2912160"/>
              <a:ext cx="0" cy="21590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76" name="Line 55"/>
            <p:cNvSpPr>
              <a:spLocks noChangeShapeType="1"/>
            </p:cNvSpPr>
            <p:nvPr/>
          </p:nvSpPr>
          <p:spPr bwMode="auto">
            <a:xfrm rot="165251">
              <a:off x="2844186" y="3010585"/>
              <a:ext cx="0" cy="21590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77" name="Line 56"/>
            <p:cNvSpPr>
              <a:spLocks noChangeShapeType="1"/>
            </p:cNvSpPr>
            <p:nvPr/>
          </p:nvSpPr>
          <p:spPr bwMode="auto">
            <a:xfrm rot="165251">
              <a:off x="3050561" y="3221722"/>
              <a:ext cx="0" cy="21590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78" name="Line 57"/>
            <p:cNvSpPr>
              <a:spLocks noChangeShapeType="1"/>
            </p:cNvSpPr>
            <p:nvPr/>
          </p:nvSpPr>
          <p:spPr bwMode="auto">
            <a:xfrm rot="165251">
              <a:off x="2128224" y="2312085"/>
              <a:ext cx="0" cy="21590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79" name="Line 58"/>
            <p:cNvSpPr>
              <a:spLocks noChangeShapeType="1"/>
            </p:cNvSpPr>
            <p:nvPr/>
          </p:nvSpPr>
          <p:spPr bwMode="auto">
            <a:xfrm rot="165251">
              <a:off x="2336186" y="2496235"/>
              <a:ext cx="0" cy="21590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80" name="Line 59"/>
            <p:cNvSpPr>
              <a:spLocks noChangeShapeType="1"/>
            </p:cNvSpPr>
            <p:nvPr/>
          </p:nvSpPr>
          <p:spPr bwMode="auto">
            <a:xfrm rot="165251">
              <a:off x="2540974" y="2721660"/>
              <a:ext cx="0" cy="21590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81" name="Line 61"/>
            <p:cNvSpPr>
              <a:spLocks noChangeShapeType="1"/>
            </p:cNvSpPr>
            <p:nvPr/>
          </p:nvSpPr>
          <p:spPr bwMode="auto">
            <a:xfrm rot="165251">
              <a:off x="2955311" y="3145522"/>
              <a:ext cx="0" cy="21590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82" name="Line 62"/>
            <p:cNvSpPr>
              <a:spLocks noChangeShapeType="1"/>
            </p:cNvSpPr>
            <p:nvPr/>
          </p:nvSpPr>
          <p:spPr bwMode="auto">
            <a:xfrm rot="165251">
              <a:off x="3145811" y="3328085"/>
              <a:ext cx="0" cy="21590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83" name="Line 75"/>
            <p:cNvSpPr>
              <a:spLocks noChangeShapeType="1"/>
            </p:cNvSpPr>
            <p:nvPr/>
          </p:nvSpPr>
          <p:spPr bwMode="auto">
            <a:xfrm rot="21233228">
              <a:off x="3041036" y="2058085"/>
              <a:ext cx="190500" cy="14128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84" name="Line 79"/>
            <p:cNvSpPr>
              <a:spLocks noChangeShapeType="1"/>
            </p:cNvSpPr>
            <p:nvPr/>
          </p:nvSpPr>
          <p:spPr bwMode="auto">
            <a:xfrm rot="21233228" flipV="1">
              <a:off x="2048849" y="2859772"/>
              <a:ext cx="719137" cy="1444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85" name="Line 80"/>
            <p:cNvSpPr>
              <a:spLocks noChangeShapeType="1"/>
            </p:cNvSpPr>
            <p:nvPr/>
          </p:nvSpPr>
          <p:spPr bwMode="auto">
            <a:xfrm rot="21233228" flipH="1">
              <a:off x="2718774" y="2088247"/>
              <a:ext cx="288925" cy="7207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86" name="Line 90"/>
            <p:cNvSpPr>
              <a:spLocks noChangeShapeType="1"/>
            </p:cNvSpPr>
            <p:nvPr/>
          </p:nvSpPr>
          <p:spPr bwMode="auto">
            <a:xfrm rot="21233228" flipV="1">
              <a:off x="5063511" y="2608947"/>
              <a:ext cx="576263" cy="144463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87" name="Line 91"/>
            <p:cNvSpPr>
              <a:spLocks noChangeShapeType="1"/>
            </p:cNvSpPr>
            <p:nvPr/>
          </p:nvSpPr>
          <p:spPr bwMode="auto">
            <a:xfrm rot="21233228" flipV="1">
              <a:off x="4020524" y="2243822"/>
              <a:ext cx="788987" cy="1460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88" name="Line 92"/>
            <p:cNvSpPr>
              <a:spLocks noChangeShapeType="1"/>
            </p:cNvSpPr>
            <p:nvPr/>
          </p:nvSpPr>
          <p:spPr bwMode="auto">
            <a:xfrm rot="21233228">
              <a:off x="3736361" y="2835960"/>
              <a:ext cx="474663" cy="60960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89" name="Line 93"/>
            <p:cNvSpPr>
              <a:spLocks noChangeShapeType="1"/>
            </p:cNvSpPr>
            <p:nvPr/>
          </p:nvSpPr>
          <p:spPr bwMode="auto">
            <a:xfrm rot="21233228">
              <a:off x="3075961" y="2351772"/>
              <a:ext cx="73025" cy="6477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90" name="Line 94"/>
            <p:cNvSpPr>
              <a:spLocks noChangeShapeType="1"/>
            </p:cNvSpPr>
            <p:nvPr/>
          </p:nvSpPr>
          <p:spPr bwMode="auto">
            <a:xfrm rot="21233228" flipH="1">
              <a:off x="2794974" y="2304147"/>
              <a:ext cx="142875" cy="3603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graphicFrame>
          <p:nvGraphicFramePr>
            <p:cNvPr id="91" name="Object 9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767029"/>
                </p:ext>
              </p:extLst>
            </p:nvPr>
          </p:nvGraphicFramePr>
          <p:xfrm>
            <a:off x="2194899" y="3201085"/>
            <a:ext cx="496887" cy="434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04" name="Equation" r:id="rId16" imgW="203040" imgH="177480" progId="Equation.DSMT4">
                    <p:embed/>
                  </p:oleObj>
                </mc:Choice>
                <mc:Fallback>
                  <p:oleObj name="Equation" r:id="rId16" imgW="20304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4899" y="3201085"/>
                          <a:ext cx="496887" cy="434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" name="Line 106"/>
            <p:cNvSpPr>
              <a:spLocks noChangeShapeType="1"/>
            </p:cNvSpPr>
            <p:nvPr/>
          </p:nvSpPr>
          <p:spPr bwMode="auto">
            <a:xfrm flipH="1" flipV="1">
              <a:off x="2080599" y="3907522"/>
              <a:ext cx="2951162" cy="358775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graphicFrame>
          <p:nvGraphicFramePr>
            <p:cNvPr id="93" name="Object 10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58760063"/>
                </p:ext>
              </p:extLst>
            </p:nvPr>
          </p:nvGraphicFramePr>
          <p:xfrm>
            <a:off x="3233124" y="2754997"/>
            <a:ext cx="279400" cy="311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05" name="Equation" r:id="rId18" imgW="114120" imgH="126720" progId="Equation.DSMT4">
                    <p:embed/>
                  </p:oleObj>
                </mc:Choice>
                <mc:Fallback>
                  <p:oleObj name="Equation" r:id="rId18" imgW="114120" imgH="126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3124" y="2754997"/>
                          <a:ext cx="279400" cy="311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" name="Object 10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5765932"/>
                </p:ext>
              </p:extLst>
            </p:nvPr>
          </p:nvGraphicFramePr>
          <p:xfrm>
            <a:off x="3134699" y="3475722"/>
            <a:ext cx="314325" cy="365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06" name="Equation" r:id="rId20" imgW="152280" imgH="177480" progId="Equation.DSMT4">
                    <p:embed/>
                  </p:oleObj>
                </mc:Choice>
                <mc:Fallback>
                  <p:oleObj name="Equation" r:id="rId20" imgW="1522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34699" y="3475722"/>
                          <a:ext cx="314325" cy="365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5" name="Arc 110"/>
            <p:cNvSpPr>
              <a:spLocks/>
            </p:cNvSpPr>
            <p:nvPr/>
          </p:nvSpPr>
          <p:spPr bwMode="auto">
            <a:xfrm rot="12956649">
              <a:off x="2598124" y="3259822"/>
              <a:ext cx="565150" cy="465138"/>
            </a:xfrm>
            <a:custGeom>
              <a:avLst/>
              <a:gdLst>
                <a:gd name="G0" fmla="+- 0 0 0"/>
                <a:gd name="G1" fmla="+- 17277 0 0"/>
                <a:gd name="G2" fmla="+- 21600 0 0"/>
                <a:gd name="T0" fmla="*/ 12963 w 20956"/>
                <a:gd name="T1" fmla="*/ 0 h 17277"/>
                <a:gd name="T2" fmla="*/ 20956 w 20956"/>
                <a:gd name="T3" fmla="*/ 12040 h 17277"/>
                <a:gd name="T4" fmla="*/ 0 w 20956"/>
                <a:gd name="T5" fmla="*/ 17277 h 17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956" h="17277" fill="none" extrusionOk="0">
                  <a:moveTo>
                    <a:pt x="12963" y="-1"/>
                  </a:moveTo>
                  <a:cubicBezTo>
                    <a:pt x="16930" y="2976"/>
                    <a:pt x="19752" y="7227"/>
                    <a:pt x="20955" y="12040"/>
                  </a:cubicBezTo>
                </a:path>
                <a:path w="20956" h="17277" stroke="0" extrusionOk="0">
                  <a:moveTo>
                    <a:pt x="12963" y="-1"/>
                  </a:moveTo>
                  <a:cubicBezTo>
                    <a:pt x="16930" y="2976"/>
                    <a:pt x="19752" y="7227"/>
                    <a:pt x="20955" y="12040"/>
                  </a:cubicBezTo>
                  <a:lnTo>
                    <a:pt x="0" y="17277"/>
                  </a:lnTo>
                  <a:close/>
                </a:path>
              </a:pathLst>
            </a:custGeom>
            <a:noFill/>
            <a:ln w="9525">
              <a:solidFill>
                <a:srgbClr val="3366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96" name="Line 111"/>
            <p:cNvSpPr>
              <a:spLocks noChangeShapeType="1"/>
            </p:cNvSpPr>
            <p:nvPr/>
          </p:nvSpPr>
          <p:spPr bwMode="auto">
            <a:xfrm>
              <a:off x="7913074" y="1746935"/>
              <a:ext cx="0" cy="3024187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97" name="Text Box 112"/>
            <p:cNvSpPr txBox="1">
              <a:spLocks noChangeArrowheads="1"/>
            </p:cNvSpPr>
            <p:nvPr/>
          </p:nvSpPr>
          <p:spPr bwMode="auto">
            <a:xfrm>
              <a:off x="7906125" y="1256592"/>
              <a:ext cx="583214" cy="3928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>
                  <a:solidFill>
                    <a:prstClr val="black"/>
                  </a:solidFill>
                  <a:latin typeface="SimSun" charset="-122"/>
                  <a:ea typeface="SimSun" charset="-122"/>
                  <a:cs typeface="SimSun" charset="-122"/>
                </a:rPr>
                <a:t>重叠区域出现等距的平行干涉条纹</a:t>
              </a:r>
            </a:p>
          </p:txBody>
        </p:sp>
        <p:graphicFrame>
          <p:nvGraphicFramePr>
            <p:cNvPr id="98" name="Object 1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07179698"/>
                </p:ext>
              </p:extLst>
            </p:nvPr>
          </p:nvGraphicFramePr>
          <p:xfrm>
            <a:off x="2872761" y="2808853"/>
            <a:ext cx="360363" cy="328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07" name="Equation" r:id="rId22" imgW="152280" imgH="139680" progId="Equation.DSMT4">
                    <p:embed/>
                  </p:oleObj>
                </mc:Choice>
                <mc:Fallback>
                  <p:oleObj name="Equation" r:id="rId22" imgW="152280" imgH="1396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2761" y="2808853"/>
                          <a:ext cx="360363" cy="3286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" name="Object 1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14986187"/>
                </p:ext>
              </p:extLst>
            </p:nvPr>
          </p:nvGraphicFramePr>
          <p:xfrm>
            <a:off x="1648799" y="3186797"/>
            <a:ext cx="352425" cy="447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08" name="Equation" r:id="rId24" imgW="139680" imgH="177480" progId="Equation.DSMT4">
                    <p:embed/>
                  </p:oleObj>
                </mc:Choice>
                <mc:Fallback>
                  <p:oleObj name="Equation" r:id="rId24" imgW="1396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8799" y="3186797"/>
                          <a:ext cx="352425" cy="447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0" name="Object 1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051898"/>
                </p:ext>
              </p:extLst>
            </p:nvPr>
          </p:nvGraphicFramePr>
          <p:xfrm>
            <a:off x="3752236" y="4653384"/>
            <a:ext cx="415925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09" name="Equation" r:id="rId26" imgW="164880" imgH="164880" progId="Equation.DSMT4">
                    <p:embed/>
                  </p:oleObj>
                </mc:Choice>
                <mc:Fallback>
                  <p:oleObj name="Equation" r:id="rId26" imgW="1648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52236" y="4653384"/>
                          <a:ext cx="415925" cy="415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1" name="Line 121"/>
            <p:cNvSpPr>
              <a:spLocks noChangeShapeType="1"/>
            </p:cNvSpPr>
            <p:nvPr/>
          </p:nvSpPr>
          <p:spPr bwMode="auto">
            <a:xfrm>
              <a:off x="2080599" y="4410760"/>
              <a:ext cx="0" cy="5762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102" name="Line 122"/>
            <p:cNvSpPr>
              <a:spLocks noChangeShapeType="1"/>
            </p:cNvSpPr>
            <p:nvPr/>
          </p:nvSpPr>
          <p:spPr bwMode="auto">
            <a:xfrm>
              <a:off x="2080599" y="5085184"/>
              <a:ext cx="5832475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graphicFrame>
          <p:nvGraphicFramePr>
            <p:cNvPr id="103" name="Object 1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67692029"/>
                </p:ext>
              </p:extLst>
            </p:nvPr>
          </p:nvGraphicFramePr>
          <p:xfrm>
            <a:off x="6544649" y="3907522"/>
            <a:ext cx="352425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010" name="Equation" r:id="rId28" imgW="139680" imgH="164880" progId="Equation.DSMT4">
                    <p:embed/>
                  </p:oleObj>
                </mc:Choice>
                <mc:Fallback>
                  <p:oleObj name="Equation" r:id="rId28" imgW="1396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44649" y="3907522"/>
                          <a:ext cx="352425" cy="415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" name="Line 124"/>
            <p:cNvSpPr>
              <a:spLocks noChangeShapeType="1"/>
            </p:cNvSpPr>
            <p:nvPr/>
          </p:nvSpPr>
          <p:spPr bwMode="auto">
            <a:xfrm>
              <a:off x="3304561" y="4123422"/>
              <a:ext cx="0" cy="287338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105" name="Line 125"/>
            <p:cNvSpPr>
              <a:spLocks noChangeShapeType="1"/>
            </p:cNvSpPr>
            <p:nvPr/>
          </p:nvSpPr>
          <p:spPr bwMode="auto">
            <a:xfrm>
              <a:off x="3304561" y="4266297"/>
              <a:ext cx="4608513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106" name="Line 133"/>
            <p:cNvSpPr>
              <a:spLocks noChangeShapeType="1"/>
            </p:cNvSpPr>
            <p:nvPr/>
          </p:nvSpPr>
          <p:spPr bwMode="auto">
            <a:xfrm>
              <a:off x="3375999" y="1602472"/>
              <a:ext cx="0" cy="720725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107" name="弧形 88"/>
            <p:cNvSpPr/>
            <p:nvPr/>
          </p:nvSpPr>
          <p:spPr>
            <a:xfrm rot="20206793">
              <a:off x="3015446" y="3082774"/>
              <a:ext cx="209168" cy="151388"/>
            </a:xfrm>
            <a:prstGeom prst="arc">
              <a:avLst>
                <a:gd name="adj1" fmla="val 10925808"/>
                <a:gd name="adj2" fmla="val 0"/>
              </a:avLst>
            </a:prstGeom>
            <a:noFill/>
            <a:ln w="19050" cap="flat" cmpd="sng" algn="ctr">
              <a:solidFill>
                <a:srgbClr val="0066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</p:grpSp>
      <p:graphicFrame>
        <p:nvGraphicFramePr>
          <p:cNvPr id="118" name="Object 1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106847"/>
              </p:ext>
            </p:extLst>
          </p:nvPr>
        </p:nvGraphicFramePr>
        <p:xfrm>
          <a:off x="3466925" y="2074599"/>
          <a:ext cx="3143875" cy="471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11" name="Equation" r:id="rId30" imgW="1523880" imgH="228600" progId="Equation.DSMT4">
                  <p:embed/>
                </p:oleObj>
              </mc:Choice>
              <mc:Fallback>
                <p:oleObj name="Equation" r:id="rId30" imgW="1523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6925" y="2074599"/>
                        <a:ext cx="3143875" cy="471408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Object 1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430451"/>
              </p:ext>
            </p:extLst>
          </p:nvPr>
        </p:nvGraphicFramePr>
        <p:xfrm>
          <a:off x="4620077" y="2863126"/>
          <a:ext cx="1971176" cy="373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12" name="Equation" r:id="rId32" imgW="939600" imgH="177480" progId="Equation.DSMT4">
                  <p:embed/>
                </p:oleObj>
              </mc:Choice>
              <mc:Fallback>
                <p:oleObj name="Equation" r:id="rId32" imgW="9396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0077" y="2863126"/>
                        <a:ext cx="1971176" cy="373449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" name="Object 1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093489"/>
              </p:ext>
            </p:extLst>
          </p:nvPr>
        </p:nvGraphicFramePr>
        <p:xfrm>
          <a:off x="3176179" y="3422712"/>
          <a:ext cx="1103312" cy="698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13" name="Equation" r:id="rId34" imgW="622080" imgH="393480" progId="Equation.DSMT4">
                  <p:embed/>
                </p:oleObj>
              </mc:Choice>
              <mc:Fallback>
                <p:oleObj name="Equation" r:id="rId34" imgW="6220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6179" y="3422712"/>
                        <a:ext cx="1103312" cy="698317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19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dirty="0" smtClean="0">
                <a:solidFill>
                  <a:schemeClr val="bg1"/>
                </a:solidFill>
                <a:latin typeface="Arial" charset="0"/>
                <a:ea typeface="黑体" charset="-122"/>
              </a:rPr>
              <a:t>1.1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光的传播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105400"/>
          </a:xfrm>
        </p:spPr>
        <p:txBody>
          <a:bodyPr>
            <a:normAutofit/>
          </a:bodyPr>
          <a:lstStyle/>
          <a:p>
            <a:pPr marR="0" lvl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1" lang="zh-CN" altLang="en-US" sz="2400" smtClean="0">
                <a:latin typeface="Arial" charset="0"/>
                <a:ea typeface="黑体" charset="-122"/>
              </a:rPr>
              <a:t> 光的直线传播</a:t>
            </a:r>
            <a:endParaRPr kumimoji="1" lang="en-US" altLang="zh-CN" sz="2400" dirty="0" smtClean="0">
              <a:latin typeface="Arial" charset="0"/>
              <a:ea typeface="黑体" charset="-122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1" lang="en-US" altLang="zh-CN" sz="2400" dirty="0">
                <a:latin typeface="Arial" charset="0"/>
                <a:ea typeface="黑体" charset="-122"/>
              </a:rPr>
              <a:t>	</a:t>
            </a:r>
            <a:r>
              <a:rPr kumimoji="1" lang="zh-CN" altLang="en-US" sz="2400" smtClean="0">
                <a:solidFill>
                  <a:srgbClr val="436EA0"/>
                </a:solidFill>
                <a:latin typeface="SimSun" charset="-122"/>
                <a:ea typeface="SimSun" charset="-122"/>
                <a:cs typeface="SimSun" charset="-122"/>
              </a:rPr>
              <a:t>均匀介质中</a:t>
            </a:r>
            <a:r>
              <a:rPr kumimoji="1" lang="zh-CN" altLang="en-US" sz="2400" smtClean="0">
                <a:latin typeface="SimSun" charset="-122"/>
                <a:ea typeface="SimSun" charset="-122"/>
                <a:cs typeface="SimSun" charset="-122"/>
              </a:rPr>
              <a:t>，光沿直线传播。</a:t>
            </a:r>
            <a:endParaRPr kumimoji="1" lang="en-US" altLang="zh-CN" sz="2400" dirty="0" smtClean="0">
              <a:latin typeface="SimSun" charset="-122"/>
              <a:ea typeface="SimSun" charset="-122"/>
              <a:cs typeface="SimSun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</a:pPr>
            <a:r>
              <a:rPr kumimoji="1" lang="zh-CN" altLang="en-US" sz="2400" smtClean="0">
                <a:latin typeface="Arial" charset="0"/>
                <a:ea typeface="黑体" charset="-122"/>
              </a:rPr>
              <a:t> 光的反射</a:t>
            </a:r>
            <a:endParaRPr kumimoji="1" lang="en-US" altLang="zh-CN" sz="2400" dirty="0" smtClean="0">
              <a:latin typeface="Arial" charset="0"/>
              <a:ea typeface="黑体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en-US" altLang="zh-CN" sz="2400" dirty="0">
                <a:latin typeface="Arial" charset="0"/>
                <a:ea typeface="黑体" charset="-122"/>
              </a:rPr>
              <a:t>	</a:t>
            </a:r>
            <a:r>
              <a:rPr kumimoji="1" lang="zh-CN" altLang="en-US" sz="2400" smtClean="0">
                <a:latin typeface="SimSun" charset="-122"/>
                <a:ea typeface="SimSun" charset="-122"/>
                <a:cs typeface="SimSun" charset="-122"/>
              </a:rPr>
              <a:t>两光共面、法线两侧、</a:t>
            </a:r>
            <a:r>
              <a:rPr kumimoji="1" lang="en-US" altLang="zh-CN" sz="2400" i="1" dirty="0" err="1" smtClean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kumimoji="1" lang="en-US" altLang="zh-CN" sz="2400" i="1" smtClean="0">
                <a:latin typeface="Times New Roman" charset="0"/>
                <a:ea typeface="Times New Roman" charset="0"/>
                <a:cs typeface="Times New Roman" charset="0"/>
              </a:rPr>
              <a:t>'=</a:t>
            </a:r>
            <a:r>
              <a:rPr kumimoji="1" lang="en-US" altLang="zh-CN" sz="2400" i="1" err="1" smtClean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kumimoji="1" lang="zh-CN" altLang="en-US" sz="2400" smtClean="0">
                <a:latin typeface="Times New Roman" charset="0"/>
                <a:ea typeface="Times New Roman" charset="0"/>
                <a:cs typeface="Times New Roman" charset="0"/>
              </a:rPr>
              <a:t>。</a:t>
            </a:r>
            <a:endParaRPr kumimoji="1" lang="en-US" altLang="zh-CN" sz="240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</a:pPr>
            <a:r>
              <a:rPr kumimoji="1" lang="zh-CN" altLang="en-US" sz="2400" smtClean="0">
                <a:latin typeface="Arial" charset="0"/>
                <a:ea typeface="黑体" charset="-122"/>
              </a:rPr>
              <a:t> 光的折射</a:t>
            </a:r>
            <a:endParaRPr kumimoji="1" lang="en-US" altLang="zh-CN" sz="2400" smtClean="0">
              <a:latin typeface="Arial" charset="0"/>
              <a:ea typeface="黑体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en-US" altLang="zh-CN" sz="2400" smtClean="0">
                <a:latin typeface="Arial" charset="0"/>
                <a:ea typeface="黑体" charset="-122"/>
              </a:rPr>
              <a:t>	</a:t>
            </a:r>
            <a:r>
              <a:rPr kumimoji="1" lang="zh-CN" altLang="en-US" sz="2400" smtClean="0">
                <a:latin typeface="SimSun" charset="-122"/>
                <a:ea typeface="SimSun" charset="-122"/>
                <a:cs typeface="SimSun" charset="-122"/>
              </a:rPr>
              <a:t>两光共面、法线两侧</a:t>
            </a:r>
            <a:endParaRPr kumimoji="1" lang="en-US" altLang="zh-CN" sz="2400" smtClean="0">
              <a:latin typeface="SimSun" charset="-122"/>
              <a:ea typeface="SimSun" charset="-122"/>
              <a:cs typeface="SimSun" charset="-122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kumimoji="1" lang="en-US" altLang="zh-CN" sz="2400" i="1" smtClean="0"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kumimoji="1" lang="en-US" altLang="zh-CN" sz="2400" baseline="-25000" smtClean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kumimoji="1" lang="en-US" altLang="zh-CN" sz="2400" smtClean="0">
                <a:latin typeface="Times New Roman" charset="0"/>
                <a:ea typeface="Times New Roman" charset="0"/>
                <a:cs typeface="Times New Roman" charset="0"/>
              </a:rPr>
              <a:t>sin</a:t>
            </a:r>
            <a:r>
              <a:rPr kumimoji="1" lang="en-US" altLang="zh-CN" sz="2400" i="1" smtClean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kumimoji="1" lang="en-US" altLang="zh-CN" sz="2400" baseline="-25000" smtClean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kumimoji="1" lang="en-US" altLang="zh-CN" sz="2400" smtClean="0">
                <a:latin typeface="Times New Roman" charset="0"/>
                <a:ea typeface="Times New Roman" charset="0"/>
                <a:cs typeface="Times New Roman" charset="0"/>
              </a:rPr>
              <a:t>=</a:t>
            </a:r>
            <a:r>
              <a:rPr kumimoji="1" lang="en-US" altLang="zh-CN" sz="2400" i="1" smtClean="0">
                <a:latin typeface="Times New Roman" charset="0"/>
                <a:ea typeface="Times New Roman" charset="0"/>
                <a:cs typeface="Times New Roman" charset="0"/>
              </a:rPr>
              <a:t> n</a:t>
            </a:r>
            <a:r>
              <a:rPr kumimoji="1" lang="en-US" altLang="zh-CN" sz="2400" baseline="-2500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kumimoji="1" lang="en-US" altLang="zh-CN" sz="2400" smtClean="0">
                <a:latin typeface="Times New Roman" charset="0"/>
                <a:ea typeface="Times New Roman" charset="0"/>
                <a:cs typeface="Times New Roman" charset="0"/>
              </a:rPr>
              <a:t>sin</a:t>
            </a:r>
            <a:r>
              <a:rPr kumimoji="1" lang="en-US" altLang="zh-CN" sz="2400" i="1" smtClean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kumimoji="1" lang="en-US" altLang="zh-CN" sz="2400" baseline="-2500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kumimoji="1" lang="en-US" altLang="zh-CN" sz="2400" i="1" smtClean="0">
                <a:latin typeface="Times New Roman" charset="0"/>
                <a:ea typeface="Times New Roman" charset="0"/>
                <a:cs typeface="Times New Roman" charset="0"/>
              </a:rPr>
              <a:t>n=c/v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</a:pPr>
            <a:r>
              <a:rPr kumimoji="1" lang="zh-CN" altLang="en-US" sz="2400" smtClean="0">
                <a:latin typeface="Arial" charset="0"/>
                <a:ea typeface="黑体" charset="-122"/>
              </a:rPr>
              <a:t> 光的色散</a:t>
            </a:r>
            <a:endParaRPr kumimoji="1" lang="en-US" altLang="zh-CN" sz="2400" smtClean="0">
              <a:latin typeface="Arial" charset="0"/>
              <a:ea typeface="黑体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en-US" altLang="zh-CN" sz="2400" smtClean="0">
                <a:latin typeface="Arial" charset="0"/>
                <a:ea typeface="黑体" charset="-122"/>
              </a:rPr>
              <a:t>	</a:t>
            </a:r>
            <a:r>
              <a:rPr kumimoji="1" lang="zh-CN" altLang="en-US" sz="2400" smtClean="0">
                <a:latin typeface="SimSun" charset="-122"/>
                <a:ea typeface="SimSun" charset="-122"/>
                <a:cs typeface="SimSun" charset="-122"/>
              </a:rPr>
              <a:t>不同色光</a:t>
            </a:r>
            <a:r>
              <a:rPr kumimoji="1" lang="zh-CN" altLang="en-US" sz="2400" smtClean="0">
                <a:latin typeface="Times New Roman" charset="0"/>
                <a:ea typeface="宋体" charset="-122"/>
                <a:cs typeface="SimSun" charset="-122"/>
              </a:rPr>
              <a:t>折射率不同导致的，</a:t>
            </a:r>
            <a:r>
              <a:rPr kumimoji="1" lang="zh-CN" altLang="en-US" sz="2400" smtClean="0">
                <a:solidFill>
                  <a:srgbClr val="436EA0"/>
                </a:solidFill>
                <a:latin typeface="Times New Roman" charset="0"/>
                <a:ea typeface="宋体" charset="-122"/>
                <a:cs typeface="SimSun" charset="-122"/>
              </a:rPr>
              <a:t>入射角不为</a:t>
            </a:r>
            <a:r>
              <a:rPr kumimoji="1" lang="en-US" altLang="zh-CN" sz="2400" smtClean="0">
                <a:solidFill>
                  <a:srgbClr val="436EA0"/>
                </a:solidFill>
                <a:latin typeface="Times New Roman" charset="0"/>
                <a:ea typeface="宋体" charset="-122"/>
                <a:cs typeface="SimSun" charset="-122"/>
              </a:rPr>
              <a:t>0</a:t>
            </a:r>
            <a:r>
              <a:rPr kumimoji="1" lang="zh-CN" altLang="en-US" sz="2400" smtClean="0">
                <a:solidFill>
                  <a:srgbClr val="436EA0"/>
                </a:solidFill>
                <a:latin typeface="Times New Roman" charset="0"/>
                <a:ea typeface="宋体" charset="-122"/>
                <a:cs typeface="SimSun" charset="-122"/>
              </a:rPr>
              <a:t>时</a:t>
            </a:r>
            <a:r>
              <a:rPr kumimoji="1" lang="zh-CN" altLang="en-US" sz="2400" smtClean="0">
                <a:latin typeface="Times New Roman" charset="0"/>
                <a:ea typeface="宋体" charset="-122"/>
                <a:cs typeface="SimSun" charset="-122"/>
              </a:rPr>
              <a:t>会看到色散现象。</a:t>
            </a:r>
            <a:endParaRPr kumimoji="1" lang="en-US" altLang="zh-CN" sz="2400" i="1" smtClean="0">
              <a:solidFill>
                <a:srgbClr val="7030A0"/>
              </a:solidFill>
              <a:latin typeface="Times New Roman" charset="0"/>
              <a:ea typeface="宋体" charset="-122"/>
              <a:cs typeface="Times New Roman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96720" y="4137582"/>
            <a:ext cx="2398557" cy="4661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429683" y="4674191"/>
            <a:ext cx="1332629" cy="4661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519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3.2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分波前干涉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599" cy="51341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dirty="0" smtClean="0">
                <a:latin typeface="Times New Roman" charset="0"/>
                <a:ea typeface="宋体" charset="-122"/>
                <a:cs typeface="Times New Roman" charset="0"/>
              </a:rPr>
              <a:t> </a:t>
            </a:r>
            <a:r>
              <a:rPr kumimoji="1" lang="en-US" altLang="zh-CN" sz="2400" dirty="0" smtClean="0">
                <a:latin typeface="Times New Roman" charset="0"/>
                <a:ea typeface="宋体" charset="-122"/>
                <a:cs typeface="Times New Roman" charset="0"/>
              </a:rPr>
              <a:t>Lloyd</a:t>
            </a:r>
            <a:r>
              <a:rPr kumimoji="1"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镜和</a:t>
            </a:r>
            <a:r>
              <a:rPr kumimoji="1" lang="en-US" altLang="zh-CN" sz="2400" dirty="0">
                <a:latin typeface="Times New Roman" charset="0"/>
                <a:ea typeface="宋体" charset="-122"/>
                <a:cs typeface="Times New Roman" charset="0"/>
              </a:rPr>
              <a:t>Fresnel</a:t>
            </a:r>
            <a:r>
              <a:rPr kumimoji="1"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双棱镜：与</a:t>
            </a:r>
            <a:r>
              <a:rPr kumimoji="1"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Young</a:t>
            </a:r>
            <a:r>
              <a:rPr kumimoji="1"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双缝干涉类似，找到对应的</a:t>
            </a:r>
            <a:r>
              <a:rPr kumimoji="1" lang="en-US" altLang="zh-CN" sz="2400" i="1" dirty="0" smtClean="0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kumimoji="1"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和</a:t>
            </a:r>
            <a:r>
              <a:rPr kumimoji="1" lang="en-US" altLang="zh-CN" sz="2400" i="1" dirty="0" smtClean="0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kumimoji="1"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等即可。</a:t>
            </a:r>
            <a:endParaRPr kumimoji="1" lang="en-US" altLang="zh-CN" sz="2400" dirty="0" smtClean="0">
              <a:latin typeface="SimHei" charset="-122"/>
              <a:ea typeface="SimHei" charset="-122"/>
              <a:cs typeface="SimHei" charset="-122"/>
            </a:endParaRPr>
          </a:p>
        </p:txBody>
      </p:sp>
      <p:grpSp>
        <p:nvGrpSpPr>
          <p:cNvPr id="121" name="组 120"/>
          <p:cNvGrpSpPr>
            <a:grpSpLocks noChangeAspect="1"/>
          </p:cNvGrpSpPr>
          <p:nvPr/>
        </p:nvGrpSpPr>
        <p:grpSpPr>
          <a:xfrm>
            <a:off x="475417" y="2936418"/>
            <a:ext cx="4524974" cy="2248538"/>
            <a:chOff x="468313" y="1485900"/>
            <a:chExt cx="7920037" cy="3814763"/>
          </a:xfrm>
        </p:grpSpPr>
        <p:sp>
          <p:nvSpPr>
            <p:cNvPr id="122" name="Freeform 87" descr="浅色下对角线"/>
            <p:cNvSpPr>
              <a:spLocks/>
            </p:cNvSpPr>
            <p:nvPr/>
          </p:nvSpPr>
          <p:spPr bwMode="auto">
            <a:xfrm>
              <a:off x="1258888" y="1700213"/>
              <a:ext cx="6192837" cy="2520950"/>
            </a:xfrm>
            <a:custGeom>
              <a:avLst/>
              <a:gdLst>
                <a:gd name="T0" fmla="*/ 0 w 3901"/>
                <a:gd name="T1" fmla="*/ 998 h 1588"/>
                <a:gd name="T2" fmla="*/ 3901 w 3901"/>
                <a:gd name="T3" fmla="*/ 0 h 1588"/>
                <a:gd name="T4" fmla="*/ 3901 w 3901"/>
                <a:gd name="T5" fmla="*/ 1588 h 1588"/>
                <a:gd name="T6" fmla="*/ 0 w 3901"/>
                <a:gd name="T7" fmla="*/ 998 h 1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01" h="1588">
                  <a:moveTo>
                    <a:pt x="0" y="998"/>
                  </a:moveTo>
                  <a:lnTo>
                    <a:pt x="3901" y="0"/>
                  </a:lnTo>
                  <a:lnTo>
                    <a:pt x="3901" y="1588"/>
                  </a:lnTo>
                  <a:lnTo>
                    <a:pt x="0" y="998"/>
                  </a:lnTo>
                  <a:close/>
                </a:path>
              </a:pathLst>
            </a:custGeom>
            <a:pattFill prst="ltDnDiag">
              <a:fgClr>
                <a:srgbClr val="FF0000"/>
              </a:fgClr>
              <a:bgClr>
                <a:sysClr val="window" lastClr="FFFFFF"/>
              </a:bgClr>
            </a:patt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3" name="Freeform 88" descr="浅色上对角线"/>
            <p:cNvSpPr>
              <a:spLocks/>
            </p:cNvSpPr>
            <p:nvPr/>
          </p:nvSpPr>
          <p:spPr bwMode="auto">
            <a:xfrm>
              <a:off x="2555875" y="1844675"/>
              <a:ext cx="4895850" cy="1944688"/>
            </a:xfrm>
            <a:custGeom>
              <a:avLst/>
              <a:gdLst>
                <a:gd name="T0" fmla="*/ 0 w 3084"/>
                <a:gd name="T1" fmla="*/ 1225 h 1225"/>
                <a:gd name="T2" fmla="*/ 3084 w 3084"/>
                <a:gd name="T3" fmla="*/ 0 h 1225"/>
                <a:gd name="T4" fmla="*/ 3084 w 3084"/>
                <a:gd name="T5" fmla="*/ 953 h 1225"/>
                <a:gd name="T6" fmla="*/ 1179 w 3084"/>
                <a:gd name="T7" fmla="*/ 1225 h 1225"/>
                <a:gd name="T8" fmla="*/ 0 w 3084"/>
                <a:gd name="T9" fmla="*/ 1225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4" h="1225">
                  <a:moveTo>
                    <a:pt x="0" y="1225"/>
                  </a:moveTo>
                  <a:lnTo>
                    <a:pt x="3084" y="0"/>
                  </a:lnTo>
                  <a:lnTo>
                    <a:pt x="3084" y="953"/>
                  </a:lnTo>
                  <a:lnTo>
                    <a:pt x="1179" y="1225"/>
                  </a:lnTo>
                  <a:lnTo>
                    <a:pt x="0" y="1225"/>
                  </a:lnTo>
                  <a:close/>
                </a:path>
              </a:pathLst>
            </a:custGeom>
            <a:pattFill prst="ltUpDiag">
              <a:fgClr>
                <a:srgbClr val="C0504D"/>
              </a:fgClr>
              <a:bgClr>
                <a:sysClr val="window" lastClr="FFFFFF"/>
              </a:bgClr>
            </a:pattFill>
            <a:ln w="9525">
              <a:solidFill>
                <a:srgbClr val="C0504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4" name="Line 35"/>
            <p:cNvSpPr>
              <a:spLocks noChangeShapeType="1"/>
            </p:cNvSpPr>
            <p:nvPr/>
          </p:nvSpPr>
          <p:spPr bwMode="auto">
            <a:xfrm>
              <a:off x="1258888" y="3284538"/>
              <a:ext cx="3241675" cy="504825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aphicFrame>
          <p:nvGraphicFramePr>
            <p:cNvPr id="125" name="Object 6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45013426"/>
                </p:ext>
              </p:extLst>
            </p:nvPr>
          </p:nvGraphicFramePr>
          <p:xfrm>
            <a:off x="6226175" y="3933825"/>
            <a:ext cx="433388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07" name="Equation" r:id="rId4" imgW="203040" imgH="164880" progId="Equation.DSMT4">
                    <p:embed/>
                  </p:oleObj>
                </mc:Choice>
                <mc:Fallback>
                  <p:oleObj name="Equation" r:id="rId4" imgW="20304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26175" y="3933825"/>
                          <a:ext cx="433388" cy="352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6" name="Freeform 50"/>
            <p:cNvSpPr>
              <a:spLocks/>
            </p:cNvSpPr>
            <p:nvPr/>
          </p:nvSpPr>
          <p:spPr bwMode="auto">
            <a:xfrm rot="5400000">
              <a:off x="7163594" y="2132806"/>
              <a:ext cx="1512888" cy="936625"/>
            </a:xfrm>
            <a:custGeom>
              <a:avLst/>
              <a:gdLst>
                <a:gd name="T0" fmla="*/ 0 w 2178"/>
                <a:gd name="T1" fmla="*/ 590 h 590"/>
                <a:gd name="T2" fmla="*/ 273 w 2178"/>
                <a:gd name="T3" fmla="*/ 0 h 590"/>
                <a:gd name="T4" fmla="*/ 545 w 2178"/>
                <a:gd name="T5" fmla="*/ 590 h 590"/>
                <a:gd name="T6" fmla="*/ 817 w 2178"/>
                <a:gd name="T7" fmla="*/ 0 h 590"/>
                <a:gd name="T8" fmla="*/ 1089 w 2178"/>
                <a:gd name="T9" fmla="*/ 590 h 590"/>
                <a:gd name="T10" fmla="*/ 1361 w 2178"/>
                <a:gd name="T11" fmla="*/ 0 h 590"/>
                <a:gd name="T12" fmla="*/ 1633 w 2178"/>
                <a:gd name="T13" fmla="*/ 590 h 590"/>
                <a:gd name="T14" fmla="*/ 1906 w 2178"/>
                <a:gd name="T15" fmla="*/ 0 h 590"/>
                <a:gd name="T16" fmla="*/ 2178 w 2178"/>
                <a:gd name="T17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78" h="590">
                  <a:moveTo>
                    <a:pt x="0" y="590"/>
                  </a:moveTo>
                  <a:cubicBezTo>
                    <a:pt x="91" y="295"/>
                    <a:pt x="182" y="0"/>
                    <a:pt x="273" y="0"/>
                  </a:cubicBezTo>
                  <a:cubicBezTo>
                    <a:pt x="364" y="0"/>
                    <a:pt x="454" y="590"/>
                    <a:pt x="545" y="590"/>
                  </a:cubicBezTo>
                  <a:cubicBezTo>
                    <a:pt x="636" y="590"/>
                    <a:pt x="726" y="0"/>
                    <a:pt x="817" y="0"/>
                  </a:cubicBezTo>
                  <a:cubicBezTo>
                    <a:pt x="908" y="0"/>
                    <a:pt x="998" y="590"/>
                    <a:pt x="1089" y="590"/>
                  </a:cubicBezTo>
                  <a:cubicBezTo>
                    <a:pt x="1180" y="590"/>
                    <a:pt x="1270" y="0"/>
                    <a:pt x="1361" y="0"/>
                  </a:cubicBezTo>
                  <a:cubicBezTo>
                    <a:pt x="1452" y="0"/>
                    <a:pt x="1542" y="590"/>
                    <a:pt x="1633" y="590"/>
                  </a:cubicBezTo>
                  <a:cubicBezTo>
                    <a:pt x="1724" y="590"/>
                    <a:pt x="1815" y="0"/>
                    <a:pt x="1906" y="0"/>
                  </a:cubicBezTo>
                  <a:cubicBezTo>
                    <a:pt x="1997" y="0"/>
                    <a:pt x="2087" y="295"/>
                    <a:pt x="2178" y="590"/>
                  </a:cubicBezTo>
                </a:path>
              </a:pathLst>
            </a:cu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7" name="Line 32"/>
            <p:cNvSpPr>
              <a:spLocks noChangeShapeType="1"/>
            </p:cNvSpPr>
            <p:nvPr/>
          </p:nvSpPr>
          <p:spPr bwMode="auto">
            <a:xfrm flipV="1">
              <a:off x="2555875" y="1844675"/>
              <a:ext cx="4895850" cy="194468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8" name="Line 34"/>
            <p:cNvSpPr>
              <a:spLocks noChangeShapeType="1"/>
            </p:cNvSpPr>
            <p:nvPr/>
          </p:nvSpPr>
          <p:spPr bwMode="auto">
            <a:xfrm flipH="1">
              <a:off x="4498975" y="3357563"/>
              <a:ext cx="2952750" cy="43180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9" name="Oval 27"/>
            <p:cNvSpPr>
              <a:spLocks noChangeArrowheads="1"/>
            </p:cNvSpPr>
            <p:nvPr/>
          </p:nvSpPr>
          <p:spPr bwMode="auto">
            <a:xfrm>
              <a:off x="1216025" y="4249738"/>
              <a:ext cx="73025" cy="73025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rgbClr val="3333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0" name="Line 24"/>
            <p:cNvSpPr>
              <a:spLocks noChangeShapeType="1"/>
            </p:cNvSpPr>
            <p:nvPr/>
          </p:nvSpPr>
          <p:spPr bwMode="auto">
            <a:xfrm>
              <a:off x="4500563" y="3789363"/>
              <a:ext cx="2951162" cy="4318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1" name="Line 5"/>
            <p:cNvSpPr>
              <a:spLocks noChangeShapeType="1"/>
            </p:cNvSpPr>
            <p:nvPr/>
          </p:nvSpPr>
          <p:spPr bwMode="auto">
            <a:xfrm>
              <a:off x="900113" y="3789363"/>
              <a:ext cx="6553200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2" name="Line 6"/>
            <p:cNvSpPr>
              <a:spLocks noChangeShapeType="1"/>
            </p:cNvSpPr>
            <p:nvPr/>
          </p:nvSpPr>
          <p:spPr bwMode="auto">
            <a:xfrm>
              <a:off x="2555875" y="3789363"/>
              <a:ext cx="1944688" cy="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3" name="Line 7"/>
            <p:cNvSpPr>
              <a:spLocks noChangeShapeType="1"/>
            </p:cNvSpPr>
            <p:nvPr/>
          </p:nvSpPr>
          <p:spPr bwMode="auto">
            <a:xfrm flipH="1">
              <a:off x="2411413" y="3789363"/>
              <a:ext cx="144462" cy="1444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4" name="Line 8"/>
            <p:cNvSpPr>
              <a:spLocks noChangeShapeType="1"/>
            </p:cNvSpPr>
            <p:nvPr/>
          </p:nvSpPr>
          <p:spPr bwMode="auto">
            <a:xfrm flipH="1">
              <a:off x="2627313" y="3789363"/>
              <a:ext cx="144462" cy="1444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5" name="Line 9"/>
            <p:cNvSpPr>
              <a:spLocks noChangeShapeType="1"/>
            </p:cNvSpPr>
            <p:nvPr/>
          </p:nvSpPr>
          <p:spPr bwMode="auto">
            <a:xfrm flipH="1">
              <a:off x="2843213" y="3789363"/>
              <a:ext cx="144462" cy="1444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6" name="Line 10"/>
            <p:cNvSpPr>
              <a:spLocks noChangeShapeType="1"/>
            </p:cNvSpPr>
            <p:nvPr/>
          </p:nvSpPr>
          <p:spPr bwMode="auto">
            <a:xfrm flipH="1">
              <a:off x="3059113" y="3789363"/>
              <a:ext cx="144462" cy="1444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7" name="Line 11"/>
            <p:cNvSpPr>
              <a:spLocks noChangeShapeType="1"/>
            </p:cNvSpPr>
            <p:nvPr/>
          </p:nvSpPr>
          <p:spPr bwMode="auto">
            <a:xfrm flipH="1">
              <a:off x="3275013" y="3789363"/>
              <a:ext cx="144462" cy="1444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8" name="Line 12"/>
            <p:cNvSpPr>
              <a:spLocks noChangeShapeType="1"/>
            </p:cNvSpPr>
            <p:nvPr/>
          </p:nvSpPr>
          <p:spPr bwMode="auto">
            <a:xfrm flipH="1">
              <a:off x="3490913" y="3789363"/>
              <a:ext cx="144462" cy="1444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9" name="Line 14"/>
            <p:cNvSpPr>
              <a:spLocks noChangeShapeType="1"/>
            </p:cNvSpPr>
            <p:nvPr/>
          </p:nvSpPr>
          <p:spPr bwMode="auto">
            <a:xfrm flipH="1">
              <a:off x="3706813" y="3789363"/>
              <a:ext cx="144462" cy="1444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40" name="Line 15"/>
            <p:cNvSpPr>
              <a:spLocks noChangeShapeType="1"/>
            </p:cNvSpPr>
            <p:nvPr/>
          </p:nvSpPr>
          <p:spPr bwMode="auto">
            <a:xfrm flipH="1">
              <a:off x="3922713" y="3789363"/>
              <a:ext cx="144462" cy="1444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41" name="Line 17"/>
            <p:cNvSpPr>
              <a:spLocks noChangeShapeType="1"/>
            </p:cNvSpPr>
            <p:nvPr/>
          </p:nvSpPr>
          <p:spPr bwMode="auto">
            <a:xfrm flipH="1">
              <a:off x="4140200" y="3789363"/>
              <a:ext cx="144463" cy="1444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42" name="Line 18"/>
            <p:cNvSpPr>
              <a:spLocks noChangeShapeType="1"/>
            </p:cNvSpPr>
            <p:nvPr/>
          </p:nvSpPr>
          <p:spPr bwMode="auto">
            <a:xfrm flipH="1">
              <a:off x="4356100" y="3789363"/>
              <a:ext cx="144463" cy="1444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43" name="Oval 19"/>
            <p:cNvSpPr>
              <a:spLocks noChangeArrowheads="1"/>
            </p:cNvSpPr>
            <p:nvPr/>
          </p:nvSpPr>
          <p:spPr bwMode="auto">
            <a:xfrm>
              <a:off x="1230313" y="3241675"/>
              <a:ext cx="73025" cy="730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Line 20"/>
            <p:cNvSpPr>
              <a:spLocks noChangeShapeType="1"/>
            </p:cNvSpPr>
            <p:nvPr/>
          </p:nvSpPr>
          <p:spPr bwMode="auto">
            <a:xfrm>
              <a:off x="1258888" y="3284538"/>
              <a:ext cx="1296987" cy="504825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" name="Line 21"/>
            <p:cNvSpPr>
              <a:spLocks noChangeShapeType="1"/>
            </p:cNvSpPr>
            <p:nvPr/>
          </p:nvSpPr>
          <p:spPr bwMode="auto">
            <a:xfrm>
              <a:off x="7451725" y="1485900"/>
              <a:ext cx="0" cy="23034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46" name="Line 22"/>
            <p:cNvSpPr>
              <a:spLocks noChangeShapeType="1"/>
            </p:cNvSpPr>
            <p:nvPr/>
          </p:nvSpPr>
          <p:spPr bwMode="auto">
            <a:xfrm>
              <a:off x="1273175" y="3298825"/>
              <a:ext cx="1512888" cy="21590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47" name="Line 23"/>
            <p:cNvSpPr>
              <a:spLocks noChangeShapeType="1"/>
            </p:cNvSpPr>
            <p:nvPr/>
          </p:nvSpPr>
          <p:spPr bwMode="auto">
            <a:xfrm flipV="1">
              <a:off x="1258888" y="1700213"/>
              <a:ext cx="6192837" cy="15843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8" name="Line 25"/>
            <p:cNvSpPr>
              <a:spLocks noChangeShapeType="1"/>
            </p:cNvSpPr>
            <p:nvPr/>
          </p:nvSpPr>
          <p:spPr bwMode="auto">
            <a:xfrm>
              <a:off x="1258888" y="3284538"/>
              <a:ext cx="0" cy="5048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9" name="Line 26"/>
            <p:cNvSpPr>
              <a:spLocks noChangeShapeType="1"/>
            </p:cNvSpPr>
            <p:nvPr/>
          </p:nvSpPr>
          <p:spPr bwMode="auto">
            <a:xfrm>
              <a:off x="1258888" y="3787775"/>
              <a:ext cx="0" cy="5048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0" name="Line 28"/>
            <p:cNvSpPr>
              <a:spLocks noChangeShapeType="1"/>
            </p:cNvSpPr>
            <p:nvPr/>
          </p:nvSpPr>
          <p:spPr bwMode="auto">
            <a:xfrm flipV="1">
              <a:off x="2928938" y="2636838"/>
              <a:ext cx="865187" cy="215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1" name="Line 29"/>
            <p:cNvSpPr>
              <a:spLocks noChangeShapeType="1"/>
            </p:cNvSpPr>
            <p:nvPr/>
          </p:nvSpPr>
          <p:spPr bwMode="auto">
            <a:xfrm>
              <a:off x="6011863" y="4005263"/>
              <a:ext cx="431800" cy="7143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2" name="Line 30"/>
            <p:cNvSpPr>
              <a:spLocks noChangeShapeType="1"/>
            </p:cNvSpPr>
            <p:nvPr/>
          </p:nvSpPr>
          <p:spPr bwMode="auto">
            <a:xfrm>
              <a:off x="1619250" y="3429000"/>
              <a:ext cx="576263" cy="21590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" name="Line 31"/>
            <p:cNvSpPr>
              <a:spLocks noChangeShapeType="1"/>
            </p:cNvSpPr>
            <p:nvPr/>
          </p:nvSpPr>
          <p:spPr bwMode="auto">
            <a:xfrm flipH="1">
              <a:off x="2554288" y="3284538"/>
              <a:ext cx="1296987" cy="504825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" name="Line 33"/>
            <p:cNvSpPr>
              <a:spLocks noChangeShapeType="1"/>
            </p:cNvSpPr>
            <p:nvPr/>
          </p:nvSpPr>
          <p:spPr bwMode="auto">
            <a:xfrm flipH="1">
              <a:off x="4498975" y="3429000"/>
              <a:ext cx="2449513" cy="36036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black"/>
                </a:solidFill>
                <a:latin typeface="Calibri"/>
              </a:endParaRPr>
            </a:p>
          </p:txBody>
        </p:sp>
        <p:graphicFrame>
          <p:nvGraphicFramePr>
            <p:cNvPr id="155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483703"/>
                </p:ext>
              </p:extLst>
            </p:nvPr>
          </p:nvGraphicFramePr>
          <p:xfrm>
            <a:off x="960438" y="3068638"/>
            <a:ext cx="298450" cy="379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08" name="Equation" r:id="rId6" imgW="139680" imgH="177480" progId="Equation.DSMT4">
                    <p:embed/>
                  </p:oleObj>
                </mc:Choice>
                <mc:Fallback>
                  <p:oleObj name="Equation" r:id="rId6" imgW="1396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438" y="3068638"/>
                          <a:ext cx="298450" cy="3794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6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1916792"/>
                </p:ext>
              </p:extLst>
            </p:nvPr>
          </p:nvGraphicFramePr>
          <p:xfrm>
            <a:off x="879475" y="4076700"/>
            <a:ext cx="379413" cy="379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09" name="Equation" r:id="rId8" imgW="177480" imgH="177480" progId="Equation.DSMT4">
                    <p:embed/>
                  </p:oleObj>
                </mc:Choice>
                <mc:Fallback>
                  <p:oleObj name="Equation" r:id="rId8" imgW="1774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9475" y="4076700"/>
                          <a:ext cx="379413" cy="379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7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0401241"/>
                </p:ext>
              </p:extLst>
            </p:nvPr>
          </p:nvGraphicFramePr>
          <p:xfrm>
            <a:off x="3275013" y="3933825"/>
            <a:ext cx="433387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10" name="Equation" r:id="rId10" imgW="203040" imgH="164880" progId="Equation.DSMT4">
                    <p:embed/>
                  </p:oleObj>
                </mc:Choice>
                <mc:Fallback>
                  <p:oleObj name="Equation" r:id="rId10" imgW="20304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5013" y="3933825"/>
                          <a:ext cx="433387" cy="352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8" name="Line 52"/>
            <p:cNvSpPr>
              <a:spLocks noChangeShapeType="1"/>
            </p:cNvSpPr>
            <p:nvPr/>
          </p:nvSpPr>
          <p:spPr bwMode="auto">
            <a:xfrm flipH="1">
              <a:off x="5362575" y="3789363"/>
              <a:ext cx="144463" cy="1444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59" name="Line 53"/>
            <p:cNvSpPr>
              <a:spLocks noChangeShapeType="1"/>
            </p:cNvSpPr>
            <p:nvPr/>
          </p:nvSpPr>
          <p:spPr bwMode="auto">
            <a:xfrm flipH="1">
              <a:off x="5578475" y="3789363"/>
              <a:ext cx="144463" cy="1444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0" name="Line 54"/>
            <p:cNvSpPr>
              <a:spLocks noChangeShapeType="1"/>
            </p:cNvSpPr>
            <p:nvPr/>
          </p:nvSpPr>
          <p:spPr bwMode="auto">
            <a:xfrm flipH="1">
              <a:off x="5794375" y="3789363"/>
              <a:ext cx="144463" cy="1444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1" name="Line 55"/>
            <p:cNvSpPr>
              <a:spLocks noChangeShapeType="1"/>
            </p:cNvSpPr>
            <p:nvPr/>
          </p:nvSpPr>
          <p:spPr bwMode="auto">
            <a:xfrm flipH="1">
              <a:off x="6010275" y="3789363"/>
              <a:ext cx="144463" cy="1444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2" name="Line 56"/>
            <p:cNvSpPr>
              <a:spLocks noChangeShapeType="1"/>
            </p:cNvSpPr>
            <p:nvPr/>
          </p:nvSpPr>
          <p:spPr bwMode="auto">
            <a:xfrm flipH="1">
              <a:off x="6226175" y="3789363"/>
              <a:ext cx="144463" cy="1444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3" name="Line 57"/>
            <p:cNvSpPr>
              <a:spLocks noChangeShapeType="1"/>
            </p:cNvSpPr>
            <p:nvPr/>
          </p:nvSpPr>
          <p:spPr bwMode="auto">
            <a:xfrm flipH="1">
              <a:off x="6442075" y="3789363"/>
              <a:ext cx="144463" cy="1444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4" name="Line 58"/>
            <p:cNvSpPr>
              <a:spLocks noChangeShapeType="1"/>
            </p:cNvSpPr>
            <p:nvPr/>
          </p:nvSpPr>
          <p:spPr bwMode="auto">
            <a:xfrm flipH="1">
              <a:off x="6657975" y="3789363"/>
              <a:ext cx="144463" cy="1444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5" name="Line 59"/>
            <p:cNvSpPr>
              <a:spLocks noChangeShapeType="1"/>
            </p:cNvSpPr>
            <p:nvPr/>
          </p:nvSpPr>
          <p:spPr bwMode="auto">
            <a:xfrm flipH="1">
              <a:off x="6873875" y="3789363"/>
              <a:ext cx="144463" cy="1444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6" name="Line 60"/>
            <p:cNvSpPr>
              <a:spLocks noChangeShapeType="1"/>
            </p:cNvSpPr>
            <p:nvPr/>
          </p:nvSpPr>
          <p:spPr bwMode="auto">
            <a:xfrm flipH="1">
              <a:off x="7091363" y="3789363"/>
              <a:ext cx="144462" cy="1444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7" name="Line 61"/>
            <p:cNvSpPr>
              <a:spLocks noChangeShapeType="1"/>
            </p:cNvSpPr>
            <p:nvPr/>
          </p:nvSpPr>
          <p:spPr bwMode="auto">
            <a:xfrm flipH="1">
              <a:off x="7307263" y="3789363"/>
              <a:ext cx="144462" cy="1444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8" name="Line 68"/>
            <p:cNvSpPr>
              <a:spLocks noChangeShapeType="1"/>
            </p:cNvSpPr>
            <p:nvPr/>
          </p:nvSpPr>
          <p:spPr bwMode="auto">
            <a:xfrm>
              <a:off x="1331913" y="4652963"/>
              <a:ext cx="0" cy="5762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9" name="Line 69"/>
            <p:cNvSpPr>
              <a:spLocks noChangeShapeType="1"/>
            </p:cNvSpPr>
            <p:nvPr/>
          </p:nvSpPr>
          <p:spPr bwMode="auto">
            <a:xfrm>
              <a:off x="4500563" y="5229225"/>
              <a:ext cx="2951162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70" name="Line 70"/>
            <p:cNvSpPr>
              <a:spLocks noChangeShapeType="1"/>
            </p:cNvSpPr>
            <p:nvPr/>
          </p:nvSpPr>
          <p:spPr bwMode="auto">
            <a:xfrm>
              <a:off x="2555875" y="4005263"/>
              <a:ext cx="0" cy="12239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71" name="Line 71"/>
            <p:cNvSpPr>
              <a:spLocks noChangeShapeType="1"/>
            </p:cNvSpPr>
            <p:nvPr/>
          </p:nvSpPr>
          <p:spPr bwMode="auto">
            <a:xfrm>
              <a:off x="4500563" y="4076700"/>
              <a:ext cx="0" cy="1152525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72" name="Line 72"/>
            <p:cNvSpPr>
              <a:spLocks noChangeShapeType="1"/>
            </p:cNvSpPr>
            <p:nvPr/>
          </p:nvSpPr>
          <p:spPr bwMode="auto">
            <a:xfrm>
              <a:off x="2555875" y="5229225"/>
              <a:ext cx="1944688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73" name="Line 73"/>
            <p:cNvSpPr>
              <a:spLocks noChangeShapeType="1"/>
            </p:cNvSpPr>
            <p:nvPr/>
          </p:nvSpPr>
          <p:spPr bwMode="auto">
            <a:xfrm>
              <a:off x="1331913" y="5229225"/>
              <a:ext cx="1223962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74" name="Line 74"/>
            <p:cNvSpPr>
              <a:spLocks noChangeShapeType="1"/>
            </p:cNvSpPr>
            <p:nvPr/>
          </p:nvSpPr>
          <p:spPr bwMode="auto">
            <a:xfrm>
              <a:off x="7451725" y="4005263"/>
              <a:ext cx="0" cy="12239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aphicFrame>
          <p:nvGraphicFramePr>
            <p:cNvPr id="175" name="Object 7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2535522"/>
                </p:ext>
              </p:extLst>
            </p:nvPr>
          </p:nvGraphicFramePr>
          <p:xfrm>
            <a:off x="3303588" y="4800600"/>
            <a:ext cx="379412" cy="488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11" name="Equation" r:id="rId11" imgW="177480" imgH="228600" progId="Equation.DSMT4">
                    <p:embed/>
                  </p:oleObj>
                </mc:Choice>
                <mc:Fallback>
                  <p:oleObj name="Equation" r:id="rId11" imgW="1774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03588" y="4800600"/>
                          <a:ext cx="379412" cy="488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6" name="Object 7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66357826"/>
                </p:ext>
              </p:extLst>
            </p:nvPr>
          </p:nvGraphicFramePr>
          <p:xfrm>
            <a:off x="1692275" y="4811713"/>
            <a:ext cx="379413" cy="488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12" name="Equation" r:id="rId13" imgW="177480" imgH="228600" progId="Equation.DSMT4">
                    <p:embed/>
                  </p:oleObj>
                </mc:Choice>
                <mc:Fallback>
                  <p:oleObj name="Equation" r:id="rId13" imgW="1774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92275" y="4811713"/>
                          <a:ext cx="379413" cy="488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7" name="Object 7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8153679"/>
                </p:ext>
              </p:extLst>
            </p:nvPr>
          </p:nvGraphicFramePr>
          <p:xfrm>
            <a:off x="5737225" y="4795838"/>
            <a:ext cx="352425" cy="488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13" name="Equation" r:id="rId15" imgW="164880" imgH="228600" progId="Equation.DSMT4">
                    <p:embed/>
                  </p:oleObj>
                </mc:Choice>
                <mc:Fallback>
                  <p:oleObj name="Equation" r:id="rId15" imgW="1648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37225" y="4795838"/>
                          <a:ext cx="352425" cy="488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8" name="Object 7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65582302"/>
                </p:ext>
              </p:extLst>
            </p:nvPr>
          </p:nvGraphicFramePr>
          <p:xfrm>
            <a:off x="468313" y="3573463"/>
            <a:ext cx="298450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14" name="Equation" r:id="rId17" imgW="139680" imgH="177480" progId="Equation.DSMT4">
                    <p:embed/>
                  </p:oleObj>
                </mc:Choice>
                <mc:Fallback>
                  <p:oleObj name="Equation" r:id="rId17" imgW="1396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8313" y="3573463"/>
                          <a:ext cx="298450" cy="381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9" name="Object 7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00807913"/>
                </p:ext>
              </p:extLst>
            </p:nvPr>
          </p:nvGraphicFramePr>
          <p:xfrm>
            <a:off x="971550" y="3357563"/>
            <a:ext cx="271463" cy="379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15" name="Equation" r:id="rId19" imgW="126720" imgH="177480" progId="Equation.DSMT4">
                    <p:embed/>
                  </p:oleObj>
                </mc:Choice>
                <mc:Fallback>
                  <p:oleObj name="Equation" r:id="rId19" imgW="12672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1550" y="3357563"/>
                          <a:ext cx="271463" cy="3794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0" name="Line 80"/>
            <p:cNvSpPr>
              <a:spLocks noChangeShapeType="1"/>
            </p:cNvSpPr>
            <p:nvPr/>
          </p:nvSpPr>
          <p:spPr bwMode="auto">
            <a:xfrm flipH="1">
              <a:off x="612775" y="3284538"/>
              <a:ext cx="287338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81" name="Line 81"/>
            <p:cNvSpPr>
              <a:spLocks noChangeShapeType="1"/>
            </p:cNvSpPr>
            <p:nvPr/>
          </p:nvSpPr>
          <p:spPr bwMode="auto">
            <a:xfrm flipH="1">
              <a:off x="612775" y="4292600"/>
              <a:ext cx="287338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82" name="Line 82"/>
            <p:cNvSpPr>
              <a:spLocks noChangeShapeType="1"/>
            </p:cNvSpPr>
            <p:nvPr/>
          </p:nvSpPr>
          <p:spPr bwMode="auto">
            <a:xfrm flipV="1">
              <a:off x="755650" y="3284538"/>
              <a:ext cx="0" cy="10080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83" name="组 182"/>
          <p:cNvGrpSpPr>
            <a:grpSpLocks noChangeAspect="1"/>
          </p:cNvGrpSpPr>
          <p:nvPr/>
        </p:nvGrpSpPr>
        <p:grpSpPr>
          <a:xfrm>
            <a:off x="5260751" y="2450448"/>
            <a:ext cx="6268718" cy="3176501"/>
            <a:chOff x="34925" y="1052711"/>
            <a:chExt cx="9296907" cy="4710953"/>
          </a:xfrm>
        </p:grpSpPr>
        <p:sp>
          <p:nvSpPr>
            <p:cNvPr id="184" name="Freeform 89" descr="浅色上对角线"/>
            <p:cNvSpPr>
              <a:spLocks/>
            </p:cNvSpPr>
            <p:nvPr/>
          </p:nvSpPr>
          <p:spPr bwMode="auto">
            <a:xfrm>
              <a:off x="611188" y="1628974"/>
              <a:ext cx="3529012" cy="2232025"/>
            </a:xfrm>
            <a:custGeom>
              <a:avLst/>
              <a:gdLst>
                <a:gd name="T0" fmla="*/ 2132 w 2223"/>
                <a:gd name="T1" fmla="*/ 317 h 1406"/>
                <a:gd name="T2" fmla="*/ 91 w 2223"/>
                <a:gd name="T3" fmla="*/ 0 h 1406"/>
                <a:gd name="T4" fmla="*/ 0 w 2223"/>
                <a:gd name="T5" fmla="*/ 0 h 1406"/>
                <a:gd name="T6" fmla="*/ 0 w 2223"/>
                <a:gd name="T7" fmla="*/ 1089 h 1406"/>
                <a:gd name="T8" fmla="*/ 408 w 2223"/>
                <a:gd name="T9" fmla="*/ 1089 h 1406"/>
                <a:gd name="T10" fmla="*/ 2223 w 2223"/>
                <a:gd name="T11" fmla="*/ 1406 h 1406"/>
                <a:gd name="T12" fmla="*/ 2132 w 2223"/>
                <a:gd name="T13" fmla="*/ 317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23" h="1406">
                  <a:moveTo>
                    <a:pt x="2132" y="317"/>
                  </a:moveTo>
                  <a:lnTo>
                    <a:pt x="91" y="0"/>
                  </a:lnTo>
                  <a:lnTo>
                    <a:pt x="0" y="0"/>
                  </a:lnTo>
                  <a:lnTo>
                    <a:pt x="0" y="1089"/>
                  </a:lnTo>
                  <a:lnTo>
                    <a:pt x="408" y="1089"/>
                  </a:lnTo>
                  <a:lnTo>
                    <a:pt x="2223" y="1406"/>
                  </a:lnTo>
                  <a:lnTo>
                    <a:pt x="2132" y="317"/>
                  </a:lnTo>
                  <a:close/>
                </a:path>
              </a:pathLst>
            </a:custGeom>
            <a:pattFill prst="ltUpDiag">
              <a:fgClr>
                <a:srgbClr val="4F81BD"/>
              </a:fgClr>
              <a:bgClr>
                <a:sysClr val="window" lastClr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185" name="Freeform 90" descr="浅色下对角线"/>
            <p:cNvSpPr>
              <a:spLocks/>
            </p:cNvSpPr>
            <p:nvPr/>
          </p:nvSpPr>
          <p:spPr bwMode="auto">
            <a:xfrm flipV="1">
              <a:off x="611188" y="2852936"/>
              <a:ext cx="3529012" cy="2232025"/>
            </a:xfrm>
            <a:custGeom>
              <a:avLst/>
              <a:gdLst>
                <a:gd name="T0" fmla="*/ 2132 w 2223"/>
                <a:gd name="T1" fmla="*/ 317 h 1406"/>
                <a:gd name="T2" fmla="*/ 91 w 2223"/>
                <a:gd name="T3" fmla="*/ 0 h 1406"/>
                <a:gd name="T4" fmla="*/ 0 w 2223"/>
                <a:gd name="T5" fmla="*/ 0 h 1406"/>
                <a:gd name="T6" fmla="*/ 0 w 2223"/>
                <a:gd name="T7" fmla="*/ 1089 h 1406"/>
                <a:gd name="T8" fmla="*/ 408 w 2223"/>
                <a:gd name="T9" fmla="*/ 1089 h 1406"/>
                <a:gd name="T10" fmla="*/ 2223 w 2223"/>
                <a:gd name="T11" fmla="*/ 1406 h 1406"/>
                <a:gd name="T12" fmla="*/ 2132 w 2223"/>
                <a:gd name="T13" fmla="*/ 317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23" h="1406">
                  <a:moveTo>
                    <a:pt x="2132" y="317"/>
                  </a:moveTo>
                  <a:lnTo>
                    <a:pt x="91" y="0"/>
                  </a:lnTo>
                  <a:lnTo>
                    <a:pt x="0" y="0"/>
                  </a:lnTo>
                  <a:lnTo>
                    <a:pt x="0" y="1089"/>
                  </a:lnTo>
                  <a:lnTo>
                    <a:pt x="408" y="1089"/>
                  </a:lnTo>
                  <a:lnTo>
                    <a:pt x="2223" y="1406"/>
                  </a:lnTo>
                  <a:lnTo>
                    <a:pt x="2132" y="317"/>
                  </a:lnTo>
                  <a:close/>
                </a:path>
              </a:pathLst>
            </a:custGeom>
            <a:pattFill prst="ltDnDiag">
              <a:fgClr>
                <a:srgbClr val="FF0000"/>
              </a:fgClr>
              <a:bgClr>
                <a:sysClr val="window" lastClr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186" name="Freeform 98"/>
            <p:cNvSpPr>
              <a:spLocks/>
            </p:cNvSpPr>
            <p:nvPr/>
          </p:nvSpPr>
          <p:spPr bwMode="auto">
            <a:xfrm>
              <a:off x="1247775" y="2852936"/>
              <a:ext cx="2963863" cy="1008063"/>
            </a:xfrm>
            <a:custGeom>
              <a:avLst/>
              <a:gdLst>
                <a:gd name="T0" fmla="*/ 0 w 1867"/>
                <a:gd name="T1" fmla="*/ 318 h 635"/>
                <a:gd name="T2" fmla="*/ 1867 w 1867"/>
                <a:gd name="T3" fmla="*/ 0 h 635"/>
                <a:gd name="T4" fmla="*/ 1867 w 1867"/>
                <a:gd name="T5" fmla="*/ 635 h 635"/>
                <a:gd name="T6" fmla="*/ 0 w 1867"/>
                <a:gd name="T7" fmla="*/ 318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67" h="635">
                  <a:moveTo>
                    <a:pt x="0" y="318"/>
                  </a:moveTo>
                  <a:lnTo>
                    <a:pt x="1867" y="0"/>
                  </a:lnTo>
                  <a:lnTo>
                    <a:pt x="1867" y="635"/>
                  </a:lnTo>
                  <a:lnTo>
                    <a:pt x="0" y="31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187" name="Freeform 86" descr="浅色上对角线"/>
            <p:cNvSpPr>
              <a:spLocks/>
            </p:cNvSpPr>
            <p:nvPr/>
          </p:nvSpPr>
          <p:spPr bwMode="auto">
            <a:xfrm>
              <a:off x="6575425" y="2675136"/>
              <a:ext cx="2190750" cy="1474788"/>
            </a:xfrm>
            <a:custGeom>
              <a:avLst/>
              <a:gdLst>
                <a:gd name="T0" fmla="*/ 1369 w 1380"/>
                <a:gd name="T1" fmla="*/ 839 h 929"/>
                <a:gd name="T2" fmla="*/ 8 w 1380"/>
                <a:gd name="T3" fmla="*/ 929 h 929"/>
                <a:gd name="T4" fmla="*/ 0 w 1380"/>
                <a:gd name="T5" fmla="*/ 603 h 929"/>
                <a:gd name="T6" fmla="*/ 1380 w 1380"/>
                <a:gd name="T7" fmla="*/ 0 h 929"/>
                <a:gd name="T8" fmla="*/ 1369 w 1380"/>
                <a:gd name="T9" fmla="*/ 839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0" h="929">
                  <a:moveTo>
                    <a:pt x="1369" y="839"/>
                  </a:moveTo>
                  <a:lnTo>
                    <a:pt x="8" y="929"/>
                  </a:lnTo>
                  <a:lnTo>
                    <a:pt x="0" y="603"/>
                  </a:lnTo>
                  <a:lnTo>
                    <a:pt x="1380" y="0"/>
                  </a:lnTo>
                  <a:lnTo>
                    <a:pt x="1369" y="839"/>
                  </a:lnTo>
                  <a:close/>
                </a:path>
              </a:pathLst>
            </a:custGeom>
            <a:pattFill prst="ltUpDiag">
              <a:fgClr>
                <a:srgbClr val="3333FF"/>
              </a:fgClr>
              <a:bgClr>
                <a:sysClr val="window" lastClr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188" name="Freeform 85" descr="浅色下对角线"/>
            <p:cNvSpPr>
              <a:spLocks/>
            </p:cNvSpPr>
            <p:nvPr/>
          </p:nvSpPr>
          <p:spPr bwMode="auto">
            <a:xfrm>
              <a:off x="6588125" y="2565599"/>
              <a:ext cx="2454275" cy="1590675"/>
            </a:xfrm>
            <a:custGeom>
              <a:avLst/>
              <a:gdLst>
                <a:gd name="T0" fmla="*/ 1361 w 1546"/>
                <a:gd name="T1" fmla="*/ 90 h 1002"/>
                <a:gd name="T2" fmla="*/ 0 w 1546"/>
                <a:gd name="T3" fmla="*/ 0 h 1002"/>
                <a:gd name="T4" fmla="*/ 10 w 1546"/>
                <a:gd name="T5" fmla="*/ 334 h 1002"/>
                <a:gd name="T6" fmla="*/ 1546 w 1546"/>
                <a:gd name="T7" fmla="*/ 1002 h 1002"/>
                <a:gd name="T8" fmla="*/ 1361 w 1546"/>
                <a:gd name="T9" fmla="*/ 90 h 1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6" h="1002">
                  <a:moveTo>
                    <a:pt x="1361" y="90"/>
                  </a:moveTo>
                  <a:lnTo>
                    <a:pt x="0" y="0"/>
                  </a:lnTo>
                  <a:lnTo>
                    <a:pt x="10" y="334"/>
                  </a:lnTo>
                  <a:lnTo>
                    <a:pt x="1546" y="1002"/>
                  </a:lnTo>
                  <a:lnTo>
                    <a:pt x="1361" y="90"/>
                  </a:lnTo>
                  <a:close/>
                </a:path>
              </a:pathLst>
            </a:custGeom>
            <a:pattFill prst="ltDnDiag">
              <a:fgClr>
                <a:srgbClr val="FF0000"/>
              </a:fgClr>
              <a:bgClr>
                <a:sysClr val="window" lastClr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189" name="Freeform 96"/>
            <p:cNvSpPr>
              <a:spLocks/>
            </p:cNvSpPr>
            <p:nvPr/>
          </p:nvSpPr>
          <p:spPr bwMode="auto">
            <a:xfrm>
              <a:off x="7242175" y="2544961"/>
              <a:ext cx="1814513" cy="1625600"/>
            </a:xfrm>
            <a:custGeom>
              <a:avLst/>
              <a:gdLst>
                <a:gd name="T0" fmla="*/ 302 w 1143"/>
                <a:gd name="T1" fmla="*/ 365 h 1024"/>
                <a:gd name="T2" fmla="*/ 1125 w 1143"/>
                <a:gd name="T3" fmla="*/ 0 h 1024"/>
                <a:gd name="T4" fmla="*/ 1143 w 1143"/>
                <a:gd name="T5" fmla="*/ 1024 h 1024"/>
                <a:gd name="T6" fmla="*/ 366 w 1143"/>
                <a:gd name="T7" fmla="*/ 676 h 1024"/>
                <a:gd name="T8" fmla="*/ 0 w 1143"/>
                <a:gd name="T9" fmla="*/ 512 h 1024"/>
                <a:gd name="T10" fmla="*/ 302 w 1143"/>
                <a:gd name="T11" fmla="*/ 365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3" h="1024">
                  <a:moveTo>
                    <a:pt x="302" y="365"/>
                  </a:moveTo>
                  <a:lnTo>
                    <a:pt x="1125" y="0"/>
                  </a:lnTo>
                  <a:lnTo>
                    <a:pt x="1143" y="1024"/>
                  </a:lnTo>
                  <a:lnTo>
                    <a:pt x="366" y="676"/>
                  </a:lnTo>
                  <a:lnTo>
                    <a:pt x="0" y="512"/>
                  </a:lnTo>
                  <a:lnTo>
                    <a:pt x="302" y="36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graphicFrame>
          <p:nvGraphicFramePr>
            <p:cNvPr id="190" name="Object 8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45374822"/>
                </p:ext>
              </p:extLst>
            </p:nvPr>
          </p:nvGraphicFramePr>
          <p:xfrm>
            <a:off x="4643438" y="3645099"/>
            <a:ext cx="222250" cy="311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16" name="Equation" r:id="rId21" imgW="126720" imgH="177480" progId="Equation.DSMT4">
                    <p:embed/>
                  </p:oleObj>
                </mc:Choice>
                <mc:Fallback>
                  <p:oleObj name="Equation" r:id="rId21" imgW="12672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3438" y="3645099"/>
                          <a:ext cx="222250" cy="311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1" name="Line 71"/>
            <p:cNvSpPr>
              <a:spLocks noChangeShapeType="1"/>
            </p:cNvSpPr>
            <p:nvPr/>
          </p:nvSpPr>
          <p:spPr bwMode="auto">
            <a:xfrm flipH="1">
              <a:off x="4643438" y="4148336"/>
              <a:ext cx="2376487" cy="144463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192" name="Line 59"/>
            <p:cNvSpPr>
              <a:spLocks noChangeShapeType="1"/>
            </p:cNvSpPr>
            <p:nvPr/>
          </p:nvSpPr>
          <p:spPr bwMode="auto">
            <a:xfrm flipH="1" flipV="1">
              <a:off x="4643438" y="2421136"/>
              <a:ext cx="2449512" cy="50323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193" name="Line 60"/>
            <p:cNvSpPr>
              <a:spLocks noChangeShapeType="1"/>
            </p:cNvSpPr>
            <p:nvPr/>
          </p:nvSpPr>
          <p:spPr bwMode="auto">
            <a:xfrm flipH="1" flipV="1">
              <a:off x="4643438" y="2421136"/>
              <a:ext cx="2376487" cy="1444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194" name="Oval 47"/>
            <p:cNvSpPr>
              <a:spLocks noChangeArrowheads="1"/>
            </p:cNvSpPr>
            <p:nvPr/>
          </p:nvSpPr>
          <p:spPr bwMode="auto">
            <a:xfrm>
              <a:off x="4572000" y="3284736"/>
              <a:ext cx="144463" cy="1444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195" name="AutoShape 4"/>
            <p:cNvSpPr>
              <a:spLocks noChangeArrowheads="1"/>
            </p:cNvSpPr>
            <p:nvPr/>
          </p:nvSpPr>
          <p:spPr bwMode="auto">
            <a:xfrm>
              <a:off x="611188" y="1052711"/>
              <a:ext cx="647700" cy="2305050"/>
            </a:xfrm>
            <a:prstGeom prst="rtTriangle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196" name="Line 5"/>
            <p:cNvSpPr>
              <a:spLocks noChangeShapeType="1"/>
            </p:cNvSpPr>
            <p:nvPr/>
          </p:nvSpPr>
          <p:spPr bwMode="auto">
            <a:xfrm>
              <a:off x="252413" y="3357761"/>
              <a:ext cx="3743325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197" name="AutoShape 6"/>
            <p:cNvSpPr>
              <a:spLocks noChangeArrowheads="1"/>
            </p:cNvSpPr>
            <p:nvPr/>
          </p:nvSpPr>
          <p:spPr bwMode="auto">
            <a:xfrm flipV="1">
              <a:off x="611188" y="3357761"/>
              <a:ext cx="647700" cy="2305050"/>
            </a:xfrm>
            <a:prstGeom prst="rtTriangle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198" name="AutoShape 7"/>
            <p:cNvSpPr>
              <a:spLocks noChangeArrowheads="1"/>
            </p:cNvSpPr>
            <p:nvPr/>
          </p:nvSpPr>
          <p:spPr bwMode="auto">
            <a:xfrm>
              <a:off x="6588125" y="1052711"/>
              <a:ext cx="647700" cy="2305050"/>
            </a:xfrm>
            <a:prstGeom prst="rtTriangle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199" name="Line 8"/>
            <p:cNvSpPr>
              <a:spLocks noChangeShapeType="1"/>
            </p:cNvSpPr>
            <p:nvPr/>
          </p:nvSpPr>
          <p:spPr bwMode="auto">
            <a:xfrm>
              <a:off x="4643438" y="3357761"/>
              <a:ext cx="3743325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00" name="AutoShape 9"/>
            <p:cNvSpPr>
              <a:spLocks noChangeArrowheads="1"/>
            </p:cNvSpPr>
            <p:nvPr/>
          </p:nvSpPr>
          <p:spPr bwMode="auto">
            <a:xfrm flipV="1">
              <a:off x="6588125" y="3357761"/>
              <a:ext cx="647700" cy="2305050"/>
            </a:xfrm>
            <a:prstGeom prst="rtTriangle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01" name="Line 10"/>
            <p:cNvSpPr>
              <a:spLocks noChangeShapeType="1"/>
            </p:cNvSpPr>
            <p:nvPr/>
          </p:nvSpPr>
          <p:spPr bwMode="auto">
            <a:xfrm>
              <a:off x="34925" y="1628974"/>
              <a:ext cx="576263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02" name="Line 11"/>
            <p:cNvSpPr>
              <a:spLocks noChangeShapeType="1"/>
            </p:cNvSpPr>
            <p:nvPr/>
          </p:nvSpPr>
          <p:spPr bwMode="auto">
            <a:xfrm>
              <a:off x="34925" y="2060774"/>
              <a:ext cx="576263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03" name="Line 12"/>
            <p:cNvSpPr>
              <a:spLocks noChangeShapeType="1"/>
            </p:cNvSpPr>
            <p:nvPr/>
          </p:nvSpPr>
          <p:spPr bwMode="auto">
            <a:xfrm>
              <a:off x="34925" y="2492574"/>
              <a:ext cx="576263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04" name="Line 13"/>
            <p:cNvSpPr>
              <a:spLocks noChangeShapeType="1"/>
            </p:cNvSpPr>
            <p:nvPr/>
          </p:nvSpPr>
          <p:spPr bwMode="auto">
            <a:xfrm>
              <a:off x="34925" y="2924374"/>
              <a:ext cx="576263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05" name="Line 14"/>
            <p:cNvSpPr>
              <a:spLocks noChangeShapeType="1"/>
            </p:cNvSpPr>
            <p:nvPr/>
          </p:nvSpPr>
          <p:spPr bwMode="auto">
            <a:xfrm>
              <a:off x="34925" y="3789561"/>
              <a:ext cx="576263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06" name="Line 15"/>
            <p:cNvSpPr>
              <a:spLocks noChangeShapeType="1"/>
            </p:cNvSpPr>
            <p:nvPr/>
          </p:nvSpPr>
          <p:spPr bwMode="auto">
            <a:xfrm>
              <a:off x="34925" y="4221361"/>
              <a:ext cx="576263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07" name="Line 16"/>
            <p:cNvSpPr>
              <a:spLocks noChangeShapeType="1"/>
            </p:cNvSpPr>
            <p:nvPr/>
          </p:nvSpPr>
          <p:spPr bwMode="auto">
            <a:xfrm>
              <a:off x="34925" y="4653161"/>
              <a:ext cx="576263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08" name="Line 17"/>
            <p:cNvSpPr>
              <a:spLocks noChangeShapeType="1"/>
            </p:cNvSpPr>
            <p:nvPr/>
          </p:nvSpPr>
          <p:spPr bwMode="auto">
            <a:xfrm>
              <a:off x="34925" y="5084961"/>
              <a:ext cx="576263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09" name="Line 18"/>
            <p:cNvSpPr>
              <a:spLocks noChangeShapeType="1"/>
            </p:cNvSpPr>
            <p:nvPr/>
          </p:nvSpPr>
          <p:spPr bwMode="auto">
            <a:xfrm>
              <a:off x="34925" y="3357761"/>
              <a:ext cx="576263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10" name="Line 19"/>
            <p:cNvSpPr>
              <a:spLocks noChangeShapeType="1"/>
            </p:cNvSpPr>
            <p:nvPr/>
          </p:nvSpPr>
          <p:spPr bwMode="auto">
            <a:xfrm>
              <a:off x="611188" y="1628974"/>
              <a:ext cx="144462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11" name="Line 20"/>
            <p:cNvSpPr>
              <a:spLocks noChangeShapeType="1"/>
            </p:cNvSpPr>
            <p:nvPr/>
          </p:nvSpPr>
          <p:spPr bwMode="auto">
            <a:xfrm>
              <a:off x="611188" y="2060774"/>
              <a:ext cx="288925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12" name="Line 21"/>
            <p:cNvSpPr>
              <a:spLocks noChangeShapeType="1"/>
            </p:cNvSpPr>
            <p:nvPr/>
          </p:nvSpPr>
          <p:spPr bwMode="auto">
            <a:xfrm>
              <a:off x="611188" y="2492574"/>
              <a:ext cx="360362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13" name="Line 22"/>
            <p:cNvSpPr>
              <a:spLocks noChangeShapeType="1"/>
            </p:cNvSpPr>
            <p:nvPr/>
          </p:nvSpPr>
          <p:spPr bwMode="auto">
            <a:xfrm>
              <a:off x="611188" y="2924374"/>
              <a:ext cx="504825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14" name="Line 23"/>
            <p:cNvSpPr>
              <a:spLocks noChangeShapeType="1"/>
            </p:cNvSpPr>
            <p:nvPr/>
          </p:nvSpPr>
          <p:spPr bwMode="auto">
            <a:xfrm>
              <a:off x="1116013" y="2924374"/>
              <a:ext cx="2952750" cy="504825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15" name="Line 24"/>
            <p:cNvSpPr>
              <a:spLocks noChangeShapeType="1"/>
            </p:cNvSpPr>
            <p:nvPr/>
          </p:nvSpPr>
          <p:spPr bwMode="auto">
            <a:xfrm>
              <a:off x="971550" y="2492574"/>
              <a:ext cx="3097213" cy="504825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16" name="Line 25"/>
            <p:cNvSpPr>
              <a:spLocks noChangeShapeType="1"/>
            </p:cNvSpPr>
            <p:nvPr/>
          </p:nvSpPr>
          <p:spPr bwMode="auto">
            <a:xfrm>
              <a:off x="900113" y="2059186"/>
              <a:ext cx="3095625" cy="506413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17" name="Line 26"/>
            <p:cNvSpPr>
              <a:spLocks noChangeShapeType="1"/>
            </p:cNvSpPr>
            <p:nvPr/>
          </p:nvSpPr>
          <p:spPr bwMode="auto">
            <a:xfrm>
              <a:off x="827088" y="1628974"/>
              <a:ext cx="3168650" cy="503237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18" name="Line 27"/>
            <p:cNvSpPr>
              <a:spLocks noChangeShapeType="1"/>
            </p:cNvSpPr>
            <p:nvPr/>
          </p:nvSpPr>
          <p:spPr bwMode="auto">
            <a:xfrm flipV="1">
              <a:off x="755650" y="4508699"/>
              <a:ext cx="3384550" cy="57626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19" name="Line 28"/>
            <p:cNvSpPr>
              <a:spLocks noChangeShapeType="1"/>
            </p:cNvSpPr>
            <p:nvPr/>
          </p:nvSpPr>
          <p:spPr bwMode="auto">
            <a:xfrm flipV="1">
              <a:off x="900113" y="4076899"/>
              <a:ext cx="3240087" cy="57626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20" name="Line 29"/>
            <p:cNvSpPr>
              <a:spLocks noChangeShapeType="1"/>
            </p:cNvSpPr>
            <p:nvPr/>
          </p:nvSpPr>
          <p:spPr bwMode="auto">
            <a:xfrm flipV="1">
              <a:off x="1042988" y="3716536"/>
              <a:ext cx="3025775" cy="50323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21" name="Line 30"/>
            <p:cNvSpPr>
              <a:spLocks noChangeShapeType="1"/>
            </p:cNvSpPr>
            <p:nvPr/>
          </p:nvSpPr>
          <p:spPr bwMode="auto">
            <a:xfrm flipV="1">
              <a:off x="1116013" y="3284736"/>
              <a:ext cx="2952750" cy="5048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22" name="Line 31"/>
            <p:cNvSpPr>
              <a:spLocks noChangeShapeType="1"/>
            </p:cNvSpPr>
            <p:nvPr/>
          </p:nvSpPr>
          <p:spPr bwMode="auto">
            <a:xfrm>
              <a:off x="611188" y="3789561"/>
              <a:ext cx="50482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23" name="Line 32"/>
            <p:cNvSpPr>
              <a:spLocks noChangeShapeType="1"/>
            </p:cNvSpPr>
            <p:nvPr/>
          </p:nvSpPr>
          <p:spPr bwMode="auto">
            <a:xfrm>
              <a:off x="611188" y="4221361"/>
              <a:ext cx="4318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24" name="Line 33"/>
            <p:cNvSpPr>
              <a:spLocks noChangeShapeType="1"/>
            </p:cNvSpPr>
            <p:nvPr/>
          </p:nvSpPr>
          <p:spPr bwMode="auto">
            <a:xfrm>
              <a:off x="611188" y="4653161"/>
              <a:ext cx="28892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25" name="Line 34"/>
            <p:cNvSpPr>
              <a:spLocks noChangeShapeType="1"/>
            </p:cNvSpPr>
            <p:nvPr/>
          </p:nvSpPr>
          <p:spPr bwMode="auto">
            <a:xfrm>
              <a:off x="611188" y="5084961"/>
              <a:ext cx="14446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graphicFrame>
          <p:nvGraphicFramePr>
            <p:cNvPr id="226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6107779"/>
                </p:ext>
              </p:extLst>
            </p:nvPr>
          </p:nvGraphicFramePr>
          <p:xfrm>
            <a:off x="611188" y="1773436"/>
            <a:ext cx="266700" cy="244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17" name="Equation" r:id="rId23" imgW="152280" imgH="139680" progId="Equation.DSMT4">
                    <p:embed/>
                  </p:oleObj>
                </mc:Choice>
                <mc:Fallback>
                  <p:oleObj name="Equation" r:id="rId23" imgW="152280" imgH="1396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188" y="1773436"/>
                          <a:ext cx="266700" cy="244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7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372931"/>
                </p:ext>
              </p:extLst>
            </p:nvPr>
          </p:nvGraphicFramePr>
          <p:xfrm>
            <a:off x="749300" y="3113286"/>
            <a:ext cx="222250" cy="244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18" name="Equation" r:id="rId25" imgW="126720" imgH="139680" progId="Equation.DSMT4">
                    <p:embed/>
                  </p:oleObj>
                </mc:Choice>
                <mc:Fallback>
                  <p:oleObj name="Equation" r:id="rId25" imgW="126720" imgH="1396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9300" y="3113286"/>
                          <a:ext cx="222250" cy="244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8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521863"/>
                </p:ext>
              </p:extLst>
            </p:nvPr>
          </p:nvGraphicFramePr>
          <p:xfrm>
            <a:off x="611188" y="4653161"/>
            <a:ext cx="266700" cy="244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19" name="Equation" r:id="rId27" imgW="152280" imgH="139680" progId="Equation.DSMT4">
                    <p:embed/>
                  </p:oleObj>
                </mc:Choice>
                <mc:Fallback>
                  <p:oleObj name="Equation" r:id="rId27" imgW="152280" imgH="1396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188" y="4653161"/>
                          <a:ext cx="266700" cy="244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9" name="Arc 38"/>
            <p:cNvSpPr>
              <a:spLocks/>
            </p:cNvSpPr>
            <p:nvPr/>
          </p:nvSpPr>
          <p:spPr bwMode="auto">
            <a:xfrm rot="5246591">
              <a:off x="551656" y="1871068"/>
              <a:ext cx="358775" cy="293688"/>
            </a:xfrm>
            <a:custGeom>
              <a:avLst/>
              <a:gdLst>
                <a:gd name="G0" fmla="+- 0 0 0"/>
                <a:gd name="G1" fmla="+- 17602 0 0"/>
                <a:gd name="G2" fmla="+- 21600 0 0"/>
                <a:gd name="T0" fmla="*/ 12519 w 21552"/>
                <a:gd name="T1" fmla="*/ 0 h 17602"/>
                <a:gd name="T2" fmla="*/ 21552 w 21552"/>
                <a:gd name="T3" fmla="*/ 16169 h 17602"/>
                <a:gd name="T4" fmla="*/ 0 w 21552"/>
                <a:gd name="T5" fmla="*/ 17602 h 1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2" h="17602" fill="none" extrusionOk="0">
                  <a:moveTo>
                    <a:pt x="12519" y="-1"/>
                  </a:moveTo>
                  <a:cubicBezTo>
                    <a:pt x="17805" y="3759"/>
                    <a:pt x="21122" y="9696"/>
                    <a:pt x="21552" y="16168"/>
                  </a:cubicBezTo>
                </a:path>
                <a:path w="21552" h="17602" stroke="0" extrusionOk="0">
                  <a:moveTo>
                    <a:pt x="12519" y="-1"/>
                  </a:moveTo>
                  <a:cubicBezTo>
                    <a:pt x="17805" y="3759"/>
                    <a:pt x="21122" y="9696"/>
                    <a:pt x="21552" y="16168"/>
                  </a:cubicBezTo>
                  <a:lnTo>
                    <a:pt x="0" y="17602"/>
                  </a:lnTo>
                  <a:close/>
                </a:path>
              </a:pathLst>
            </a:cu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30" name="Arc 39"/>
            <p:cNvSpPr>
              <a:spLocks/>
            </p:cNvSpPr>
            <p:nvPr/>
          </p:nvSpPr>
          <p:spPr bwMode="auto">
            <a:xfrm rot="16353409" flipV="1">
              <a:off x="578644" y="4542830"/>
              <a:ext cx="358775" cy="293687"/>
            </a:xfrm>
            <a:custGeom>
              <a:avLst/>
              <a:gdLst>
                <a:gd name="G0" fmla="+- 0 0 0"/>
                <a:gd name="G1" fmla="+- 17602 0 0"/>
                <a:gd name="G2" fmla="+- 21600 0 0"/>
                <a:gd name="T0" fmla="*/ 12519 w 21552"/>
                <a:gd name="T1" fmla="*/ 0 h 17602"/>
                <a:gd name="T2" fmla="*/ 21552 w 21552"/>
                <a:gd name="T3" fmla="*/ 16169 h 17602"/>
                <a:gd name="T4" fmla="*/ 0 w 21552"/>
                <a:gd name="T5" fmla="*/ 17602 h 1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52" h="17602" fill="none" extrusionOk="0">
                  <a:moveTo>
                    <a:pt x="12519" y="-1"/>
                  </a:moveTo>
                  <a:cubicBezTo>
                    <a:pt x="17805" y="3759"/>
                    <a:pt x="21122" y="9696"/>
                    <a:pt x="21552" y="16168"/>
                  </a:cubicBezTo>
                </a:path>
                <a:path w="21552" h="17602" stroke="0" extrusionOk="0">
                  <a:moveTo>
                    <a:pt x="12519" y="-1"/>
                  </a:moveTo>
                  <a:cubicBezTo>
                    <a:pt x="17805" y="3759"/>
                    <a:pt x="21122" y="9696"/>
                    <a:pt x="21552" y="16168"/>
                  </a:cubicBezTo>
                  <a:lnTo>
                    <a:pt x="0" y="17602"/>
                  </a:lnTo>
                  <a:close/>
                </a:path>
              </a:pathLst>
            </a:cu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31" name="Line 40"/>
            <p:cNvSpPr>
              <a:spLocks noChangeShapeType="1"/>
            </p:cNvSpPr>
            <p:nvPr/>
          </p:nvSpPr>
          <p:spPr bwMode="auto">
            <a:xfrm>
              <a:off x="755650" y="1628974"/>
              <a:ext cx="1584325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graphicFrame>
          <p:nvGraphicFramePr>
            <p:cNvPr id="232" name="Object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12452430"/>
                </p:ext>
              </p:extLst>
            </p:nvPr>
          </p:nvGraphicFramePr>
          <p:xfrm>
            <a:off x="2257425" y="1571824"/>
            <a:ext cx="1355725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20" name="Equation" r:id="rId29" imgW="774360" imgH="203040" progId="Equation.DSMT4">
                    <p:embed/>
                  </p:oleObj>
                </mc:Choice>
                <mc:Fallback>
                  <p:oleObj name="Equation" r:id="rId29" imgW="77436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7425" y="1571824"/>
                          <a:ext cx="1355725" cy="355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3" name="Arc 42"/>
            <p:cNvSpPr>
              <a:spLocks/>
            </p:cNvSpPr>
            <p:nvPr/>
          </p:nvSpPr>
          <p:spPr bwMode="auto">
            <a:xfrm rot="2876824">
              <a:off x="1942306" y="1539280"/>
              <a:ext cx="354013" cy="269875"/>
            </a:xfrm>
            <a:custGeom>
              <a:avLst/>
              <a:gdLst>
                <a:gd name="G0" fmla="+- 0 0 0"/>
                <a:gd name="G1" fmla="+- 16138 0 0"/>
                <a:gd name="G2" fmla="+- 21600 0 0"/>
                <a:gd name="T0" fmla="*/ 14357 w 21328"/>
                <a:gd name="T1" fmla="*/ 0 h 16138"/>
                <a:gd name="T2" fmla="*/ 21328 w 21328"/>
                <a:gd name="T3" fmla="*/ 12723 h 16138"/>
                <a:gd name="T4" fmla="*/ 0 w 21328"/>
                <a:gd name="T5" fmla="*/ 16138 h 16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28" h="16138" fill="none" extrusionOk="0">
                  <a:moveTo>
                    <a:pt x="14357" y="-1"/>
                  </a:moveTo>
                  <a:cubicBezTo>
                    <a:pt x="18078" y="3310"/>
                    <a:pt x="20540" y="7805"/>
                    <a:pt x="21328" y="12722"/>
                  </a:cubicBezTo>
                </a:path>
                <a:path w="21328" h="16138" stroke="0" extrusionOk="0">
                  <a:moveTo>
                    <a:pt x="14357" y="-1"/>
                  </a:moveTo>
                  <a:cubicBezTo>
                    <a:pt x="18078" y="3310"/>
                    <a:pt x="20540" y="7805"/>
                    <a:pt x="21328" y="12722"/>
                  </a:cubicBezTo>
                  <a:lnTo>
                    <a:pt x="0" y="16138"/>
                  </a:lnTo>
                  <a:close/>
                </a:path>
              </a:pathLst>
            </a:custGeom>
            <a:noFill/>
            <a:ln w="9525">
              <a:solidFill>
                <a:sysClr val="windowText" lastClr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34" name="Line 43"/>
            <p:cNvSpPr>
              <a:spLocks noChangeShapeType="1"/>
            </p:cNvSpPr>
            <p:nvPr/>
          </p:nvSpPr>
          <p:spPr bwMode="auto">
            <a:xfrm>
              <a:off x="755650" y="5084961"/>
              <a:ext cx="1439863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graphicFrame>
          <p:nvGraphicFramePr>
            <p:cNvPr id="235" name="Object 4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1849517"/>
                </p:ext>
              </p:extLst>
            </p:nvPr>
          </p:nvGraphicFramePr>
          <p:xfrm>
            <a:off x="2252663" y="4799211"/>
            <a:ext cx="1355725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21" name="Equation" r:id="rId31" imgW="774360" imgH="203040" progId="Equation.DSMT4">
                    <p:embed/>
                  </p:oleObj>
                </mc:Choice>
                <mc:Fallback>
                  <p:oleObj name="Equation" r:id="rId31" imgW="77436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2663" y="4799211"/>
                          <a:ext cx="1355725" cy="355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6" name="Arc 45"/>
            <p:cNvSpPr>
              <a:spLocks/>
            </p:cNvSpPr>
            <p:nvPr/>
          </p:nvSpPr>
          <p:spPr bwMode="auto">
            <a:xfrm rot="18723176" flipV="1">
              <a:off x="1812131" y="4911130"/>
              <a:ext cx="354013" cy="269875"/>
            </a:xfrm>
            <a:custGeom>
              <a:avLst/>
              <a:gdLst>
                <a:gd name="G0" fmla="+- 0 0 0"/>
                <a:gd name="G1" fmla="+- 16138 0 0"/>
                <a:gd name="G2" fmla="+- 21600 0 0"/>
                <a:gd name="T0" fmla="*/ 14357 w 21328"/>
                <a:gd name="T1" fmla="*/ 0 h 16138"/>
                <a:gd name="T2" fmla="*/ 21328 w 21328"/>
                <a:gd name="T3" fmla="*/ 12723 h 16138"/>
                <a:gd name="T4" fmla="*/ 0 w 21328"/>
                <a:gd name="T5" fmla="*/ 16138 h 16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28" h="16138" fill="none" extrusionOk="0">
                  <a:moveTo>
                    <a:pt x="14357" y="-1"/>
                  </a:moveTo>
                  <a:cubicBezTo>
                    <a:pt x="18078" y="3310"/>
                    <a:pt x="20540" y="7805"/>
                    <a:pt x="21328" y="12722"/>
                  </a:cubicBezTo>
                </a:path>
                <a:path w="21328" h="16138" stroke="0" extrusionOk="0">
                  <a:moveTo>
                    <a:pt x="14357" y="-1"/>
                  </a:moveTo>
                  <a:cubicBezTo>
                    <a:pt x="18078" y="3310"/>
                    <a:pt x="20540" y="7805"/>
                    <a:pt x="21328" y="12722"/>
                  </a:cubicBezTo>
                  <a:lnTo>
                    <a:pt x="0" y="16138"/>
                  </a:lnTo>
                  <a:close/>
                </a:path>
              </a:pathLst>
            </a:custGeom>
            <a:noFill/>
            <a:ln w="9525">
              <a:solidFill>
                <a:sysClr val="windowText" lastClr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37" name="Text Box 46"/>
            <p:cNvSpPr txBox="1">
              <a:spLocks noChangeArrowheads="1"/>
            </p:cNvSpPr>
            <p:nvPr/>
          </p:nvSpPr>
          <p:spPr bwMode="auto">
            <a:xfrm>
              <a:off x="1095375" y="5307211"/>
              <a:ext cx="2403982" cy="456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>
                  <a:solidFill>
                    <a:prstClr val="black"/>
                  </a:solidFill>
                  <a:latin typeface="SimSun" charset="-122"/>
                  <a:ea typeface="SimSun" charset="-122"/>
                  <a:cs typeface="SimSun" charset="-122"/>
                </a:rPr>
                <a:t>两列平面光的干涉</a:t>
              </a:r>
            </a:p>
          </p:txBody>
        </p:sp>
        <p:sp>
          <p:nvSpPr>
            <p:cNvPr id="238" name="Line 49"/>
            <p:cNvSpPr>
              <a:spLocks noChangeShapeType="1"/>
            </p:cNvSpPr>
            <p:nvPr/>
          </p:nvSpPr>
          <p:spPr bwMode="auto">
            <a:xfrm flipV="1">
              <a:off x="4643438" y="2924374"/>
              <a:ext cx="1944687" cy="43338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39" name="Line 50"/>
            <p:cNvSpPr>
              <a:spLocks noChangeShapeType="1"/>
            </p:cNvSpPr>
            <p:nvPr/>
          </p:nvSpPr>
          <p:spPr bwMode="auto">
            <a:xfrm flipV="1">
              <a:off x="4643438" y="2565599"/>
              <a:ext cx="1944687" cy="7921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40" name="Oval 51"/>
            <p:cNvSpPr>
              <a:spLocks noChangeArrowheads="1"/>
            </p:cNvSpPr>
            <p:nvPr/>
          </p:nvSpPr>
          <p:spPr bwMode="auto">
            <a:xfrm>
              <a:off x="4572000" y="2348111"/>
              <a:ext cx="144463" cy="1444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41" name="Line 54"/>
            <p:cNvSpPr>
              <a:spLocks noChangeShapeType="1"/>
            </p:cNvSpPr>
            <p:nvPr/>
          </p:nvSpPr>
          <p:spPr bwMode="auto">
            <a:xfrm>
              <a:off x="7019925" y="2564011"/>
              <a:ext cx="1728788" cy="1444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42" name="Line 56"/>
            <p:cNvSpPr>
              <a:spLocks noChangeShapeType="1"/>
            </p:cNvSpPr>
            <p:nvPr/>
          </p:nvSpPr>
          <p:spPr bwMode="auto">
            <a:xfrm>
              <a:off x="6588125" y="2924374"/>
              <a:ext cx="50482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43" name="Line 57"/>
            <p:cNvSpPr>
              <a:spLocks noChangeShapeType="1"/>
            </p:cNvSpPr>
            <p:nvPr/>
          </p:nvSpPr>
          <p:spPr bwMode="auto">
            <a:xfrm>
              <a:off x="7092950" y="2924374"/>
              <a:ext cx="1728788" cy="36036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44" name="Line 58"/>
            <p:cNvSpPr>
              <a:spLocks noChangeShapeType="1"/>
            </p:cNvSpPr>
            <p:nvPr/>
          </p:nvSpPr>
          <p:spPr bwMode="auto">
            <a:xfrm flipV="1">
              <a:off x="6588125" y="2565599"/>
              <a:ext cx="4318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45" name="Oval 61"/>
            <p:cNvSpPr>
              <a:spLocks noChangeArrowheads="1"/>
            </p:cNvSpPr>
            <p:nvPr/>
          </p:nvSpPr>
          <p:spPr bwMode="auto">
            <a:xfrm flipV="1">
              <a:off x="4572000" y="4221361"/>
              <a:ext cx="144463" cy="144463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rgbClr val="3333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46" name="Line 63"/>
            <p:cNvSpPr>
              <a:spLocks noChangeShapeType="1"/>
            </p:cNvSpPr>
            <p:nvPr/>
          </p:nvSpPr>
          <p:spPr bwMode="auto">
            <a:xfrm>
              <a:off x="4643438" y="3357761"/>
              <a:ext cx="1944687" cy="433388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47" name="Line 64"/>
            <p:cNvSpPr>
              <a:spLocks noChangeShapeType="1"/>
            </p:cNvSpPr>
            <p:nvPr/>
          </p:nvSpPr>
          <p:spPr bwMode="auto">
            <a:xfrm>
              <a:off x="4643438" y="3357761"/>
              <a:ext cx="1944687" cy="792163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48" name="Line 66"/>
            <p:cNvSpPr>
              <a:spLocks noChangeShapeType="1"/>
            </p:cNvSpPr>
            <p:nvPr/>
          </p:nvSpPr>
          <p:spPr bwMode="auto">
            <a:xfrm flipV="1">
              <a:off x="7019925" y="4003874"/>
              <a:ext cx="1728788" cy="144462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49" name="Line 67"/>
            <p:cNvSpPr>
              <a:spLocks noChangeShapeType="1"/>
            </p:cNvSpPr>
            <p:nvPr/>
          </p:nvSpPr>
          <p:spPr bwMode="auto">
            <a:xfrm flipV="1">
              <a:off x="6588125" y="3789561"/>
              <a:ext cx="504825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50" name="Line 68"/>
            <p:cNvSpPr>
              <a:spLocks noChangeShapeType="1"/>
            </p:cNvSpPr>
            <p:nvPr/>
          </p:nvSpPr>
          <p:spPr bwMode="auto">
            <a:xfrm flipV="1">
              <a:off x="7092950" y="3429199"/>
              <a:ext cx="1728788" cy="360362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51" name="Line 69"/>
            <p:cNvSpPr>
              <a:spLocks noChangeShapeType="1"/>
            </p:cNvSpPr>
            <p:nvPr/>
          </p:nvSpPr>
          <p:spPr bwMode="auto">
            <a:xfrm>
              <a:off x="6588125" y="4148336"/>
              <a:ext cx="431800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52" name="Line 70"/>
            <p:cNvSpPr>
              <a:spLocks noChangeShapeType="1"/>
            </p:cNvSpPr>
            <p:nvPr/>
          </p:nvSpPr>
          <p:spPr bwMode="auto">
            <a:xfrm flipH="1">
              <a:off x="4643438" y="3789561"/>
              <a:ext cx="2449512" cy="503238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53" name="Line 72"/>
            <p:cNvSpPr>
              <a:spLocks noChangeShapeType="1"/>
            </p:cNvSpPr>
            <p:nvPr/>
          </p:nvSpPr>
          <p:spPr bwMode="auto">
            <a:xfrm>
              <a:off x="4643438" y="3356174"/>
              <a:ext cx="0" cy="936625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graphicFrame>
          <p:nvGraphicFramePr>
            <p:cNvPr id="254" name="Object 7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5465448"/>
                </p:ext>
              </p:extLst>
            </p:nvPr>
          </p:nvGraphicFramePr>
          <p:xfrm>
            <a:off x="4283075" y="3140274"/>
            <a:ext cx="284163" cy="360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22" name="Equation" r:id="rId33" imgW="139680" imgH="177480" progId="Equation.DSMT4">
                    <p:embed/>
                  </p:oleObj>
                </mc:Choice>
                <mc:Fallback>
                  <p:oleObj name="Equation" r:id="rId33" imgW="1396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83075" y="3140274"/>
                          <a:ext cx="284163" cy="360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5" name="Object 7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0525251"/>
                </p:ext>
              </p:extLst>
            </p:nvPr>
          </p:nvGraphicFramePr>
          <p:xfrm>
            <a:off x="4284663" y="2132211"/>
            <a:ext cx="336550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23" name="Equation" r:id="rId35" imgW="164880" imgH="228600" progId="Equation.DSMT4">
                    <p:embed/>
                  </p:oleObj>
                </mc:Choice>
                <mc:Fallback>
                  <p:oleObj name="Equation" r:id="rId35" imgW="1648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84663" y="2132211"/>
                          <a:ext cx="336550" cy="463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6" name="Object 7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88679147"/>
                </p:ext>
              </p:extLst>
            </p:nvPr>
          </p:nvGraphicFramePr>
          <p:xfrm>
            <a:off x="4284663" y="4118174"/>
            <a:ext cx="336550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24" name="Equation" r:id="rId37" imgW="164880" imgH="228600" progId="Equation.DSMT4">
                    <p:embed/>
                  </p:oleObj>
                </mc:Choice>
                <mc:Fallback>
                  <p:oleObj name="Equation" r:id="rId37" imgW="1648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84663" y="4118174"/>
                          <a:ext cx="336550" cy="463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7" name="Line 76"/>
            <p:cNvSpPr>
              <a:spLocks noChangeShapeType="1"/>
            </p:cNvSpPr>
            <p:nvPr/>
          </p:nvSpPr>
          <p:spPr bwMode="auto">
            <a:xfrm>
              <a:off x="4643438" y="2421136"/>
              <a:ext cx="0" cy="936625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graphicFrame>
          <p:nvGraphicFramePr>
            <p:cNvPr id="258" name="Object 7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66240478"/>
                </p:ext>
              </p:extLst>
            </p:nvPr>
          </p:nvGraphicFramePr>
          <p:xfrm>
            <a:off x="4900613" y="1417836"/>
            <a:ext cx="14224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25" name="Equation" r:id="rId38" imgW="812520" imgH="203040" progId="Equation.DSMT4">
                    <p:embed/>
                  </p:oleObj>
                </mc:Choice>
                <mc:Fallback>
                  <p:oleObj name="Equation" r:id="rId38" imgW="81252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0613" y="1417836"/>
                          <a:ext cx="1422400" cy="355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9" name="Line 79"/>
            <p:cNvSpPr>
              <a:spLocks noChangeShapeType="1"/>
            </p:cNvSpPr>
            <p:nvPr/>
          </p:nvSpPr>
          <p:spPr bwMode="auto">
            <a:xfrm>
              <a:off x="4643438" y="4581724"/>
              <a:ext cx="0" cy="64770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60" name="Line 80"/>
            <p:cNvSpPr>
              <a:spLocks noChangeShapeType="1"/>
            </p:cNvSpPr>
            <p:nvPr/>
          </p:nvSpPr>
          <p:spPr bwMode="auto">
            <a:xfrm>
              <a:off x="4643438" y="4869061"/>
              <a:ext cx="1944687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 type="diamond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mSun" charset="-122"/>
                <a:ea typeface="SimSun" charset="-122"/>
                <a:cs typeface="SimSun" charset="-122"/>
              </a:endParaRPr>
            </a:p>
          </p:txBody>
        </p:sp>
        <p:graphicFrame>
          <p:nvGraphicFramePr>
            <p:cNvPr id="261" name="Object 8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0771976"/>
                </p:ext>
              </p:extLst>
            </p:nvPr>
          </p:nvGraphicFramePr>
          <p:xfrm>
            <a:off x="5470525" y="4530924"/>
            <a:ext cx="155575" cy="311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26" name="Equation" r:id="rId40" imgW="88560" imgH="177480" progId="Equation.DSMT4">
                    <p:embed/>
                  </p:oleObj>
                </mc:Choice>
                <mc:Fallback>
                  <p:oleObj name="Equation" r:id="rId40" imgW="8856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70525" y="4530924"/>
                          <a:ext cx="155575" cy="311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2" name="Object 8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75105285"/>
                </p:ext>
              </p:extLst>
            </p:nvPr>
          </p:nvGraphicFramePr>
          <p:xfrm>
            <a:off x="4643438" y="2708474"/>
            <a:ext cx="222250" cy="311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27" name="Equation" r:id="rId42" imgW="126720" imgH="177480" progId="Equation.DSMT4">
                    <p:embed/>
                  </p:oleObj>
                </mc:Choice>
                <mc:Fallback>
                  <p:oleObj name="Equation" r:id="rId42" imgW="12672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3438" y="2708474"/>
                          <a:ext cx="222250" cy="311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3" name="Text Box 84"/>
            <p:cNvSpPr txBox="1">
              <a:spLocks noChangeArrowheads="1"/>
            </p:cNvSpPr>
            <p:nvPr/>
          </p:nvSpPr>
          <p:spPr bwMode="auto">
            <a:xfrm>
              <a:off x="6927850" y="5018287"/>
              <a:ext cx="2403982" cy="456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>
                  <a:solidFill>
                    <a:prstClr val="black"/>
                  </a:solidFill>
                  <a:latin typeface="SimSun" charset="-122"/>
                  <a:ea typeface="SimSun" charset="-122"/>
                  <a:cs typeface="SimSun" charset="-122"/>
                </a:rPr>
                <a:t>两列球面波的干涉</a:t>
              </a:r>
            </a:p>
          </p:txBody>
        </p:sp>
        <p:sp>
          <p:nvSpPr>
            <p:cNvPr id="264" name="Line 92"/>
            <p:cNvSpPr>
              <a:spLocks noChangeShapeType="1"/>
            </p:cNvSpPr>
            <p:nvPr/>
          </p:nvSpPr>
          <p:spPr bwMode="auto">
            <a:xfrm>
              <a:off x="6588125" y="3068836"/>
              <a:ext cx="2232025" cy="10080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65" name="Line 93"/>
            <p:cNvSpPr>
              <a:spLocks noChangeShapeType="1"/>
            </p:cNvSpPr>
            <p:nvPr/>
          </p:nvSpPr>
          <p:spPr bwMode="auto">
            <a:xfrm>
              <a:off x="4643438" y="2421136"/>
              <a:ext cx="1944687" cy="6477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66" name="Line 94"/>
            <p:cNvSpPr>
              <a:spLocks noChangeShapeType="1"/>
            </p:cNvSpPr>
            <p:nvPr/>
          </p:nvSpPr>
          <p:spPr bwMode="auto">
            <a:xfrm flipV="1">
              <a:off x="6588125" y="2637036"/>
              <a:ext cx="2232025" cy="1008063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  <p:sp>
          <p:nvSpPr>
            <p:cNvPr id="267" name="Line 95"/>
            <p:cNvSpPr>
              <a:spLocks noChangeShapeType="1"/>
            </p:cNvSpPr>
            <p:nvPr/>
          </p:nvSpPr>
          <p:spPr bwMode="auto">
            <a:xfrm flipV="1">
              <a:off x="4643438" y="3645099"/>
              <a:ext cx="1944687" cy="64770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400">
                <a:solidFill>
                  <a:prstClr val="black"/>
                </a:solidFill>
                <a:latin typeface="SimSun" charset="-122"/>
                <a:ea typeface="SimSun" charset="-122"/>
                <a:cs typeface="SimSun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24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3.3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分振幅干涉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grpSp>
        <p:nvGrpSpPr>
          <p:cNvPr id="41" name="组合 2"/>
          <p:cNvGrpSpPr/>
          <p:nvPr/>
        </p:nvGrpSpPr>
        <p:grpSpPr>
          <a:xfrm>
            <a:off x="8394579" y="3000855"/>
            <a:ext cx="2959221" cy="2291680"/>
            <a:chOff x="676675" y="1857400"/>
            <a:chExt cx="4191000" cy="3276600"/>
          </a:xfrm>
        </p:grpSpPr>
        <p:cxnSp>
          <p:nvCxnSpPr>
            <p:cNvPr id="42" name="直接连接符 71"/>
            <p:cNvCxnSpPr/>
            <p:nvPr/>
          </p:nvCxnSpPr>
          <p:spPr>
            <a:xfrm flipH="1">
              <a:off x="2324746" y="2590200"/>
              <a:ext cx="33612" cy="812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Line 4"/>
            <p:cNvSpPr>
              <a:spLocks noChangeShapeType="1"/>
            </p:cNvSpPr>
            <p:nvPr/>
          </p:nvSpPr>
          <p:spPr bwMode="auto">
            <a:xfrm>
              <a:off x="752875" y="4753000"/>
              <a:ext cx="3429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4" name="Line 5"/>
            <p:cNvSpPr>
              <a:spLocks noChangeShapeType="1"/>
            </p:cNvSpPr>
            <p:nvPr/>
          </p:nvSpPr>
          <p:spPr bwMode="auto">
            <a:xfrm flipV="1">
              <a:off x="752875" y="2924200"/>
              <a:ext cx="3429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5" name="Line 6"/>
            <p:cNvSpPr>
              <a:spLocks noChangeShapeType="1"/>
            </p:cNvSpPr>
            <p:nvPr/>
          </p:nvSpPr>
          <p:spPr bwMode="auto">
            <a:xfrm>
              <a:off x="829075" y="2009800"/>
              <a:ext cx="1219200" cy="114300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6" name="Line 8"/>
            <p:cNvSpPr>
              <a:spLocks noChangeShapeType="1"/>
            </p:cNvSpPr>
            <p:nvPr/>
          </p:nvSpPr>
          <p:spPr bwMode="auto">
            <a:xfrm>
              <a:off x="829075" y="2009800"/>
              <a:ext cx="2590800" cy="990600"/>
            </a:xfrm>
            <a:prstGeom prst="line">
              <a:avLst/>
            </a:prstGeom>
            <a:noFill/>
            <a:ln w="28575">
              <a:solidFill>
                <a:srgbClr val="4472C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7" name="Line 9"/>
            <p:cNvSpPr>
              <a:spLocks noChangeShapeType="1"/>
            </p:cNvSpPr>
            <p:nvPr/>
          </p:nvSpPr>
          <p:spPr bwMode="auto">
            <a:xfrm>
              <a:off x="2048275" y="3152800"/>
              <a:ext cx="685800" cy="160020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8" name="Line 10"/>
            <p:cNvSpPr>
              <a:spLocks noChangeShapeType="1"/>
            </p:cNvSpPr>
            <p:nvPr/>
          </p:nvSpPr>
          <p:spPr bwMode="auto">
            <a:xfrm flipV="1">
              <a:off x="2734075" y="3000400"/>
              <a:ext cx="685800" cy="175260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9" name="Line 11"/>
            <p:cNvSpPr>
              <a:spLocks noChangeShapeType="1"/>
            </p:cNvSpPr>
            <p:nvPr/>
          </p:nvSpPr>
          <p:spPr bwMode="auto">
            <a:xfrm flipV="1">
              <a:off x="3419875" y="1857400"/>
              <a:ext cx="914400" cy="114300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0" name="Line 12"/>
            <p:cNvSpPr>
              <a:spLocks noChangeShapeType="1"/>
            </p:cNvSpPr>
            <p:nvPr/>
          </p:nvSpPr>
          <p:spPr bwMode="auto">
            <a:xfrm flipV="1">
              <a:off x="3419875" y="1933600"/>
              <a:ext cx="1447800" cy="1066800"/>
            </a:xfrm>
            <a:prstGeom prst="line">
              <a:avLst/>
            </a:prstGeom>
            <a:noFill/>
            <a:ln w="28575">
              <a:solidFill>
                <a:srgbClr val="4472C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1" name="Line 13"/>
            <p:cNvSpPr>
              <a:spLocks noChangeShapeType="1"/>
            </p:cNvSpPr>
            <p:nvPr/>
          </p:nvSpPr>
          <p:spPr bwMode="auto">
            <a:xfrm flipV="1">
              <a:off x="2048275" y="2581300"/>
              <a:ext cx="219469" cy="571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2" name="Line 20"/>
            <p:cNvSpPr>
              <a:spLocks noChangeShapeType="1"/>
            </p:cNvSpPr>
            <p:nvPr/>
          </p:nvSpPr>
          <p:spPr bwMode="auto">
            <a:xfrm>
              <a:off x="2048275" y="3152800"/>
              <a:ext cx="685800" cy="16002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3" name="Line 21"/>
            <p:cNvSpPr>
              <a:spLocks noChangeShapeType="1"/>
            </p:cNvSpPr>
            <p:nvPr/>
          </p:nvSpPr>
          <p:spPr bwMode="auto">
            <a:xfrm flipV="1">
              <a:off x="2734075" y="3000400"/>
              <a:ext cx="685800" cy="1752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4" name="Line 22"/>
            <p:cNvSpPr>
              <a:spLocks noChangeShapeType="1"/>
            </p:cNvSpPr>
            <p:nvPr/>
          </p:nvSpPr>
          <p:spPr bwMode="auto">
            <a:xfrm flipH="1" flipV="1">
              <a:off x="2267743" y="2581300"/>
              <a:ext cx="1152131" cy="4191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5" name="Line 23"/>
            <p:cNvSpPr>
              <a:spLocks noChangeShapeType="1"/>
            </p:cNvSpPr>
            <p:nvPr/>
          </p:nvSpPr>
          <p:spPr bwMode="auto">
            <a:xfrm flipV="1">
              <a:off x="2734075" y="3076600"/>
              <a:ext cx="0" cy="167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6" name="Line 24"/>
            <p:cNvSpPr>
              <a:spLocks noChangeShapeType="1"/>
            </p:cNvSpPr>
            <p:nvPr/>
          </p:nvSpPr>
          <p:spPr bwMode="auto">
            <a:xfrm>
              <a:off x="1997079" y="2581300"/>
              <a:ext cx="102391" cy="1097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graphicFrame>
          <p:nvGraphicFramePr>
            <p:cNvPr id="57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5283557"/>
                </p:ext>
              </p:extLst>
            </p:nvPr>
          </p:nvGraphicFramePr>
          <p:xfrm>
            <a:off x="1467250" y="2848000"/>
            <a:ext cx="352425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39" name="Equation" r:id="rId4" imgW="152280" imgH="164880" progId="Equation.3">
                    <p:embed/>
                  </p:oleObj>
                </mc:Choice>
                <mc:Fallback>
                  <p:oleObj name="Equation" r:id="rId4" imgW="1522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67250" y="2848000"/>
                          <a:ext cx="352425" cy="381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1531461"/>
                </p:ext>
              </p:extLst>
            </p:nvPr>
          </p:nvGraphicFramePr>
          <p:xfrm>
            <a:off x="2534050" y="4753000"/>
            <a:ext cx="352425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40" name="Equation" r:id="rId6" imgW="152280" imgH="164880" progId="Equation.3">
                    <p:embed/>
                  </p:oleObj>
                </mc:Choice>
                <mc:Fallback>
                  <p:oleObj name="Equation" r:id="rId6" imgW="1522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34050" y="4753000"/>
                          <a:ext cx="352425" cy="381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90792487"/>
                </p:ext>
              </p:extLst>
            </p:nvPr>
          </p:nvGraphicFramePr>
          <p:xfrm>
            <a:off x="3415113" y="3000400"/>
            <a:ext cx="327025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41" name="Equation" r:id="rId8" imgW="152280" imgH="177480" progId="Equation.3">
                    <p:embed/>
                  </p:oleObj>
                </mc:Choice>
                <mc:Fallback>
                  <p:oleObj name="Equation" r:id="rId8" imgW="1522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15113" y="3000400"/>
                          <a:ext cx="327025" cy="381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0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54108749"/>
                </p:ext>
              </p:extLst>
            </p:nvPr>
          </p:nvGraphicFramePr>
          <p:xfrm>
            <a:off x="2193279" y="2204864"/>
            <a:ext cx="346075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42" name="Equation" r:id="rId10" imgW="164880" imgH="164880" progId="Equation.3">
                    <p:embed/>
                  </p:oleObj>
                </mc:Choice>
                <mc:Fallback>
                  <p:oleObj name="Equation" r:id="rId10" imgW="1648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3279" y="2204864"/>
                          <a:ext cx="346075" cy="3460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41841583"/>
                </p:ext>
              </p:extLst>
            </p:nvPr>
          </p:nvGraphicFramePr>
          <p:xfrm>
            <a:off x="676675" y="2619400"/>
            <a:ext cx="430213" cy="609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43" name="Equation" r:id="rId12" imgW="152280" imgH="215640" progId="Equation.3">
                    <p:embed/>
                  </p:oleObj>
                </mc:Choice>
                <mc:Fallback>
                  <p:oleObj name="Equation" r:id="rId12" imgW="1522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6675" y="2619400"/>
                          <a:ext cx="430213" cy="609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9219045"/>
                </p:ext>
              </p:extLst>
            </p:nvPr>
          </p:nvGraphicFramePr>
          <p:xfrm>
            <a:off x="676675" y="3762400"/>
            <a:ext cx="407988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44" name="Equation" r:id="rId14" imgW="164880" imgH="215640" progId="Equation.3">
                    <p:embed/>
                  </p:oleObj>
                </mc:Choice>
                <mc:Fallback>
                  <p:oleObj name="Equation" r:id="rId14" imgW="1648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6675" y="3762400"/>
                          <a:ext cx="407988" cy="533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3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6737754"/>
                </p:ext>
              </p:extLst>
            </p:nvPr>
          </p:nvGraphicFramePr>
          <p:xfrm>
            <a:off x="1743475" y="2543200"/>
            <a:ext cx="242888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45" name="Equation" r:id="rId16" imgW="114120" imgH="215640" progId="Equation.3">
                    <p:embed/>
                  </p:oleObj>
                </mc:Choice>
                <mc:Fallback>
                  <p:oleObj name="Equation" r:id="rId16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475" y="2543200"/>
                          <a:ext cx="242888" cy="457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2358499"/>
                </p:ext>
              </p:extLst>
            </p:nvPr>
          </p:nvGraphicFramePr>
          <p:xfrm>
            <a:off x="2453088" y="3767163"/>
            <a:ext cx="309562" cy="528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46" name="Equation" r:id="rId18" imgW="126720" imgH="215640" progId="Equation.3">
                    <p:embed/>
                  </p:oleObj>
                </mc:Choice>
                <mc:Fallback>
                  <p:oleObj name="Equation" r:id="rId18" imgW="1267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53088" y="3767163"/>
                          <a:ext cx="309562" cy="5286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174423"/>
                </p:ext>
              </p:extLst>
            </p:nvPr>
          </p:nvGraphicFramePr>
          <p:xfrm>
            <a:off x="2734075" y="3533800"/>
            <a:ext cx="357188" cy="50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47" name="Equation" r:id="rId20" imgW="126720" imgH="177480" progId="Equation.3">
                    <p:embed/>
                  </p:oleObj>
                </mc:Choice>
                <mc:Fallback>
                  <p:oleObj name="Equation" r:id="rId20" imgW="12672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4075" y="3533800"/>
                          <a:ext cx="357188" cy="501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2941932"/>
                </p:ext>
              </p:extLst>
            </p:nvPr>
          </p:nvGraphicFramePr>
          <p:xfrm>
            <a:off x="2065738" y="3502050"/>
            <a:ext cx="287337" cy="488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48" name="Equation" r:id="rId22" imgW="126720" imgH="215640" progId="Equation.3">
                    <p:embed/>
                  </p:oleObj>
                </mc:Choice>
                <mc:Fallback>
                  <p:oleObj name="Equation" r:id="rId22" imgW="1267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5738" y="3502050"/>
                          <a:ext cx="287337" cy="488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210220"/>
                </p:ext>
              </p:extLst>
            </p:nvPr>
          </p:nvGraphicFramePr>
          <p:xfrm>
            <a:off x="2335613" y="2687663"/>
            <a:ext cx="242887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149" name="Equation" r:id="rId23" imgW="114120" imgH="215640" progId="Equation.3">
                    <p:embed/>
                  </p:oleObj>
                </mc:Choice>
                <mc:Fallback>
                  <p:oleObj name="Equation" r:id="rId23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5613" y="2687663"/>
                          <a:ext cx="242887" cy="457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" name="Arc 43"/>
            <p:cNvSpPr>
              <a:spLocks/>
            </p:cNvSpPr>
            <p:nvPr/>
          </p:nvSpPr>
          <p:spPr bwMode="auto">
            <a:xfrm rot="6698628" flipH="1">
              <a:off x="2095864" y="2943629"/>
              <a:ext cx="218481" cy="260184"/>
            </a:xfrm>
            <a:custGeom>
              <a:avLst/>
              <a:gdLst>
                <a:gd name="G0" fmla="+- 0 0 0"/>
                <a:gd name="G1" fmla="+- 20275 0 0"/>
                <a:gd name="G2" fmla="+- 21600 0 0"/>
                <a:gd name="T0" fmla="*/ 7448 w 21600"/>
                <a:gd name="T1" fmla="*/ 0 h 20679"/>
                <a:gd name="T2" fmla="*/ 21596 w 21600"/>
                <a:gd name="T3" fmla="*/ 20679 h 20679"/>
                <a:gd name="T4" fmla="*/ 0 w 21600"/>
                <a:gd name="T5" fmla="*/ 20275 h 20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0679" fill="none" extrusionOk="0">
                  <a:moveTo>
                    <a:pt x="7448" y="-1"/>
                  </a:moveTo>
                  <a:cubicBezTo>
                    <a:pt x="15949" y="3122"/>
                    <a:pt x="21600" y="11217"/>
                    <a:pt x="21600" y="20275"/>
                  </a:cubicBezTo>
                  <a:cubicBezTo>
                    <a:pt x="21600" y="20409"/>
                    <a:pt x="21598" y="20544"/>
                    <a:pt x="21596" y="20679"/>
                  </a:cubicBezTo>
                </a:path>
                <a:path w="21600" h="20679" stroke="0" extrusionOk="0">
                  <a:moveTo>
                    <a:pt x="7448" y="-1"/>
                  </a:moveTo>
                  <a:cubicBezTo>
                    <a:pt x="15949" y="3122"/>
                    <a:pt x="21600" y="11217"/>
                    <a:pt x="21600" y="20275"/>
                  </a:cubicBezTo>
                  <a:cubicBezTo>
                    <a:pt x="21600" y="20409"/>
                    <a:pt x="21598" y="20544"/>
                    <a:pt x="21596" y="20679"/>
                  </a:cubicBezTo>
                  <a:lnTo>
                    <a:pt x="0" y="20275"/>
                  </a:lnTo>
                  <a:close/>
                </a:path>
              </a:pathLst>
            </a:custGeom>
            <a:noFill/>
            <a:ln w="28575">
              <a:solidFill>
                <a:srgbClr val="33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cxnSp>
          <p:nvCxnSpPr>
            <p:cNvPr id="69" name="直接连接符 4"/>
            <p:cNvCxnSpPr/>
            <p:nvPr/>
          </p:nvCxnSpPr>
          <p:spPr>
            <a:xfrm flipV="1">
              <a:off x="2048274" y="3060700"/>
              <a:ext cx="77706" cy="130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6"/>
            <p:cNvCxnSpPr/>
            <p:nvPr/>
          </p:nvCxnSpPr>
          <p:spPr>
            <a:xfrm>
              <a:off x="2124475" y="3060700"/>
              <a:ext cx="6644" cy="838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69"/>
            <p:cNvCxnSpPr/>
            <p:nvPr/>
          </p:nvCxnSpPr>
          <p:spPr>
            <a:xfrm>
              <a:off x="2243863" y="2635328"/>
              <a:ext cx="80883" cy="361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2" name="对象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103279"/>
              </p:ext>
            </p:extLst>
          </p:nvPr>
        </p:nvGraphicFramePr>
        <p:xfrm>
          <a:off x="3848051" y="3266365"/>
          <a:ext cx="1092388" cy="407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50" name="Equation" r:id="rId24" imgW="558720" imgH="203040" progId="Equation.DSMT4">
                  <p:embed/>
                </p:oleObj>
              </mc:Choice>
              <mc:Fallback>
                <p:oleObj name="Equation" r:id="rId24" imgW="5587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8051" y="3266365"/>
                        <a:ext cx="1092388" cy="40710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对象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645468"/>
              </p:ext>
            </p:extLst>
          </p:nvPr>
        </p:nvGraphicFramePr>
        <p:xfrm>
          <a:off x="4994173" y="3299329"/>
          <a:ext cx="373177" cy="305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51" name="Equation" r:id="rId26" imgW="190440" imgH="152280" progId="Equation.DSMT4">
                  <p:embed/>
                </p:oleObj>
              </mc:Choice>
              <mc:Fallback>
                <p:oleObj name="Equation" r:id="rId26" imgW="19044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4173" y="3299329"/>
                        <a:ext cx="373177" cy="3053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对象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7931005"/>
              </p:ext>
            </p:extLst>
          </p:nvPr>
        </p:nvGraphicFramePr>
        <p:xfrm>
          <a:off x="5468931" y="3062576"/>
          <a:ext cx="1664027" cy="865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52" name="Equation" r:id="rId28" imgW="850680" imgH="431640" progId="Equation.DSMT4">
                  <p:embed/>
                </p:oleObj>
              </mc:Choice>
              <mc:Fallback>
                <p:oleObj name="Equation" r:id="rId28" imgW="8506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8931" y="3062576"/>
                        <a:ext cx="1664027" cy="8650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对象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5042654"/>
              </p:ext>
            </p:extLst>
          </p:nvPr>
        </p:nvGraphicFramePr>
        <p:xfrm>
          <a:off x="3837413" y="4004960"/>
          <a:ext cx="1764106" cy="788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53" name="Equation" r:id="rId30" imgW="901440" imgH="393480" progId="Equation.DSMT4">
                  <p:embed/>
                </p:oleObj>
              </mc:Choice>
              <mc:Fallback>
                <p:oleObj name="Equation" r:id="rId30" imgW="9014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7413" y="4004960"/>
                        <a:ext cx="1764106" cy="788758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对象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1489611"/>
              </p:ext>
            </p:extLst>
          </p:nvPr>
        </p:nvGraphicFramePr>
        <p:xfrm>
          <a:off x="6082652" y="4018697"/>
          <a:ext cx="1689471" cy="865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54" name="Equation" r:id="rId32" imgW="863280" imgH="431640" progId="Equation.DSMT4">
                  <p:embed/>
                </p:oleObj>
              </mc:Choice>
              <mc:Fallback>
                <p:oleObj name="Equation" r:id="rId32" imgW="86328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2652" y="4018697"/>
                        <a:ext cx="1689471" cy="8650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对象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0275004"/>
              </p:ext>
            </p:extLst>
          </p:nvPr>
        </p:nvGraphicFramePr>
        <p:xfrm>
          <a:off x="5663084" y="4246676"/>
          <a:ext cx="373177" cy="305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55" name="Equation" r:id="rId34" imgW="190440" imgH="152280" progId="Equation.DSMT4">
                  <p:embed/>
                </p:oleObj>
              </mc:Choice>
              <mc:Fallback>
                <p:oleObj name="Equation" r:id="rId34" imgW="190440" imgH="152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3084" y="4246676"/>
                        <a:ext cx="373177" cy="3053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文本框 77"/>
          <p:cNvSpPr txBox="1"/>
          <p:nvPr/>
        </p:nvSpPr>
        <p:spPr>
          <a:xfrm>
            <a:off x="4579309" y="2373378"/>
            <a:ext cx="1890840" cy="4661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zh-CN" altLang="en-US"/>
          </a:p>
        </p:txBody>
      </p:sp>
      <p:graphicFrame>
        <p:nvGraphicFramePr>
          <p:cNvPr id="79" name="对象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4415689"/>
              </p:ext>
            </p:extLst>
          </p:nvPr>
        </p:nvGraphicFramePr>
        <p:xfrm>
          <a:off x="4915209" y="5064334"/>
          <a:ext cx="1233488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56" name="Equation" r:id="rId36" imgW="672840" imgH="228600" progId="Equation.DSMT4">
                  <p:embed/>
                </p:oleObj>
              </mc:Choice>
              <mc:Fallback>
                <p:oleObj name="Equation" r:id="rId36" imgW="6728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5209" y="5064334"/>
                        <a:ext cx="1233488" cy="42862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内容占位符 2"/>
          <p:cNvSpPr txBox="1">
            <a:spLocks/>
          </p:cNvSpPr>
          <p:nvPr/>
        </p:nvSpPr>
        <p:spPr>
          <a:xfrm>
            <a:off x="838200" y="1405053"/>
            <a:ext cx="9382353" cy="4934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en-US" altLang="zh-CN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等</a:t>
            </a:r>
            <a:r>
              <a:rPr kumimoji="1" lang="zh-CN" altLang="en-US" sz="2400" dirty="0">
                <a:latin typeface="SimHei" charset="-122"/>
                <a:ea typeface="SimHei" charset="-122"/>
                <a:cs typeface="SimHei" charset="-122"/>
              </a:rPr>
              <a:t>厚干涉：厚度不均匀薄膜表面的干涉场，不同方向光波干涉。</a:t>
            </a:r>
            <a:endParaRPr kumimoji="1" lang="en-US" altLang="zh-CN" sz="2400" dirty="0">
              <a:latin typeface="SimHei" charset="-122"/>
              <a:ea typeface="SimHei" charset="-122"/>
              <a:cs typeface="SimHei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zh-CN" altLang="en-US" dirty="0">
                <a:latin typeface="Times New Roman" charset="0"/>
                <a:ea typeface="宋体" charset="-122"/>
              </a:rPr>
              <a:t>几何光程差</a:t>
            </a:r>
            <a:endParaRPr lang="en-US" altLang="zh-CN" dirty="0">
              <a:latin typeface="Times New Roman" charset="0"/>
              <a:ea typeface="宋体" charset="-122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kumimoji="1" lang="en-US" altLang="zh-CN" sz="2300" dirty="0">
                <a:latin typeface="Times New Roman" charset="0"/>
                <a:ea typeface="宋体" charset="-122"/>
                <a:cs typeface="SimHei" charset="-122"/>
              </a:rPr>
              <a:t>Δ</a:t>
            </a:r>
            <a:r>
              <a:rPr lang="en-US" altLang="zh-CN" sz="2300" i="1" dirty="0">
                <a:latin typeface="Times New Roman" charset="0"/>
                <a:ea typeface="宋体" charset="-122"/>
              </a:rPr>
              <a:t>L</a:t>
            </a:r>
            <a:r>
              <a:rPr lang="en-US" altLang="zh-CN" sz="2300" dirty="0">
                <a:latin typeface="Times New Roman" charset="0"/>
                <a:ea typeface="宋体" charset="-122"/>
              </a:rPr>
              <a:t>=2</a:t>
            </a:r>
            <a:r>
              <a:rPr lang="en-US" altLang="zh-CN" sz="2300" i="1" dirty="0">
                <a:latin typeface="Times New Roman" charset="0"/>
                <a:ea typeface="宋体" charset="-122"/>
              </a:rPr>
              <a:t>n</a:t>
            </a:r>
            <a:r>
              <a:rPr lang="en-US" altLang="zh-CN" sz="2300" baseline="-25000" dirty="0">
                <a:latin typeface="Times New Roman" charset="0"/>
                <a:ea typeface="宋体" charset="-122"/>
              </a:rPr>
              <a:t>2</a:t>
            </a:r>
            <a:r>
              <a:rPr lang="en-US" altLang="zh-CN" sz="2300" i="1" dirty="0">
                <a:latin typeface="Times New Roman" charset="0"/>
                <a:ea typeface="宋体" charset="-122"/>
              </a:rPr>
              <a:t>h</a:t>
            </a:r>
            <a:r>
              <a:rPr lang="en-US" altLang="zh-CN" sz="2300" dirty="0">
                <a:latin typeface="Times New Roman" charset="0"/>
                <a:ea typeface="宋体" charset="-122"/>
              </a:rPr>
              <a:t>cos</a:t>
            </a:r>
            <a:r>
              <a:rPr lang="en-US" altLang="zh-CN" sz="2300" i="1" dirty="0">
                <a:latin typeface="Times New Roman" charset="0"/>
                <a:ea typeface="宋体" charset="-122"/>
              </a:rPr>
              <a:t>i</a:t>
            </a:r>
            <a:r>
              <a:rPr lang="en-US" altLang="zh-CN" sz="2300" baseline="-25000" dirty="0">
                <a:latin typeface="Times New Roman" charset="0"/>
                <a:ea typeface="宋体" charset="-122"/>
              </a:rPr>
              <a:t>2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zh-CN" altLang="en-US" dirty="0">
                <a:latin typeface="Times New Roman" charset="0"/>
                <a:ea typeface="宋体" charset="-122"/>
              </a:rPr>
              <a:t>亮条纹</a:t>
            </a:r>
            <a:endParaRPr lang="en-US" altLang="zh-CN" dirty="0">
              <a:latin typeface="Times New Roman" charset="0"/>
              <a:ea typeface="宋体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endParaRPr lang="en-US" altLang="zh-CN" baseline="-25000" dirty="0">
              <a:latin typeface="Times New Roman" charset="0"/>
              <a:ea typeface="宋体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zh-CN" altLang="en-US" dirty="0">
                <a:latin typeface="Times New Roman" charset="0"/>
                <a:ea typeface="宋体" charset="-122"/>
              </a:rPr>
              <a:t>暗条纹</a:t>
            </a:r>
            <a:endParaRPr lang="en-US" altLang="zh-CN" dirty="0">
              <a:latin typeface="Times New Roman" charset="0"/>
              <a:ea typeface="宋体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endParaRPr lang="en-US" altLang="zh-CN" dirty="0">
              <a:latin typeface="Times New Roman" charset="0"/>
              <a:ea typeface="宋体" charset="-122"/>
            </a:endParaRPr>
          </a:p>
          <a:p>
            <a:pPr lvl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zh-CN" altLang="en-US" dirty="0">
                <a:latin typeface="Times New Roman" charset="0"/>
                <a:ea typeface="宋体" charset="-122"/>
              </a:rPr>
              <a:t>正入射</a:t>
            </a:r>
            <a:endParaRPr lang="en-US" altLang="zh-CN" dirty="0">
              <a:latin typeface="Times New Roman" charset="0"/>
              <a:ea typeface="宋体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zh-CN" altLang="en-US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相邻条纹间的光程差 </a:t>
            </a:r>
            <a:r>
              <a:rPr lang="el-GR" altLang="zh-CN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Δ</a:t>
            </a:r>
            <a:r>
              <a:rPr lang="en-US" altLang="zh-CN" i="1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L</a:t>
            </a:r>
            <a:r>
              <a:rPr lang="en-US" altLang="zh-CN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=</a:t>
            </a:r>
            <a:r>
              <a:rPr lang="el-GR" altLang="zh-CN" i="1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λ</a:t>
            </a:r>
            <a:r>
              <a:rPr lang="zh-CN" altLang="en-US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，相应位置的厚度差 </a:t>
            </a:r>
            <a:r>
              <a:rPr lang="en-US" altLang="zh-CN" i="1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h </a:t>
            </a:r>
            <a:r>
              <a:rPr lang="en-US" altLang="zh-CN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= </a:t>
            </a:r>
            <a:r>
              <a:rPr lang="el-GR" altLang="zh-CN" i="1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λ</a:t>
            </a:r>
            <a:r>
              <a:rPr lang="zh-CN" altLang="en-US" i="1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/</a:t>
            </a:r>
            <a:r>
              <a:rPr lang="zh-CN" altLang="en-US" i="1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2</a:t>
            </a:r>
            <a:r>
              <a:rPr lang="en-US" altLang="zh-CN" i="1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n</a:t>
            </a:r>
            <a:r>
              <a:rPr lang="en-US" altLang="zh-CN" baseline="-25000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63281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3.3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分振幅干涉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grpSp>
        <p:nvGrpSpPr>
          <p:cNvPr id="80" name="组合 16"/>
          <p:cNvGrpSpPr>
            <a:grpSpLocks noChangeAspect="1"/>
          </p:cNvGrpSpPr>
          <p:nvPr/>
        </p:nvGrpSpPr>
        <p:grpSpPr>
          <a:xfrm>
            <a:off x="9442301" y="1382363"/>
            <a:ext cx="2105685" cy="2022713"/>
            <a:chOff x="6671338" y="456576"/>
            <a:chExt cx="2030102" cy="2170924"/>
          </a:xfrm>
        </p:grpSpPr>
        <p:sp>
          <p:nvSpPr>
            <p:cNvPr id="81" name="Freeform 7"/>
            <p:cNvSpPr>
              <a:spLocks noChangeAspect="1"/>
            </p:cNvSpPr>
            <p:nvPr/>
          </p:nvSpPr>
          <p:spPr bwMode="auto">
            <a:xfrm>
              <a:off x="6679654" y="1737839"/>
              <a:ext cx="1902246" cy="889661"/>
            </a:xfrm>
            <a:custGeom>
              <a:avLst/>
              <a:gdLst>
                <a:gd name="T0" fmla="*/ 0 w 3300"/>
                <a:gd name="T1" fmla="*/ 397 h 873"/>
                <a:gd name="T2" fmla="*/ 0 w 3300"/>
                <a:gd name="T3" fmla="*/ 0 h 873"/>
                <a:gd name="T4" fmla="*/ 1614 w 3300"/>
                <a:gd name="T5" fmla="*/ 2 h 873"/>
                <a:gd name="T6" fmla="*/ 1614 w 3300"/>
                <a:gd name="T7" fmla="*/ 400 h 8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300" h="873">
                  <a:moveTo>
                    <a:pt x="0" y="867"/>
                  </a:moveTo>
                  <a:lnTo>
                    <a:pt x="0" y="0"/>
                  </a:lnTo>
                  <a:lnTo>
                    <a:pt x="3300" y="3"/>
                  </a:lnTo>
                  <a:lnTo>
                    <a:pt x="3300" y="873"/>
                  </a:lnTo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/>
            <a:lstStyle/>
            <a:p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Rectangle 10"/>
            <p:cNvSpPr>
              <a:spLocks noChangeAspect="1" noChangeArrowheads="1"/>
            </p:cNvSpPr>
            <p:nvPr/>
          </p:nvSpPr>
          <p:spPr bwMode="auto">
            <a:xfrm>
              <a:off x="6671338" y="1150901"/>
              <a:ext cx="1910562" cy="577685"/>
            </a:xfrm>
            <a:prstGeom prst="rect">
              <a:avLst/>
            </a:prstGeom>
            <a:solidFill>
              <a:srgbClr val="EAEAEA"/>
            </a:solidFill>
            <a:ln w="19050">
              <a:solidFill>
                <a:srgbClr val="FF6600"/>
              </a:solidFill>
              <a:miter lim="800000"/>
              <a:headEnd/>
              <a:tailEnd/>
            </a:ln>
          </p:spPr>
          <p:txBody>
            <a:bodyPr lIns="0" tIns="0" rIns="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Line 11"/>
            <p:cNvSpPr>
              <a:spLocks noChangeAspect="1" noChangeShapeType="1"/>
            </p:cNvSpPr>
            <p:nvPr/>
          </p:nvSpPr>
          <p:spPr bwMode="auto">
            <a:xfrm>
              <a:off x="7267999" y="718628"/>
              <a:ext cx="0" cy="77333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/>
            <a:lstStyle/>
            <a:p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Line 12"/>
            <p:cNvSpPr>
              <a:spLocks noChangeAspect="1" noChangeShapeType="1"/>
            </p:cNvSpPr>
            <p:nvPr/>
          </p:nvSpPr>
          <p:spPr bwMode="auto">
            <a:xfrm>
              <a:off x="7505000" y="1305567"/>
              <a:ext cx="0" cy="77333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/>
            <a:lstStyle/>
            <a:p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Line 13"/>
            <p:cNvSpPr>
              <a:spLocks noChangeAspect="1" noChangeShapeType="1"/>
            </p:cNvSpPr>
            <p:nvPr/>
          </p:nvSpPr>
          <p:spPr bwMode="auto">
            <a:xfrm>
              <a:off x="6864681" y="641956"/>
              <a:ext cx="403318" cy="50233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/>
            <a:lstStyle/>
            <a:p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Line 14"/>
            <p:cNvSpPr>
              <a:spLocks noChangeAspect="1" noChangeShapeType="1"/>
            </p:cNvSpPr>
            <p:nvPr/>
          </p:nvSpPr>
          <p:spPr bwMode="auto">
            <a:xfrm flipH="1">
              <a:off x="7266960" y="639312"/>
              <a:ext cx="406436" cy="50497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/>
            <a:lstStyle/>
            <a:p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Line 15"/>
            <p:cNvSpPr>
              <a:spLocks noChangeAspect="1" noChangeShapeType="1"/>
            </p:cNvSpPr>
            <p:nvPr/>
          </p:nvSpPr>
          <p:spPr bwMode="auto">
            <a:xfrm>
              <a:off x="7272157" y="1144291"/>
              <a:ext cx="235962" cy="58297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/>
            <a:lstStyle/>
            <a:p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Line 16"/>
            <p:cNvSpPr>
              <a:spLocks noChangeAspect="1" noChangeShapeType="1"/>
            </p:cNvSpPr>
            <p:nvPr/>
          </p:nvSpPr>
          <p:spPr bwMode="auto">
            <a:xfrm flipH="1">
              <a:off x="7507079" y="1144291"/>
              <a:ext cx="233883" cy="58032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/>
            <a:lstStyle/>
            <a:p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Line 22"/>
            <p:cNvSpPr>
              <a:spLocks noChangeAspect="1" noChangeShapeType="1"/>
            </p:cNvSpPr>
            <p:nvPr/>
          </p:nvSpPr>
          <p:spPr bwMode="auto">
            <a:xfrm>
              <a:off x="7510198" y="1727263"/>
              <a:ext cx="371094" cy="5552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/>
            <a:lstStyle/>
            <a:p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Text Box 23"/>
            <p:cNvSpPr txBox="1">
              <a:spLocks noChangeAspect="1" noChangeArrowheads="1"/>
            </p:cNvSpPr>
            <p:nvPr/>
          </p:nvSpPr>
          <p:spPr bwMode="auto">
            <a:xfrm>
              <a:off x="6716036" y="868007"/>
              <a:ext cx="160080" cy="22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33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altLang="zh-CN" sz="1200" baseline="-25000">
                  <a:latin typeface="Times New Roman" pitchFamily="18" charset="0"/>
                  <a:cs typeface="Times New Roman" panose="02020603050405020304" pitchFamily="18" charset="0"/>
                </a:rPr>
                <a:t>1</a:t>
              </a:r>
              <a:endParaRPr lang="en-US" altLang="zh-CN" sz="120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Text Box 24"/>
            <p:cNvSpPr txBox="1">
              <a:spLocks noChangeAspect="1" noChangeArrowheads="1"/>
            </p:cNvSpPr>
            <p:nvPr/>
          </p:nvSpPr>
          <p:spPr bwMode="auto">
            <a:xfrm>
              <a:off x="6716036" y="1826408"/>
              <a:ext cx="160080" cy="240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33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altLang="zh-CN" sz="1200" baseline="-25000">
                  <a:latin typeface="Times New Roman" pitchFamily="18" charset="0"/>
                  <a:cs typeface="Times New Roman" panose="02020603050405020304" pitchFamily="18" charset="0"/>
                </a:rPr>
                <a:t>2</a:t>
              </a:r>
              <a:endParaRPr lang="en-US" altLang="zh-CN" sz="120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Text Box 25"/>
            <p:cNvSpPr txBox="1">
              <a:spLocks noChangeAspect="1" noChangeArrowheads="1"/>
            </p:cNvSpPr>
            <p:nvPr/>
          </p:nvSpPr>
          <p:spPr bwMode="auto">
            <a:xfrm>
              <a:off x="6716036" y="1365054"/>
              <a:ext cx="160080" cy="21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33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altLang="zh-CN" sz="120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Line 26"/>
            <p:cNvSpPr>
              <a:spLocks noChangeAspect="1" noChangeShapeType="1"/>
            </p:cNvSpPr>
            <p:nvPr/>
          </p:nvSpPr>
          <p:spPr bwMode="auto">
            <a:xfrm>
              <a:off x="8357374" y="1161477"/>
              <a:ext cx="0" cy="57900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/>
            <a:lstStyle/>
            <a:p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Text Box 27"/>
            <p:cNvSpPr txBox="1">
              <a:spLocks noChangeAspect="1" noChangeArrowheads="1"/>
            </p:cNvSpPr>
            <p:nvPr/>
          </p:nvSpPr>
          <p:spPr bwMode="auto">
            <a:xfrm>
              <a:off x="8292926" y="1349191"/>
              <a:ext cx="126816" cy="195646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3333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altLang="zh-CN" sz="120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Text Box 28"/>
            <p:cNvSpPr txBox="1">
              <a:spLocks noChangeAspect="1" noChangeArrowheads="1"/>
            </p:cNvSpPr>
            <p:nvPr/>
          </p:nvSpPr>
          <p:spPr bwMode="auto">
            <a:xfrm>
              <a:off x="7343881" y="1749736"/>
              <a:ext cx="130974" cy="231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33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B'</a:t>
              </a:r>
              <a:endParaRPr lang="en-US" altLang="zh-CN" sz="120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Text Box 29"/>
            <p:cNvSpPr txBox="1">
              <a:spLocks noChangeAspect="1" noChangeArrowheads="1"/>
            </p:cNvSpPr>
            <p:nvPr/>
          </p:nvSpPr>
          <p:spPr bwMode="auto">
            <a:xfrm>
              <a:off x="7288788" y="1367698"/>
              <a:ext cx="104988" cy="191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33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altLang="zh-CN" sz="120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Text Box 30"/>
            <p:cNvSpPr txBox="1">
              <a:spLocks noChangeAspect="1" noChangeArrowheads="1"/>
            </p:cNvSpPr>
            <p:nvPr/>
          </p:nvSpPr>
          <p:spPr bwMode="auto">
            <a:xfrm>
              <a:off x="7126630" y="677649"/>
              <a:ext cx="123698" cy="233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33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zh-CN" sz="1200" baseline="-25000">
                  <a:latin typeface="Times New Roman" pitchFamily="18" charset="0"/>
                  <a:cs typeface="Times New Roman" panose="02020603050405020304" pitchFamily="18" charset="0"/>
                </a:rPr>
                <a:t>1</a:t>
              </a:r>
              <a:endParaRPr lang="en-US" altLang="zh-CN" sz="120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Text Box 31"/>
            <p:cNvSpPr txBox="1">
              <a:spLocks noChangeAspect="1" noChangeArrowheads="1"/>
            </p:cNvSpPr>
            <p:nvPr/>
          </p:nvSpPr>
          <p:spPr bwMode="auto">
            <a:xfrm flipH="1">
              <a:off x="7097524" y="1177339"/>
              <a:ext cx="127856" cy="191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33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altLang="zh-CN" sz="120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Arc 32"/>
            <p:cNvSpPr>
              <a:spLocks noChangeAspect="1"/>
            </p:cNvSpPr>
            <p:nvPr/>
          </p:nvSpPr>
          <p:spPr bwMode="auto">
            <a:xfrm flipH="1">
              <a:off x="7167170" y="948645"/>
              <a:ext cx="104988" cy="68740"/>
            </a:xfrm>
            <a:custGeom>
              <a:avLst/>
              <a:gdLst>
                <a:gd name="T0" fmla="*/ 0 w 21600"/>
                <a:gd name="T1" fmla="*/ 0 h 21472"/>
                <a:gd name="T2" fmla="*/ 0 w 21600"/>
                <a:gd name="T3" fmla="*/ 0 h 21472"/>
                <a:gd name="T4" fmla="*/ 0 w 21600"/>
                <a:gd name="T5" fmla="*/ 0 h 214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472" fill="none" extrusionOk="0">
                  <a:moveTo>
                    <a:pt x="2350" y="0"/>
                  </a:moveTo>
                  <a:cubicBezTo>
                    <a:pt x="13304" y="1199"/>
                    <a:pt x="21600" y="10452"/>
                    <a:pt x="21600" y="21472"/>
                  </a:cubicBezTo>
                </a:path>
                <a:path w="21600" h="21472" stroke="0" extrusionOk="0">
                  <a:moveTo>
                    <a:pt x="2350" y="0"/>
                  </a:moveTo>
                  <a:cubicBezTo>
                    <a:pt x="13304" y="1199"/>
                    <a:pt x="21600" y="10452"/>
                    <a:pt x="21600" y="21472"/>
                  </a:cubicBezTo>
                  <a:lnTo>
                    <a:pt x="0" y="21472"/>
                  </a:lnTo>
                  <a:lnTo>
                    <a:pt x="2350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/>
            <a:lstStyle/>
            <a:p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Line 33"/>
            <p:cNvSpPr>
              <a:spLocks noChangeAspect="1" noChangeShapeType="1"/>
            </p:cNvSpPr>
            <p:nvPr/>
          </p:nvSpPr>
          <p:spPr bwMode="auto">
            <a:xfrm flipH="1">
              <a:off x="7740962" y="643279"/>
              <a:ext cx="404358" cy="5010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/>
            <a:lstStyle/>
            <a:p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Text Box 41"/>
            <p:cNvSpPr txBox="1">
              <a:spLocks noChangeAspect="1" noChangeArrowheads="1"/>
            </p:cNvSpPr>
            <p:nvPr/>
          </p:nvSpPr>
          <p:spPr bwMode="auto">
            <a:xfrm>
              <a:off x="7608948" y="2100048"/>
              <a:ext cx="163198" cy="21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33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D'</a:t>
              </a:r>
              <a:endParaRPr lang="en-US" altLang="zh-CN" sz="120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Text Box 44"/>
            <p:cNvSpPr txBox="1">
              <a:spLocks noChangeAspect="1" noChangeArrowheads="1"/>
            </p:cNvSpPr>
            <p:nvPr/>
          </p:nvSpPr>
          <p:spPr bwMode="auto">
            <a:xfrm>
              <a:off x="8581900" y="500510"/>
              <a:ext cx="119540" cy="177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33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Text Box 45"/>
            <p:cNvSpPr txBox="1">
              <a:spLocks noChangeAspect="1" noChangeArrowheads="1"/>
            </p:cNvSpPr>
            <p:nvPr/>
          </p:nvSpPr>
          <p:spPr bwMode="auto">
            <a:xfrm>
              <a:off x="8096454" y="456576"/>
              <a:ext cx="138251" cy="186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33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4" name="Text Box 46"/>
            <p:cNvSpPr txBox="1">
              <a:spLocks noChangeAspect="1" noChangeArrowheads="1"/>
            </p:cNvSpPr>
            <p:nvPr/>
          </p:nvSpPr>
          <p:spPr bwMode="auto">
            <a:xfrm>
              <a:off x="7651567" y="509763"/>
              <a:ext cx="125777" cy="195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33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5" name="Text Box 49"/>
            <p:cNvSpPr txBox="1">
              <a:spLocks noChangeAspect="1" noChangeArrowheads="1"/>
            </p:cNvSpPr>
            <p:nvPr/>
          </p:nvSpPr>
          <p:spPr bwMode="auto">
            <a:xfrm>
              <a:off x="8277333" y="2311558"/>
              <a:ext cx="142409" cy="183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33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2'</a:t>
              </a:r>
            </a:p>
          </p:txBody>
        </p:sp>
        <p:sp>
          <p:nvSpPr>
            <p:cNvPr id="106" name="Text Box 50"/>
            <p:cNvSpPr txBox="1">
              <a:spLocks noChangeAspect="1" noChangeArrowheads="1"/>
            </p:cNvSpPr>
            <p:nvPr/>
          </p:nvSpPr>
          <p:spPr bwMode="auto">
            <a:xfrm>
              <a:off x="7807488" y="2319489"/>
              <a:ext cx="138251" cy="19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33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1'</a:t>
              </a:r>
            </a:p>
          </p:txBody>
        </p:sp>
        <p:sp>
          <p:nvSpPr>
            <p:cNvPr id="107" name="Line 51"/>
            <p:cNvSpPr>
              <a:spLocks noChangeAspect="1" noChangeShapeType="1"/>
            </p:cNvSpPr>
            <p:nvPr/>
          </p:nvSpPr>
          <p:spPr bwMode="auto">
            <a:xfrm>
              <a:off x="6949918" y="746389"/>
              <a:ext cx="49895" cy="6345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/>
            <a:lstStyle/>
            <a:p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Arc 52"/>
            <p:cNvSpPr>
              <a:spLocks noChangeAspect="1"/>
            </p:cNvSpPr>
            <p:nvPr/>
          </p:nvSpPr>
          <p:spPr bwMode="auto">
            <a:xfrm flipV="1">
              <a:off x="7505000" y="1854169"/>
              <a:ext cx="76921" cy="38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/>
            <a:lstStyle/>
            <a:p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Arc 53"/>
            <p:cNvSpPr>
              <a:spLocks noChangeAspect="1"/>
            </p:cNvSpPr>
            <p:nvPr/>
          </p:nvSpPr>
          <p:spPr bwMode="auto">
            <a:xfrm flipV="1">
              <a:off x="7264881" y="1309533"/>
              <a:ext cx="69645" cy="3965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/>
            <a:lstStyle/>
            <a:p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Text Box 54"/>
            <p:cNvSpPr txBox="1">
              <a:spLocks noChangeAspect="1" noChangeArrowheads="1"/>
            </p:cNvSpPr>
            <p:nvPr/>
          </p:nvSpPr>
          <p:spPr bwMode="auto">
            <a:xfrm>
              <a:off x="7508119" y="1958601"/>
              <a:ext cx="161120" cy="21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33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2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zh-CN" sz="1200" baseline="-25000">
                  <a:latin typeface="Times New Roman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sz="1200">
                  <a:latin typeface="Times New Roman" pitchFamily="18" charset="0"/>
                  <a:cs typeface="Times New Roman" panose="02020603050405020304" pitchFamily="18" charset="0"/>
                </a:rPr>
                <a:t>'</a:t>
              </a:r>
            </a:p>
          </p:txBody>
        </p:sp>
        <p:sp>
          <p:nvSpPr>
            <p:cNvPr id="111" name="Line 15"/>
            <p:cNvSpPr>
              <a:spLocks noChangeAspect="1" noChangeShapeType="1"/>
            </p:cNvSpPr>
            <p:nvPr/>
          </p:nvSpPr>
          <p:spPr bwMode="auto">
            <a:xfrm>
              <a:off x="7740962" y="1144292"/>
              <a:ext cx="235962" cy="58297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/>
            <a:lstStyle/>
            <a:p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Line 22"/>
            <p:cNvSpPr>
              <a:spLocks noChangeAspect="1" noChangeShapeType="1"/>
            </p:cNvSpPr>
            <p:nvPr/>
          </p:nvSpPr>
          <p:spPr bwMode="auto">
            <a:xfrm>
              <a:off x="7977443" y="1718295"/>
              <a:ext cx="371094" cy="5552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/>
            <a:lstStyle/>
            <a:p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3" name="内容占位符 2"/>
          <p:cNvSpPr txBox="1">
            <a:spLocks/>
          </p:cNvSpPr>
          <p:nvPr/>
        </p:nvSpPr>
        <p:spPr>
          <a:xfrm>
            <a:off x="838200" y="1405053"/>
            <a:ext cx="10709785" cy="4934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等</a:t>
            </a:r>
            <a:r>
              <a:rPr kumimoji="1" lang="zh-CN" altLang="en-US" sz="2400" dirty="0">
                <a:latin typeface="SimHei" charset="-122"/>
                <a:ea typeface="SimHei" charset="-122"/>
                <a:cs typeface="SimHei" charset="-122"/>
              </a:rPr>
              <a:t>厚干涉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dirty="0">
                <a:latin typeface="Times New Roman" charset="0"/>
                <a:ea typeface="宋体" charset="-122"/>
              </a:rPr>
              <a:t>附加光程差</a:t>
            </a:r>
            <a:endParaRPr lang="en-US" altLang="zh-CN" dirty="0">
              <a:latin typeface="Times New Roman" charset="0"/>
              <a:ea typeface="宋体" charset="-122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sz="2200" dirty="0">
                <a:latin typeface="SimSun" charset="-122"/>
                <a:ea typeface="SimSun" charset="-122"/>
                <a:cs typeface="SimSun" charset="-122"/>
              </a:rPr>
              <a:t>由光波在薄膜表面上反射时产生的相位突变引起。</a:t>
            </a:r>
            <a:endParaRPr lang="en-US" altLang="zh-CN" sz="2200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dirty="0">
                <a:latin typeface="Times New Roman" charset="0"/>
                <a:ea typeface="宋体" charset="-122"/>
              </a:rPr>
              <a:t>考虑半波损失</a:t>
            </a:r>
            <a:endParaRPr lang="en-US" altLang="zh-CN" dirty="0">
              <a:latin typeface="Times New Roman" charset="0"/>
              <a:ea typeface="宋体" charset="-122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altLang="zh-CN" sz="22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lang="en-US" altLang="zh-CN" sz="2200" baseline="-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CN" sz="22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&gt;n&gt;n</a:t>
            </a:r>
            <a:r>
              <a:rPr lang="en-US" altLang="zh-CN" sz="2200" baseline="-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200" dirty="0">
                <a:latin typeface="SimSun" charset="-122"/>
                <a:ea typeface="SimSun" charset="-122"/>
                <a:cs typeface="SimSun" charset="-122"/>
              </a:rPr>
              <a:t>或</a:t>
            </a:r>
            <a:r>
              <a:rPr lang="en-US" altLang="zh-CN" sz="22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lang="en-US" altLang="zh-CN" sz="2200" baseline="-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CN" sz="22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&lt;n&lt;n</a:t>
            </a:r>
            <a:r>
              <a:rPr lang="en-US" altLang="zh-CN" sz="2200" baseline="-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endParaRPr lang="en-US" altLang="zh-CN" sz="2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3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反射光波</a:t>
            </a:r>
            <a:r>
              <a:rPr lang="en-US" altLang="zh-CN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1</a:t>
            </a:r>
            <a:r>
              <a:rPr lang="zh-CN" altLang="en-US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、</a:t>
            </a:r>
            <a:r>
              <a:rPr lang="en-US" altLang="zh-CN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2</a:t>
            </a:r>
            <a:r>
              <a:rPr lang="zh-CN" altLang="en-US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相对于入射光波均有半波损失，但两者之间的</a:t>
            </a:r>
            <a:r>
              <a:rPr lang="el-GR" altLang="zh-CN" sz="2000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Δ</a:t>
            </a:r>
            <a:r>
              <a:rPr lang="el-GR" altLang="zh-CN" sz="2000" i="1" baseline="-25000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λ</a:t>
            </a:r>
            <a:r>
              <a:rPr lang="en-US" altLang="zh-CN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=0</a:t>
            </a:r>
            <a:r>
              <a:rPr lang="zh-CN" altLang="en-US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；</a:t>
            </a:r>
            <a:endParaRPr lang="en-US" altLang="zh-CN" sz="2000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lvl="3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透射光波</a:t>
            </a:r>
            <a:r>
              <a:rPr lang="en-US" altLang="zh-CN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1'</a:t>
            </a:r>
            <a:r>
              <a:rPr lang="zh-CN" altLang="en-US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、</a:t>
            </a:r>
            <a:r>
              <a:rPr lang="en-US" altLang="zh-CN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2'</a:t>
            </a:r>
            <a:r>
              <a:rPr lang="zh-CN" altLang="en-US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相对于入射光波均无（有）半波损失，两者之间的</a:t>
            </a:r>
            <a:r>
              <a:rPr lang="el-GR" altLang="zh-CN" sz="2000" i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el-GR" altLang="zh-CN" sz="2000" i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Δ</a:t>
            </a:r>
            <a:r>
              <a:rPr lang="el-GR" altLang="zh-CN" sz="2000" i="1" baseline="-25000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λ</a:t>
            </a:r>
            <a:r>
              <a:rPr lang="en-US" altLang="zh-CN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'</a:t>
            </a:r>
            <a:r>
              <a:rPr lang="en-US" altLang="zh-CN" sz="2000" i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=</a:t>
            </a:r>
            <a:r>
              <a:rPr lang="el-GR" altLang="zh-CN" sz="2000" i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λ</a:t>
            </a:r>
            <a:r>
              <a:rPr lang="en-US" altLang="zh-CN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/2</a:t>
            </a:r>
            <a:r>
              <a:rPr lang="zh-CN" altLang="en-US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。 </a:t>
            </a:r>
            <a:endParaRPr lang="en-US" altLang="zh-CN" sz="2000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lang="en-US" altLang="zh-CN" sz="2200" baseline="-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CN" sz="22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altLang="zh-CN" sz="22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lang="en-US" altLang="zh-CN" sz="2200" baseline="-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2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&gt;n</a:t>
            </a:r>
            <a:r>
              <a:rPr lang="zh-CN" altLang="en-US" sz="2200" dirty="0">
                <a:latin typeface="SimSun" charset="-122"/>
                <a:ea typeface="SimSun" charset="-122"/>
                <a:cs typeface="SimSun" charset="-122"/>
              </a:rPr>
              <a:t>或</a:t>
            </a:r>
            <a:r>
              <a:rPr lang="en-US" altLang="zh-CN" sz="22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lang="en-US" altLang="zh-CN" sz="2200" baseline="-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CN" sz="22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altLang="zh-CN" sz="22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lang="en-US" altLang="zh-CN" sz="2200" baseline="-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2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&lt;n</a:t>
            </a:r>
            <a:r>
              <a:rPr lang="en-US" altLang="zh-CN" sz="2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lvl="3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反射光波</a:t>
            </a:r>
            <a:r>
              <a:rPr lang="en-US" altLang="zh-CN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1</a:t>
            </a:r>
            <a:r>
              <a:rPr lang="zh-CN" altLang="en-US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、</a:t>
            </a:r>
            <a:r>
              <a:rPr lang="en-US" altLang="zh-CN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2</a:t>
            </a:r>
            <a:r>
              <a:rPr lang="zh-CN" altLang="en-US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相对于入射光波无（有）半波损失，两者之间的</a:t>
            </a:r>
            <a:r>
              <a:rPr lang="el-GR" altLang="zh-CN" sz="2000" i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el-GR" altLang="zh-CN" sz="2000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Δ</a:t>
            </a:r>
            <a:r>
              <a:rPr lang="el-GR" altLang="zh-CN" sz="2000" i="1" baseline="-25000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λ</a:t>
            </a:r>
            <a:r>
              <a:rPr lang="el-GR" altLang="zh-CN" sz="2000" i="1" baseline="-25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en-US" altLang="zh-CN" sz="2000" i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=</a:t>
            </a:r>
            <a:r>
              <a:rPr lang="en-US" altLang="zh-CN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±</a:t>
            </a:r>
            <a:r>
              <a:rPr lang="el-GR" altLang="zh-CN" sz="2000" i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λ</a:t>
            </a:r>
            <a:r>
              <a:rPr lang="en-US" altLang="zh-CN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/2</a:t>
            </a:r>
            <a:r>
              <a:rPr lang="zh-CN" altLang="en-US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；</a:t>
            </a:r>
            <a:endParaRPr lang="en-US" altLang="zh-CN" sz="2000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lvl="3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透射光波</a:t>
            </a:r>
            <a:r>
              <a:rPr lang="en-US" altLang="zh-CN" sz="20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1'</a:t>
            </a:r>
            <a:r>
              <a:rPr lang="zh-CN" altLang="en-US" sz="20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、</a:t>
            </a:r>
            <a:r>
              <a:rPr lang="en-US" altLang="zh-CN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2'</a:t>
            </a:r>
            <a:r>
              <a:rPr lang="zh-CN" altLang="en-US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相对于入射光波均无半波损失，两者之间的</a:t>
            </a:r>
            <a:r>
              <a:rPr lang="el-GR" altLang="zh-CN" sz="2000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Δ</a:t>
            </a:r>
            <a:r>
              <a:rPr lang="el-GR" altLang="zh-CN" sz="2000" i="1" baseline="-25000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λ</a:t>
            </a:r>
            <a:r>
              <a:rPr lang="el-GR" altLang="zh-CN" sz="2000" i="1" baseline="-25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'</a:t>
            </a:r>
            <a:r>
              <a:rPr lang="en-US" altLang="zh-CN" sz="2000" i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=</a:t>
            </a:r>
            <a:r>
              <a:rPr lang="en-US" altLang="zh-CN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0</a:t>
            </a:r>
            <a:r>
              <a:rPr lang="zh-CN" altLang="en-US" sz="2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。 </a:t>
            </a:r>
            <a:endParaRPr lang="en-US" altLang="zh-CN" sz="2000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dirty="0">
                <a:latin typeface="SimSun" charset="-122"/>
                <a:ea typeface="SimSun" charset="-122"/>
                <a:cs typeface="SimSun" charset="-122"/>
              </a:rPr>
              <a:t>反射光的干涉图样与透射光的干涉图样互补，即前者满足相长干涉条件时，后者则正好满足相消干涉条件。</a:t>
            </a:r>
            <a:endParaRPr lang="en-US" altLang="zh-CN" dirty="0">
              <a:latin typeface="SimSun" charset="-122"/>
              <a:ea typeface="SimSun" charset="-122"/>
              <a:cs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146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3.3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分振幅干涉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113" name="内容占位符 2"/>
          <p:cNvSpPr txBox="1">
            <a:spLocks/>
          </p:cNvSpPr>
          <p:nvPr/>
        </p:nvSpPr>
        <p:spPr>
          <a:xfrm>
            <a:off x="838200" y="1405053"/>
            <a:ext cx="10709785" cy="4934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等</a:t>
            </a:r>
            <a:r>
              <a:rPr kumimoji="1" lang="zh-CN" altLang="en-US" sz="2400" dirty="0">
                <a:latin typeface="SimHei" charset="-122"/>
                <a:ea typeface="SimHei" charset="-122"/>
                <a:cs typeface="SimHei" charset="-122"/>
              </a:rPr>
              <a:t>厚</a:t>
            </a:r>
            <a:r>
              <a:rPr kumimoji="1"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干涉</a:t>
            </a:r>
            <a:endParaRPr kumimoji="1" lang="en-US" altLang="zh-CN" sz="1800" dirty="0" smtClean="0">
              <a:latin typeface="SimHei" charset="-122"/>
              <a:ea typeface="SimHei" charset="-122"/>
              <a:cs typeface="SimHei" charset="-122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kumimoji="1" lang="zh-CN" altLang="en-US" sz="2000" dirty="0" smtClean="0">
                <a:latin typeface="SimSun" charset="-122"/>
                <a:ea typeface="SimSun" charset="-122"/>
                <a:cs typeface="SimSun" charset="-122"/>
              </a:rPr>
              <a:t>反射光波</a:t>
            </a:r>
            <a:endParaRPr kumimoji="1" lang="en-US" altLang="zh-CN" sz="2000" dirty="0" smtClean="0">
              <a:latin typeface="SimSun" charset="-122"/>
              <a:ea typeface="SimSun" charset="-122"/>
              <a:cs typeface="SimSun" charset="-122"/>
            </a:endParaRPr>
          </a:p>
          <a:p>
            <a:pPr lvl="2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kumimoji="1" lang="zh-CN" altLang="en-US" dirty="0" smtClean="0">
                <a:latin typeface="SimSun" charset="-122"/>
                <a:ea typeface="SimSun" charset="-122"/>
                <a:cs typeface="SimSun" charset="-122"/>
              </a:rPr>
              <a:t>总光程差</a:t>
            </a:r>
            <a:endParaRPr kumimoji="1" lang="en-US" altLang="zh-CN" dirty="0" smtClean="0">
              <a:latin typeface="SimSun" charset="-122"/>
              <a:ea typeface="SimSun" charset="-122"/>
              <a:cs typeface="SimSun" charset="-122"/>
            </a:endParaRPr>
          </a:p>
          <a:p>
            <a:pPr lvl="2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kumimoji="1" lang="en-US" altLang="zh-CN" dirty="0">
              <a:latin typeface="SimSun" charset="-122"/>
              <a:ea typeface="SimSun" charset="-122"/>
              <a:cs typeface="SimSun" charset="-122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kumimoji="1" lang="en-US" altLang="zh-CN" dirty="0" smtClean="0">
              <a:latin typeface="SimSun" charset="-122"/>
              <a:ea typeface="SimSun" charset="-122"/>
              <a:cs typeface="SimSun" charset="-122"/>
            </a:endParaRPr>
          </a:p>
          <a:p>
            <a:pPr lvl="2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kumimoji="1" lang="zh-CN" altLang="en-US" dirty="0" smtClean="0">
                <a:latin typeface="SimSun" charset="-122"/>
                <a:ea typeface="SimSun" charset="-122"/>
                <a:cs typeface="SimSun" charset="-122"/>
              </a:rPr>
              <a:t>总相位差</a:t>
            </a:r>
            <a:endParaRPr kumimoji="1" lang="en-US" altLang="zh-CN" dirty="0" smtClean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kumimoji="1" lang="en-US" altLang="zh-CN" sz="2000" dirty="0" smtClean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kumimoji="1" lang="zh-CN" altLang="en-US" sz="2000" dirty="0" smtClean="0">
                <a:latin typeface="SimSun" charset="-122"/>
                <a:ea typeface="SimSun" charset="-122"/>
                <a:cs typeface="SimSun" charset="-122"/>
              </a:rPr>
              <a:t>透射</a:t>
            </a:r>
            <a:r>
              <a:rPr kumimoji="1" lang="zh-CN" altLang="en-US" sz="2000" dirty="0">
                <a:latin typeface="SimSun" charset="-122"/>
                <a:ea typeface="SimSun" charset="-122"/>
                <a:cs typeface="SimSun" charset="-122"/>
              </a:rPr>
              <a:t>光波</a:t>
            </a:r>
            <a:endParaRPr kumimoji="1" lang="en-US" altLang="zh-CN" sz="2000" dirty="0">
              <a:latin typeface="SimSun" charset="-122"/>
              <a:ea typeface="SimSun" charset="-122"/>
              <a:cs typeface="SimSun" charset="-122"/>
            </a:endParaRPr>
          </a:p>
          <a:p>
            <a:pPr lvl="2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kumimoji="1" lang="zh-CN" altLang="en-US" dirty="0">
                <a:latin typeface="SimSun" charset="-122"/>
                <a:ea typeface="SimSun" charset="-122"/>
                <a:cs typeface="SimSun" charset="-122"/>
              </a:rPr>
              <a:t>总光程差</a:t>
            </a:r>
            <a:endParaRPr kumimoji="1" lang="en-US" altLang="zh-CN" dirty="0">
              <a:latin typeface="SimSun" charset="-122"/>
              <a:ea typeface="SimSun" charset="-122"/>
              <a:cs typeface="SimSun" charset="-122"/>
            </a:endParaRPr>
          </a:p>
          <a:p>
            <a:pPr lvl="2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kumimoji="1" lang="en-US" altLang="zh-CN" dirty="0">
              <a:latin typeface="SimSun" charset="-122"/>
              <a:ea typeface="SimSun" charset="-122"/>
              <a:cs typeface="SimSun" charset="-122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kumimoji="1" lang="en-US" altLang="zh-CN" dirty="0">
              <a:latin typeface="SimSun" charset="-122"/>
              <a:ea typeface="SimSun" charset="-122"/>
              <a:cs typeface="SimSun" charset="-122"/>
            </a:endParaRPr>
          </a:p>
          <a:p>
            <a:pPr lvl="2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kumimoji="1" lang="zh-CN" altLang="en-US" dirty="0">
                <a:latin typeface="SimSun" charset="-122"/>
                <a:ea typeface="SimSun" charset="-122"/>
                <a:cs typeface="SimSun" charset="-122"/>
              </a:rPr>
              <a:t>总相位差</a:t>
            </a:r>
            <a:endParaRPr kumimoji="1" lang="en-US" altLang="zh-CN" dirty="0">
              <a:latin typeface="SimSun" charset="-122"/>
              <a:ea typeface="SimSun" charset="-122"/>
              <a:cs typeface="SimSun" charset="-122"/>
            </a:endParaRPr>
          </a:p>
          <a:p>
            <a:pPr lvl="2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kumimoji="1" lang="en-US" altLang="zh-CN" sz="2200" dirty="0" smtClean="0">
              <a:latin typeface="SimSun" charset="-122"/>
              <a:ea typeface="SimSun" charset="-122"/>
              <a:cs typeface="SimSun" charset="-122"/>
            </a:endParaRPr>
          </a:p>
        </p:txBody>
      </p:sp>
      <p:graphicFrame>
        <p:nvGraphicFramePr>
          <p:cNvPr id="43" name="对象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4433183"/>
              </p:ext>
            </p:extLst>
          </p:nvPr>
        </p:nvGraphicFramePr>
        <p:xfrm>
          <a:off x="3567499" y="1837519"/>
          <a:ext cx="5041217" cy="1049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8" name="Equation" r:id="rId4" imgW="3416040" imgH="711000" progId="Equation.DSMT4">
                  <p:embed/>
                </p:oleObj>
              </mc:Choice>
              <mc:Fallback>
                <p:oleObj name="Equation" r:id="rId4" imgW="341604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67499" y="1837519"/>
                        <a:ext cx="5041217" cy="1049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对象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8124015"/>
              </p:ext>
            </p:extLst>
          </p:nvPr>
        </p:nvGraphicFramePr>
        <p:xfrm>
          <a:off x="3567499" y="2813903"/>
          <a:ext cx="4941848" cy="1347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9" name="Equation" r:id="rId6" imgW="3352680" imgH="914400" progId="Equation.DSMT4">
                  <p:embed/>
                </p:oleObj>
              </mc:Choice>
              <mc:Fallback>
                <p:oleObj name="Equation" r:id="rId6" imgW="335268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67499" y="2813903"/>
                        <a:ext cx="4941848" cy="1347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对象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645833"/>
              </p:ext>
            </p:extLst>
          </p:nvPr>
        </p:nvGraphicFramePr>
        <p:xfrm>
          <a:off x="3567499" y="4078742"/>
          <a:ext cx="5335588" cy="106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0" name="Equation" r:id="rId8" imgW="3568680" imgH="711000" progId="Equation.DSMT4">
                  <p:embed/>
                </p:oleObj>
              </mc:Choice>
              <mc:Fallback>
                <p:oleObj name="Equation" r:id="rId8" imgW="356868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67499" y="4078742"/>
                        <a:ext cx="5335588" cy="1062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对象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4616181"/>
              </p:ext>
            </p:extLst>
          </p:nvPr>
        </p:nvGraphicFramePr>
        <p:xfrm>
          <a:off x="3510095" y="5101742"/>
          <a:ext cx="5091598" cy="1347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1" name="Equation" r:id="rId10" imgW="3454200" imgH="914400" progId="Equation.DSMT4">
                  <p:embed/>
                </p:oleObj>
              </mc:Choice>
              <mc:Fallback>
                <p:oleObj name="Equation" r:id="rId10" imgW="345420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10095" y="5101742"/>
                        <a:ext cx="5091598" cy="1347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文本框 47"/>
          <p:cNvSpPr txBox="1"/>
          <p:nvPr/>
        </p:nvSpPr>
        <p:spPr>
          <a:xfrm>
            <a:off x="3390726" y="1803574"/>
            <a:ext cx="5499487" cy="4680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7206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3.3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分振幅干涉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113" name="内容占位符 2"/>
          <p:cNvSpPr txBox="1">
            <a:spLocks/>
          </p:cNvSpPr>
          <p:nvPr/>
        </p:nvSpPr>
        <p:spPr>
          <a:xfrm>
            <a:off x="838200" y="1405052"/>
            <a:ext cx="10709785" cy="4934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等</a:t>
            </a:r>
            <a:r>
              <a:rPr kumimoji="1" lang="zh-CN" altLang="en-US" sz="2400" dirty="0">
                <a:latin typeface="SimHei" charset="-122"/>
                <a:ea typeface="SimHei" charset="-122"/>
                <a:cs typeface="SimHei" charset="-122"/>
              </a:rPr>
              <a:t>厚</a:t>
            </a:r>
            <a:r>
              <a:rPr kumimoji="1"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干涉的实例</a:t>
            </a:r>
            <a:endParaRPr kumimoji="1" lang="zh-CN" altLang="en-US" sz="2400" dirty="0">
              <a:latin typeface="SimHei" charset="-122"/>
              <a:ea typeface="SimHei" charset="-122"/>
              <a:cs typeface="SimHei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dirty="0" smtClean="0">
                <a:latin typeface="Times New Roman" charset="0"/>
                <a:ea typeface="宋体" charset="-122"/>
              </a:rPr>
              <a:t>劈尖</a:t>
            </a:r>
            <a:r>
              <a:rPr lang="en-US" altLang="zh-CN" dirty="0" smtClean="0">
                <a:latin typeface="Times New Roman" charset="0"/>
                <a:ea typeface="宋体" charset="-122"/>
              </a:rPr>
              <a:t>/</a:t>
            </a:r>
            <a:r>
              <a:rPr lang="zh-CN" altLang="en-US" dirty="0" smtClean="0">
                <a:latin typeface="Times New Roman" charset="0"/>
                <a:ea typeface="宋体" charset="-122"/>
              </a:rPr>
              <a:t>楔形薄膜干涉</a:t>
            </a:r>
            <a:endParaRPr lang="en-US" altLang="zh-CN" dirty="0" smtClean="0">
              <a:latin typeface="Times New Roman" charset="0"/>
              <a:ea typeface="宋体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>
              <a:latin typeface="Times New Roman" charset="0"/>
              <a:ea typeface="宋体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 smtClean="0">
              <a:latin typeface="Times New Roman" charset="0"/>
              <a:ea typeface="宋体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 smtClean="0">
              <a:latin typeface="Times New Roman" charset="0"/>
              <a:ea typeface="宋体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>
              <a:latin typeface="Times New Roman" charset="0"/>
              <a:ea typeface="宋体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 smtClean="0">
              <a:latin typeface="Times New Roman" charset="0"/>
              <a:ea typeface="宋体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 smtClean="0">
              <a:latin typeface="Times New Roman" charset="0"/>
              <a:ea typeface="宋体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>
              <a:latin typeface="Times New Roman" charset="0"/>
              <a:ea typeface="宋体" charset="-122"/>
              <a:cs typeface="SimSun" charset="-122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sz="2200" dirty="0">
                <a:latin typeface="SimSun" charset="-122"/>
                <a:ea typeface="SimSun" charset="-122"/>
                <a:cs typeface="SimSun" charset="-122"/>
              </a:rPr>
              <a:t>干涉</a:t>
            </a:r>
            <a:r>
              <a:rPr lang="zh-CN" altLang="en-US" sz="2200" dirty="0" smtClean="0">
                <a:latin typeface="SimSun" charset="-122"/>
                <a:ea typeface="SimSun" charset="-122"/>
                <a:cs typeface="SimSun" charset="-122"/>
              </a:rPr>
              <a:t>图样：平行</a:t>
            </a:r>
            <a:r>
              <a:rPr lang="zh-CN" altLang="en-US" sz="2200" dirty="0">
                <a:latin typeface="SimSun" charset="-122"/>
                <a:ea typeface="SimSun" charset="-122"/>
                <a:cs typeface="SimSun" charset="-122"/>
              </a:rPr>
              <a:t>于交棱的</a:t>
            </a:r>
            <a:r>
              <a:rPr lang="zh-CN" altLang="en-US" sz="2200" dirty="0" smtClean="0">
                <a:latin typeface="SimSun" charset="-122"/>
                <a:ea typeface="SimSun" charset="-122"/>
                <a:cs typeface="SimSun" charset="-122"/>
              </a:rPr>
              <a:t>直线</a:t>
            </a:r>
            <a:endParaRPr lang="en-US" altLang="zh-CN" sz="2200" dirty="0">
              <a:latin typeface="SimSun" charset="-122"/>
              <a:ea typeface="SimSun" charset="-122"/>
              <a:cs typeface="SimSun" charset="-122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sz="2200" dirty="0" smtClean="0">
                <a:latin typeface="SimSun" charset="-122"/>
                <a:ea typeface="SimSun" charset="-122"/>
                <a:cs typeface="SimSun" charset="-122"/>
              </a:rPr>
              <a:t>应用：用于</a:t>
            </a:r>
            <a:r>
              <a:rPr lang="zh-CN" altLang="en-US" sz="2200" dirty="0">
                <a:latin typeface="SimSun" charset="-122"/>
                <a:ea typeface="SimSun" charset="-122"/>
                <a:cs typeface="SimSun" charset="-122"/>
              </a:rPr>
              <a:t>各种</a:t>
            </a:r>
            <a:r>
              <a:rPr lang="zh-CN" altLang="en-US" sz="2200" dirty="0" smtClean="0">
                <a:latin typeface="SimSun" charset="-122"/>
                <a:ea typeface="SimSun" charset="-122"/>
                <a:cs typeface="SimSun" charset="-122"/>
              </a:rPr>
              <a:t>精密器件的测量</a:t>
            </a:r>
            <a:endParaRPr lang="zh-CN" altLang="en-US" sz="2200" dirty="0">
              <a:latin typeface="SimSun" charset="-122"/>
              <a:ea typeface="SimSun" charset="-122"/>
              <a:cs typeface="SimSun" charset="-122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1" y="2550156"/>
            <a:ext cx="2951530" cy="254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" name="对象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2392325"/>
              </p:ext>
            </p:extLst>
          </p:nvPr>
        </p:nvGraphicFramePr>
        <p:xfrm>
          <a:off x="5813004" y="4229445"/>
          <a:ext cx="2233963" cy="770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4" name="Equation" r:id="rId5" imgW="1143000" imgH="393480" progId="Equation.DSMT4">
                  <p:embed/>
                </p:oleObj>
              </mc:Choice>
              <mc:Fallback>
                <p:oleObj name="Equation" r:id="rId5" imgW="1143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13004" y="4229445"/>
                        <a:ext cx="2233963" cy="770206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对象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6383606"/>
              </p:ext>
            </p:extLst>
          </p:nvPr>
        </p:nvGraphicFramePr>
        <p:xfrm>
          <a:off x="8745557" y="4203418"/>
          <a:ext cx="1196209" cy="82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5" name="Equation" r:id="rId7" imgW="571320" imgH="393480" progId="Equation.DSMT4">
                  <p:embed/>
                </p:oleObj>
              </mc:Choice>
              <mc:Fallback>
                <p:oleObj name="Equation" r:id="rId7" imgW="5713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5557" y="4203418"/>
                        <a:ext cx="1196209" cy="824837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组合 188421"/>
          <p:cNvGrpSpPr>
            <a:grpSpLocks noChangeAspect="1"/>
          </p:cNvGrpSpPr>
          <p:nvPr/>
        </p:nvGrpSpPr>
        <p:grpSpPr>
          <a:xfrm>
            <a:off x="5371047" y="2555077"/>
            <a:ext cx="5002295" cy="1295956"/>
            <a:chOff x="5580112" y="1916832"/>
            <a:chExt cx="3416110" cy="717119"/>
          </a:xfrm>
        </p:grpSpPr>
        <p:cxnSp>
          <p:nvCxnSpPr>
            <p:cNvPr id="41" name="直接连接符 12"/>
            <p:cNvCxnSpPr>
              <a:endCxn id="47" idx="1"/>
            </p:cNvCxnSpPr>
            <p:nvPr/>
          </p:nvCxnSpPr>
          <p:spPr>
            <a:xfrm>
              <a:off x="6284959" y="2099630"/>
              <a:ext cx="93937" cy="2779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23"/>
            <p:cNvCxnSpPr/>
            <p:nvPr/>
          </p:nvCxnSpPr>
          <p:spPr>
            <a:xfrm>
              <a:off x="6903475" y="1958165"/>
              <a:ext cx="93937" cy="2779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"/>
            <p:cNvCxnSpPr/>
            <p:nvPr/>
          </p:nvCxnSpPr>
          <p:spPr>
            <a:xfrm flipV="1">
              <a:off x="5580112" y="1916832"/>
              <a:ext cx="2664296" cy="6384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13"/>
            <p:cNvCxnSpPr/>
            <p:nvPr/>
          </p:nvCxnSpPr>
          <p:spPr>
            <a:xfrm flipV="1">
              <a:off x="5580112" y="2570236"/>
              <a:ext cx="266429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椭圆 44"/>
            <p:cNvSpPr/>
            <p:nvPr/>
          </p:nvSpPr>
          <p:spPr>
            <a:xfrm rot="10800000" flipH="1">
              <a:off x="6372200" y="2348880"/>
              <a:ext cx="45720" cy="45720"/>
            </a:xfrm>
            <a:prstGeom prst="ellipse">
              <a:avLst/>
            </a:prstGeom>
            <a:solidFill>
              <a:srgbClr val="4472C4"/>
            </a:solidFill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 rot="10800000" flipH="1">
              <a:off x="6974552" y="2204864"/>
              <a:ext cx="45720" cy="45720"/>
            </a:xfrm>
            <a:prstGeom prst="ellipse">
              <a:avLst/>
            </a:prstGeom>
            <a:solidFill>
              <a:srgbClr val="4472C4"/>
            </a:solidFill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 rot="10800000" flipH="1">
              <a:off x="7524328" y="2076769"/>
              <a:ext cx="45720" cy="45720"/>
            </a:xfrm>
            <a:prstGeom prst="ellipse">
              <a:avLst/>
            </a:prstGeom>
            <a:solidFill>
              <a:srgbClr val="4472C4"/>
            </a:solidFill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8" name="直接箭头连接符 15"/>
            <p:cNvCxnSpPr/>
            <p:nvPr/>
          </p:nvCxnSpPr>
          <p:spPr>
            <a:xfrm flipV="1">
              <a:off x="6331927" y="2087136"/>
              <a:ext cx="618516" cy="14893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9" name="对象 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10202717"/>
                </p:ext>
              </p:extLst>
            </p:nvPr>
          </p:nvGraphicFramePr>
          <p:xfrm>
            <a:off x="6459659" y="1949278"/>
            <a:ext cx="316083" cy="1955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76" name="Equation" r:id="rId9" imgW="215640" imgH="177480" progId="Equation.DSMT4">
                    <p:embed/>
                  </p:oleObj>
                </mc:Choice>
                <mc:Fallback>
                  <p:oleObj name="Equation" r:id="rId9" imgW="21564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6459659" y="1949278"/>
                          <a:ext cx="316083" cy="1955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0" name="直接连接符 22"/>
            <p:cNvCxnSpPr/>
            <p:nvPr/>
          </p:nvCxnSpPr>
          <p:spPr>
            <a:xfrm>
              <a:off x="7029988" y="2241772"/>
              <a:ext cx="1718476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32"/>
            <p:cNvCxnSpPr/>
            <p:nvPr/>
          </p:nvCxnSpPr>
          <p:spPr>
            <a:xfrm>
              <a:off x="6395060" y="2394600"/>
              <a:ext cx="2353404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29"/>
            <p:cNvCxnSpPr/>
            <p:nvPr/>
          </p:nvCxnSpPr>
          <p:spPr>
            <a:xfrm>
              <a:off x="8399424" y="2055149"/>
              <a:ext cx="0" cy="18092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36"/>
            <p:cNvCxnSpPr/>
            <p:nvPr/>
          </p:nvCxnSpPr>
          <p:spPr>
            <a:xfrm flipV="1">
              <a:off x="8399424" y="2391211"/>
              <a:ext cx="0" cy="24274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4" name="对象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5788498"/>
                </p:ext>
              </p:extLst>
            </p:nvPr>
          </p:nvGraphicFramePr>
          <p:xfrm>
            <a:off x="8778028" y="2113124"/>
            <a:ext cx="218194" cy="4270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77" name="Equation" r:id="rId11" imgW="164880" imgH="393480" progId="Equation.DSMT4">
                    <p:embed/>
                  </p:oleObj>
                </mc:Choice>
                <mc:Fallback>
                  <p:oleObj name="Equation" r:id="rId11" imgW="16488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78028" y="2113124"/>
                          <a:ext cx="218194" cy="4270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" name="对象 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64215369"/>
                </p:ext>
              </p:extLst>
            </p:nvPr>
          </p:nvGraphicFramePr>
          <p:xfrm>
            <a:off x="6133092" y="2404974"/>
            <a:ext cx="239108" cy="17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78" name="Equation" r:id="rId13" imgW="152280" imgH="139680" progId="Equation.DSMT4">
                    <p:embed/>
                  </p:oleObj>
                </mc:Choice>
                <mc:Fallback>
                  <p:oleObj name="Equation" r:id="rId13" imgW="152280" imgH="1396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33092" y="2404974"/>
                          <a:ext cx="239108" cy="173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7012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3.3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分振幅干涉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113" name="内容占位符 2"/>
          <p:cNvSpPr txBox="1">
            <a:spLocks/>
          </p:cNvSpPr>
          <p:nvPr/>
        </p:nvSpPr>
        <p:spPr>
          <a:xfrm>
            <a:off x="838201" y="1405052"/>
            <a:ext cx="7681686" cy="5257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等</a:t>
            </a:r>
            <a:r>
              <a:rPr kumimoji="1" lang="zh-CN" altLang="en-US" sz="2400" dirty="0">
                <a:latin typeface="SimHei" charset="-122"/>
                <a:ea typeface="SimHei" charset="-122"/>
                <a:cs typeface="SimHei" charset="-122"/>
              </a:rPr>
              <a:t>厚</a:t>
            </a:r>
            <a:r>
              <a:rPr kumimoji="1"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干涉的实例</a:t>
            </a:r>
            <a:endParaRPr kumimoji="1" lang="zh-CN" altLang="en-US" sz="2400" dirty="0">
              <a:latin typeface="SimHei" charset="-122"/>
              <a:ea typeface="SimHei" charset="-122"/>
              <a:cs typeface="SimHei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altLang="zh-CN" dirty="0" smtClean="0">
                <a:latin typeface="Times New Roman" charset="0"/>
                <a:ea typeface="宋体" charset="-122"/>
              </a:rPr>
              <a:t>Newton</a:t>
            </a:r>
            <a:r>
              <a:rPr lang="zh-CN" altLang="en-US" dirty="0" smtClean="0">
                <a:latin typeface="Times New Roman" charset="0"/>
                <a:ea typeface="宋体" charset="-122"/>
              </a:rPr>
              <a:t>环</a:t>
            </a:r>
            <a:r>
              <a:rPr lang="en-US" altLang="zh-CN" dirty="0" smtClean="0">
                <a:latin typeface="Times New Roman" charset="0"/>
                <a:ea typeface="宋体" charset="-122"/>
              </a:rPr>
              <a:t>——</a:t>
            </a:r>
            <a:r>
              <a:rPr lang="zh-CN" altLang="en-US" dirty="0" smtClean="0">
                <a:latin typeface="Times New Roman" charset="0"/>
                <a:ea typeface="宋体" charset="-122"/>
              </a:rPr>
              <a:t>有半波损失</a:t>
            </a:r>
            <a:endParaRPr lang="en-US" altLang="zh-CN" dirty="0" smtClean="0">
              <a:latin typeface="Times New Roman" charset="0"/>
              <a:ea typeface="宋体" charset="-122"/>
            </a:endParaRPr>
          </a:p>
          <a:p>
            <a:pPr lvl="1">
              <a:lnSpc>
                <a:spcPct val="25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 smtClean="0">
              <a:latin typeface="Times New Roman" charset="0"/>
              <a:ea typeface="宋体" charset="-122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altLang="zh-CN" sz="2200" i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r</a:t>
            </a:r>
            <a:r>
              <a:rPr lang="en-US" altLang="zh-CN" sz="2200" i="1" baseline="-25000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k</a:t>
            </a:r>
            <a:r>
              <a:rPr lang="en-US" altLang="zh-CN" sz="2200" i="1" baseline="-250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zh-CN" altLang="en-US" sz="22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与干涉</a:t>
            </a:r>
            <a:r>
              <a:rPr lang="zh-CN" altLang="en-US" sz="22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级数 </a:t>
            </a:r>
            <a:r>
              <a:rPr lang="en-US" altLang="zh-CN" sz="2200" i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k </a:t>
            </a:r>
            <a:r>
              <a:rPr lang="zh-CN" altLang="en-US" sz="22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的平方根成正比，因此随着级数 </a:t>
            </a:r>
            <a:r>
              <a:rPr lang="en-US" altLang="zh-CN" sz="2200" i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k </a:t>
            </a:r>
            <a:r>
              <a:rPr lang="zh-CN" altLang="en-US" sz="22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的增大</a:t>
            </a:r>
            <a:r>
              <a:rPr lang="zh-CN" altLang="en-US" sz="22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，干涉</a:t>
            </a:r>
            <a:r>
              <a:rPr lang="zh-CN" altLang="en-US" sz="22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条纹变密</a:t>
            </a:r>
            <a:r>
              <a:rPr lang="zh-CN" altLang="en-US" sz="22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。</a:t>
            </a:r>
            <a:endParaRPr lang="en-US" altLang="zh-CN" sz="2200" dirty="0" smtClean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sz="22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发生干涉的位置：空气薄膜的上表面。</a:t>
            </a:r>
            <a:endParaRPr lang="en-US" altLang="zh-CN" sz="2200" dirty="0" smtClean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sz="2200" dirty="0" smtClean="0">
                <a:solidFill>
                  <a:srgbClr val="4472C4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测量时容易测量的是直径，计算时要除以</a:t>
            </a:r>
            <a:r>
              <a:rPr lang="en-US" altLang="zh-CN" sz="2200" dirty="0" smtClean="0">
                <a:solidFill>
                  <a:srgbClr val="4472C4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2</a:t>
            </a:r>
            <a:r>
              <a:rPr lang="zh-CN" altLang="en-US" sz="2200" dirty="0" smtClean="0">
                <a:solidFill>
                  <a:srgbClr val="4472C4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。</a:t>
            </a:r>
            <a:endParaRPr lang="en-US" altLang="zh-CN" sz="2200" dirty="0" smtClean="0">
              <a:solidFill>
                <a:srgbClr val="4472C4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sz="2200" dirty="0">
                <a:latin typeface="SimSun" charset="-122"/>
                <a:ea typeface="SimSun" charset="-122"/>
                <a:cs typeface="SimSun" charset="-122"/>
              </a:rPr>
              <a:t>由于半波损失，牛顿环的中心是暗</a:t>
            </a:r>
            <a:r>
              <a:rPr lang="zh-CN" altLang="en-US" sz="2200" dirty="0" smtClean="0">
                <a:latin typeface="SimSun" charset="-122"/>
                <a:ea typeface="SimSun" charset="-122"/>
                <a:cs typeface="SimSun" charset="-122"/>
              </a:rPr>
              <a:t>纹。</a:t>
            </a:r>
            <a:endParaRPr lang="en-US" altLang="zh-CN" sz="2200" dirty="0">
              <a:latin typeface="SimSun" charset="-122"/>
              <a:ea typeface="SimSun" charset="-122"/>
              <a:cs typeface="SimSun" charset="-122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sz="2200" dirty="0" smtClean="0">
                <a:latin typeface="SimSun" charset="-122"/>
                <a:ea typeface="SimSun" charset="-122"/>
                <a:cs typeface="SimSun" charset="-122"/>
              </a:rPr>
              <a:t>条件：透镜与玻璃板紧密接触。</a:t>
            </a:r>
            <a:endParaRPr lang="zh-CN" altLang="en-US" sz="2200" dirty="0" smtClean="0">
              <a:solidFill>
                <a:srgbClr val="4472C4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dirty="0">
                <a:latin typeface="Times New Roman" charset="0"/>
                <a:ea typeface="宋体" charset="-122"/>
              </a:rPr>
              <a:t>透射式</a:t>
            </a:r>
            <a:r>
              <a:rPr lang="en-US" altLang="zh-CN" dirty="0">
                <a:latin typeface="Times New Roman" charset="0"/>
                <a:ea typeface="宋体" charset="-122"/>
              </a:rPr>
              <a:t>Newton</a:t>
            </a:r>
            <a:r>
              <a:rPr lang="zh-CN" altLang="en-US" dirty="0">
                <a:latin typeface="Times New Roman" charset="0"/>
                <a:ea typeface="宋体" charset="-122"/>
              </a:rPr>
              <a:t>环</a:t>
            </a:r>
            <a:r>
              <a:rPr lang="en-US" altLang="zh-CN" dirty="0">
                <a:latin typeface="Times New Roman" charset="0"/>
                <a:ea typeface="宋体" charset="-122"/>
              </a:rPr>
              <a:t>——</a:t>
            </a:r>
            <a:r>
              <a:rPr lang="zh-CN" altLang="en-US" dirty="0">
                <a:latin typeface="Times New Roman" charset="0"/>
                <a:ea typeface="宋体" charset="-122"/>
              </a:rPr>
              <a:t>无半波损失</a:t>
            </a:r>
            <a:endParaRPr lang="en-US" altLang="zh-CN" dirty="0">
              <a:latin typeface="Times New Roman" charset="0"/>
              <a:ea typeface="宋体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 smtClean="0">
              <a:latin typeface="Times New Roman" charset="0"/>
              <a:ea typeface="宋体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>
              <a:latin typeface="Times New Roman" charset="0"/>
              <a:ea typeface="宋体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 smtClean="0">
              <a:latin typeface="Times New Roman" charset="0"/>
              <a:ea typeface="宋体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 smtClean="0">
              <a:latin typeface="Times New Roman" charset="0"/>
              <a:ea typeface="宋体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>
              <a:latin typeface="Times New Roman" charset="0"/>
              <a:ea typeface="宋体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 smtClean="0">
              <a:latin typeface="Times New Roman" charset="0"/>
              <a:ea typeface="宋体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 smtClean="0">
              <a:latin typeface="Times New Roman" charset="0"/>
              <a:ea typeface="宋体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>
              <a:latin typeface="Times New Roman" charset="0"/>
              <a:ea typeface="宋体" charset="-122"/>
              <a:cs typeface="SimSun" charset="-122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251" y="2047642"/>
            <a:ext cx="2804886" cy="352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对象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147849"/>
              </p:ext>
            </p:extLst>
          </p:nvPr>
        </p:nvGraphicFramePr>
        <p:xfrm>
          <a:off x="3154642" y="2492579"/>
          <a:ext cx="1418461" cy="505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2" name="Equation" r:id="rId5" imgW="711000" imgH="253800" progId="Equation.DSMT4">
                  <p:embed/>
                </p:oleObj>
              </mc:Choice>
              <mc:Fallback>
                <p:oleObj name="Equation" r:id="rId5" imgW="7110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4642" y="2492579"/>
                        <a:ext cx="1418461" cy="50562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对象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864650"/>
              </p:ext>
            </p:extLst>
          </p:nvPr>
        </p:nvGraphicFramePr>
        <p:xfrm>
          <a:off x="5545159" y="2330538"/>
          <a:ext cx="1634279" cy="829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3" name="Equation" r:id="rId7" imgW="825480" imgH="419040" progId="Equation.DSMT4">
                  <p:embed/>
                </p:oleObj>
              </mc:Choice>
              <mc:Fallback>
                <p:oleObj name="Equation" r:id="rId7" imgW="8254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45159" y="2330538"/>
                        <a:ext cx="1634279" cy="829711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87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3.3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分振幅干涉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113" name="内容占位符 2"/>
          <p:cNvSpPr txBox="1">
            <a:spLocks/>
          </p:cNvSpPr>
          <p:nvPr/>
        </p:nvSpPr>
        <p:spPr>
          <a:xfrm>
            <a:off x="838201" y="1405052"/>
            <a:ext cx="7681686" cy="4934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等</a:t>
            </a:r>
            <a:r>
              <a:rPr kumimoji="1" lang="zh-CN" altLang="en-US" sz="2400" dirty="0">
                <a:latin typeface="SimHei" charset="-122"/>
                <a:ea typeface="SimHei" charset="-122"/>
                <a:cs typeface="SimHei" charset="-122"/>
              </a:rPr>
              <a:t>厚</a:t>
            </a:r>
            <a:r>
              <a:rPr kumimoji="1"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干涉的实例</a:t>
            </a:r>
            <a:endParaRPr kumimoji="1" lang="zh-CN" altLang="en-US" sz="2400" dirty="0">
              <a:latin typeface="SimHei" charset="-122"/>
              <a:ea typeface="SimHei" charset="-122"/>
              <a:cs typeface="SimHei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dirty="0" smtClean="0">
                <a:latin typeface="Times New Roman" charset="0"/>
                <a:ea typeface="宋体" charset="-122"/>
              </a:rPr>
              <a:t>增透膜和增反膜</a:t>
            </a:r>
            <a:endParaRPr lang="en-US" altLang="zh-CN" dirty="0" smtClean="0">
              <a:latin typeface="Times New Roman" charset="0"/>
              <a:ea typeface="宋体" charset="-122"/>
            </a:endParaRPr>
          </a:p>
          <a:p>
            <a:pPr lvl="2">
              <a:lnSpc>
                <a:spcPct val="13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sz="22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干涉相长</a:t>
            </a:r>
            <a:endParaRPr lang="en-US" altLang="zh-CN" sz="2200" dirty="0" smtClean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lvl="2">
              <a:lnSpc>
                <a:spcPct val="13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sz="22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干涉相消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 smtClean="0">
              <a:latin typeface="Times New Roman" charset="0"/>
              <a:ea typeface="宋体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>
              <a:latin typeface="Times New Roman" charset="0"/>
              <a:ea typeface="宋体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 smtClean="0">
              <a:latin typeface="Times New Roman" charset="0"/>
              <a:ea typeface="宋体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 smtClean="0">
              <a:latin typeface="Times New Roman" charset="0"/>
              <a:ea typeface="宋体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>
              <a:latin typeface="Times New Roman" charset="0"/>
              <a:ea typeface="宋体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 smtClean="0">
              <a:latin typeface="Times New Roman" charset="0"/>
              <a:ea typeface="宋体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 smtClean="0">
              <a:latin typeface="Times New Roman" charset="0"/>
              <a:ea typeface="宋体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>
              <a:latin typeface="Times New Roman" charset="0"/>
              <a:ea typeface="宋体" charset="-122"/>
              <a:cs typeface="SimSun" charset="-122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068296"/>
              </p:ext>
            </p:extLst>
          </p:nvPr>
        </p:nvGraphicFramePr>
        <p:xfrm>
          <a:off x="4133219" y="2329220"/>
          <a:ext cx="2300288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5" name="Equation" r:id="rId4" imgW="1257120" imgH="228600" progId="Equation.DSMT4">
                  <p:embed/>
                </p:oleObj>
              </mc:Choice>
              <mc:Fallback>
                <p:oleObj name="Equation" r:id="rId4" imgW="12571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3219" y="2329220"/>
                        <a:ext cx="2300288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2304176"/>
              </p:ext>
            </p:extLst>
          </p:nvPr>
        </p:nvGraphicFramePr>
        <p:xfrm>
          <a:off x="4138941" y="2580151"/>
          <a:ext cx="2951162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6" name="Equation" r:id="rId6" imgW="1612800" imgH="393480" progId="Equation.DSMT4">
                  <p:embed/>
                </p:oleObj>
              </mc:Choice>
              <mc:Fallback>
                <p:oleObj name="Equation" r:id="rId6" imgW="1612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8941" y="2580151"/>
                        <a:ext cx="2951162" cy="73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4065475" y="2329220"/>
            <a:ext cx="3067704" cy="1008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zh-CN" altLang="en-US"/>
          </a:p>
        </p:txBody>
      </p:sp>
      <p:grpSp>
        <p:nvGrpSpPr>
          <p:cNvPr id="3" name="组 2"/>
          <p:cNvGrpSpPr>
            <a:grpSpLocks noChangeAspect="1"/>
          </p:cNvGrpSpPr>
          <p:nvPr/>
        </p:nvGrpSpPr>
        <p:grpSpPr>
          <a:xfrm>
            <a:off x="7718021" y="1591741"/>
            <a:ext cx="3644327" cy="1474957"/>
            <a:chOff x="6123540" y="615100"/>
            <a:chExt cx="2520280" cy="1020025"/>
          </a:xfrm>
        </p:grpSpPr>
        <p:sp>
          <p:nvSpPr>
            <p:cNvPr id="11" name="矩形 10"/>
            <p:cNvSpPr/>
            <p:nvPr/>
          </p:nvSpPr>
          <p:spPr>
            <a:xfrm>
              <a:off x="6267556" y="1191164"/>
              <a:ext cx="1728192" cy="2160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cxnSp>
          <p:nvCxnSpPr>
            <p:cNvPr id="12" name="直接箭头连接符 27"/>
            <p:cNvCxnSpPr/>
            <p:nvPr/>
          </p:nvCxnSpPr>
          <p:spPr>
            <a:xfrm>
              <a:off x="7131652" y="615100"/>
              <a:ext cx="0" cy="7920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28"/>
            <p:cNvCxnSpPr/>
            <p:nvPr/>
          </p:nvCxnSpPr>
          <p:spPr>
            <a:xfrm flipV="1">
              <a:off x="7131652" y="1011144"/>
              <a:ext cx="0" cy="22440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29"/>
            <p:cNvCxnSpPr/>
            <p:nvPr/>
          </p:nvCxnSpPr>
          <p:spPr>
            <a:xfrm>
              <a:off x="7131652" y="667872"/>
              <a:ext cx="0" cy="23526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/>
            <p:cNvSpPr/>
            <p:nvPr/>
          </p:nvSpPr>
          <p:spPr>
            <a:xfrm>
              <a:off x="6123540" y="1407188"/>
              <a:ext cx="2160240" cy="2160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cxnSp>
          <p:nvCxnSpPr>
            <p:cNvPr id="16" name="直接连接符 31"/>
            <p:cNvCxnSpPr/>
            <p:nvPr/>
          </p:nvCxnSpPr>
          <p:spPr>
            <a:xfrm>
              <a:off x="8283780" y="1407188"/>
              <a:ext cx="36004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32"/>
            <p:cNvCxnSpPr/>
            <p:nvPr/>
          </p:nvCxnSpPr>
          <p:spPr>
            <a:xfrm>
              <a:off x="7995748" y="1188504"/>
              <a:ext cx="64807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33"/>
            <p:cNvCxnSpPr/>
            <p:nvPr/>
          </p:nvCxnSpPr>
          <p:spPr>
            <a:xfrm>
              <a:off x="8463800" y="953244"/>
              <a:ext cx="0" cy="23526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34"/>
            <p:cNvCxnSpPr/>
            <p:nvPr/>
          </p:nvCxnSpPr>
          <p:spPr>
            <a:xfrm flipV="1">
              <a:off x="8463800" y="1401096"/>
              <a:ext cx="0" cy="22021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0" name="对象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44875"/>
                </p:ext>
              </p:extLst>
            </p:nvPr>
          </p:nvGraphicFramePr>
          <p:xfrm>
            <a:off x="8400300" y="1210228"/>
            <a:ext cx="127000" cy="17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37" name="Equation" r:id="rId8" imgW="126720" imgH="177480" progId="Equation.DSMT4">
                    <p:embed/>
                  </p:oleObj>
                </mc:Choice>
                <mc:Fallback>
                  <p:oleObj name="Equation" r:id="rId8" imgW="12672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400300" y="1210228"/>
                          <a:ext cx="127000" cy="177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对象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89175773"/>
                </p:ext>
              </p:extLst>
            </p:nvPr>
          </p:nvGraphicFramePr>
          <p:xfrm>
            <a:off x="6548438" y="1393825"/>
            <a:ext cx="1778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38" name="Equation" r:id="rId10" imgW="177480" imgH="241200" progId="Equation.DSMT4">
                    <p:embed/>
                  </p:oleObj>
                </mc:Choice>
                <mc:Fallback>
                  <p:oleObj name="Equation" r:id="rId10" imgW="17748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48438" y="1393825"/>
                          <a:ext cx="177800" cy="241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对象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403471"/>
                </p:ext>
              </p:extLst>
            </p:nvPr>
          </p:nvGraphicFramePr>
          <p:xfrm>
            <a:off x="6608763" y="1165225"/>
            <a:ext cx="1651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39" name="Equation" r:id="rId12" imgW="164880" imgH="228600" progId="Equation.DSMT4">
                    <p:embed/>
                  </p:oleObj>
                </mc:Choice>
                <mc:Fallback>
                  <p:oleObj name="Equation" r:id="rId12" imgW="1648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08763" y="1165225"/>
                          <a:ext cx="165100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对象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3273209"/>
                </p:ext>
              </p:extLst>
            </p:nvPr>
          </p:nvGraphicFramePr>
          <p:xfrm>
            <a:off x="6567488" y="952500"/>
            <a:ext cx="1524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40" name="Equation" r:id="rId14" imgW="152280" imgH="228600" progId="Equation.DSMT4">
                    <p:embed/>
                  </p:oleObj>
                </mc:Choice>
                <mc:Fallback>
                  <p:oleObj name="Equation" r:id="rId14" imgW="1522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67488" y="952500"/>
                          <a:ext cx="152400" cy="22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7" name="表格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905208"/>
              </p:ext>
            </p:extLst>
          </p:nvPr>
        </p:nvGraphicFramePr>
        <p:xfrm>
          <a:off x="1877405" y="3432002"/>
          <a:ext cx="8683076" cy="29260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8943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907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979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2783"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ysClr val="windowText" lastClr="000000"/>
                        </a:solidFill>
                        <a:latin typeface="Times New Roman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ysClr val="windowText" lastClr="000000"/>
                          </a:solidFill>
                          <a:latin typeface="SimHei" charset="-122"/>
                          <a:ea typeface="SimHei" charset="-122"/>
                          <a:cs typeface="SimHei" charset="-122"/>
                        </a:rPr>
                        <a:t>增透膜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ysClr val="windowText" lastClr="000000"/>
                          </a:solidFill>
                          <a:latin typeface="SimHei" charset="-122"/>
                          <a:ea typeface="SimHei" charset="-122"/>
                          <a:cs typeface="SimHei" charset="-122"/>
                        </a:rPr>
                        <a:t>增反膜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278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膜的选择</a:t>
                      </a:r>
                      <a:endParaRPr lang="zh-CN" altLang="en-US" sz="1800" dirty="0">
                        <a:solidFill>
                          <a:sysClr val="windowText" lastClr="000000"/>
                        </a:solidFill>
                        <a:latin typeface="Times New Roman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低</a:t>
                      </a:r>
                      <a:r>
                        <a:rPr lang="zh-CN" altLang="en-US" sz="1800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膜</a:t>
                      </a:r>
                      <a:r>
                        <a:rPr lang="en-US" altLang="zh-CN" sz="1800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(</a:t>
                      </a:r>
                      <a:r>
                        <a:rPr lang="en-US" altLang="zh-CN" sz="1800" i="1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L</a:t>
                      </a:r>
                      <a:r>
                        <a:rPr lang="en-US" altLang="zh-CN" sz="1800" i="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)</a:t>
                      </a:r>
                      <a:r>
                        <a:rPr lang="en-US" altLang="zh-CN" sz="1800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, </a:t>
                      </a:r>
                      <a:r>
                        <a:rPr lang="en-US" altLang="zh-CN" sz="1800" i="1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n</a:t>
                      </a:r>
                      <a:r>
                        <a:rPr lang="en-US" altLang="zh-CN" sz="1800" baseline="-250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1</a:t>
                      </a:r>
                      <a:r>
                        <a:rPr lang="en-US" altLang="zh-CN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&lt;</a:t>
                      </a:r>
                      <a:r>
                        <a:rPr lang="en-US" altLang="zh-CN" sz="1800" i="1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n</a:t>
                      </a:r>
                      <a:r>
                        <a:rPr lang="en-US" altLang="zh-CN" sz="1800" baseline="-250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2</a:t>
                      </a:r>
                      <a:r>
                        <a:rPr lang="en-US" altLang="zh-CN" sz="1800" baseline="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&lt;</a:t>
                      </a:r>
                      <a:r>
                        <a:rPr lang="en-US" altLang="zh-CN" sz="1800" i="1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n</a:t>
                      </a:r>
                      <a:r>
                        <a:rPr lang="en-US" altLang="zh-CN" sz="1800" i="1" baseline="-250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g</a:t>
                      </a:r>
                      <a:endParaRPr lang="zh-CN" altLang="en-US" sz="1800" i="1" baseline="-25000" dirty="0">
                        <a:solidFill>
                          <a:sysClr val="windowText" lastClr="000000"/>
                        </a:solidFill>
                        <a:latin typeface="Times New Roman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高</a:t>
                      </a:r>
                      <a:r>
                        <a:rPr lang="zh-CN" altLang="en-US" sz="1800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膜</a:t>
                      </a:r>
                      <a:r>
                        <a:rPr lang="en-US" altLang="zh-CN" sz="1800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(</a:t>
                      </a:r>
                      <a:r>
                        <a:rPr lang="en-US" altLang="zh-CN" sz="1800" i="1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H</a:t>
                      </a:r>
                      <a:r>
                        <a:rPr lang="en-US" altLang="zh-CN" sz="1800" i="0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)</a:t>
                      </a:r>
                      <a:r>
                        <a:rPr lang="en-US" altLang="zh-CN" sz="1800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, </a:t>
                      </a:r>
                      <a:r>
                        <a:rPr lang="en-US" altLang="zh-CN" sz="1800" i="1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n</a:t>
                      </a:r>
                      <a:r>
                        <a:rPr lang="en-US" altLang="zh-CN" sz="1800" baseline="-25000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1</a:t>
                      </a:r>
                      <a:r>
                        <a:rPr lang="en-US" altLang="zh-CN" sz="1800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&lt;</a:t>
                      </a:r>
                      <a:r>
                        <a:rPr lang="en-US" altLang="zh-CN" sz="1800" i="1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n</a:t>
                      </a:r>
                      <a:r>
                        <a:rPr lang="en-US" altLang="zh-CN" sz="1800" baseline="-25000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2</a:t>
                      </a:r>
                      <a:r>
                        <a:rPr lang="en-US" altLang="zh-CN" sz="1800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&gt;</a:t>
                      </a:r>
                      <a:r>
                        <a:rPr lang="en-US" altLang="zh-CN" sz="1800" i="1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n</a:t>
                      </a:r>
                      <a:r>
                        <a:rPr lang="en-US" altLang="zh-CN" sz="1800" baseline="-25000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g</a:t>
                      </a:r>
                      <a:endParaRPr lang="zh-CN" altLang="en-US" sz="1800" baseline="-25000" dirty="0">
                        <a:solidFill>
                          <a:sysClr val="windowText" lastClr="000000"/>
                        </a:solidFill>
                        <a:latin typeface="Times New Roman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278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膜层光学厚度</a:t>
                      </a:r>
                      <a:endParaRPr lang="zh-CN" altLang="en-US" sz="1800" dirty="0">
                        <a:solidFill>
                          <a:sysClr val="windowText" lastClr="000000"/>
                        </a:solidFill>
                        <a:latin typeface="Times New Roman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i="1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n</a:t>
                      </a:r>
                      <a:r>
                        <a:rPr lang="en-US" altLang="zh-CN" sz="1800" baseline="-250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2</a:t>
                      </a:r>
                      <a:r>
                        <a:rPr lang="en-US" altLang="zh-CN" sz="1800" i="1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h</a:t>
                      </a:r>
                      <a:r>
                        <a:rPr lang="en-US" altLang="zh-CN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=</a:t>
                      </a:r>
                      <a:r>
                        <a:rPr lang="el-GR" altLang="zh-CN" sz="1800" i="1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λ</a:t>
                      </a:r>
                      <a:r>
                        <a:rPr lang="en-US" altLang="zh-CN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/4</a:t>
                      </a:r>
                      <a:endParaRPr lang="zh-CN" altLang="en-US" sz="1800" dirty="0">
                        <a:solidFill>
                          <a:sysClr val="windowText" lastClr="000000"/>
                        </a:solidFill>
                        <a:latin typeface="Times New Roman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i="1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n</a:t>
                      </a:r>
                      <a:r>
                        <a:rPr lang="en-US" altLang="zh-CN" sz="1800" baseline="-250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2</a:t>
                      </a:r>
                      <a:r>
                        <a:rPr lang="en-US" altLang="zh-CN" sz="1800" i="1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h</a:t>
                      </a:r>
                      <a:r>
                        <a:rPr lang="en-US" altLang="zh-CN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=</a:t>
                      </a:r>
                      <a:r>
                        <a:rPr lang="el-GR" altLang="zh-CN" sz="1800" i="1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λ</a:t>
                      </a:r>
                      <a:r>
                        <a:rPr lang="en-US" altLang="zh-CN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/4</a:t>
                      </a:r>
                      <a:endParaRPr lang="zh-CN" altLang="en-US" sz="1800" dirty="0">
                        <a:solidFill>
                          <a:sysClr val="windowText" lastClr="000000"/>
                        </a:solidFill>
                        <a:latin typeface="Times New Roman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278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是否有半波损失</a:t>
                      </a:r>
                      <a:endParaRPr lang="zh-CN" altLang="en-US" sz="1800" dirty="0">
                        <a:solidFill>
                          <a:sysClr val="windowText" lastClr="000000"/>
                        </a:solidFill>
                        <a:latin typeface="Times New Roman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无</a:t>
                      </a:r>
                      <a:endParaRPr lang="zh-CN" altLang="en-US" sz="1800" dirty="0">
                        <a:solidFill>
                          <a:sysClr val="windowText" lastClr="000000"/>
                        </a:solidFill>
                        <a:latin typeface="Times New Roman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有</a:t>
                      </a:r>
                      <a:endParaRPr lang="zh-CN" altLang="en-US" sz="1800" dirty="0">
                        <a:solidFill>
                          <a:sysClr val="windowText" lastClr="000000"/>
                        </a:solidFill>
                        <a:latin typeface="Times New Roman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278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反射双光束光程差</a:t>
                      </a:r>
                      <a:endParaRPr lang="zh-CN" altLang="en-US" sz="1800" dirty="0">
                        <a:solidFill>
                          <a:sysClr val="windowText" lastClr="000000"/>
                        </a:solidFill>
                        <a:latin typeface="Times New Roman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Δ</a:t>
                      </a:r>
                      <a:r>
                        <a:rPr lang="en-US" altLang="zh-CN" sz="1800" i="1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L</a:t>
                      </a:r>
                      <a:r>
                        <a:rPr lang="en-US" altLang="zh-CN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=</a:t>
                      </a:r>
                      <a:r>
                        <a:rPr lang="en-US" altLang="zh-CN" sz="1800" dirty="0" err="1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Δ</a:t>
                      </a:r>
                      <a:r>
                        <a:rPr lang="en-US" altLang="zh-CN" sz="1800" i="1" dirty="0" err="1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L</a:t>
                      </a:r>
                      <a:r>
                        <a:rPr lang="en-US" altLang="zh-CN" sz="1800" i="1" baseline="-25000" dirty="0" err="1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r</a:t>
                      </a:r>
                      <a:r>
                        <a:rPr lang="en-US" altLang="zh-CN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=</a:t>
                      </a:r>
                      <a:r>
                        <a:rPr lang="el-GR" altLang="zh-CN" sz="1800" i="1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λ</a:t>
                      </a:r>
                      <a:r>
                        <a:rPr lang="en-US" altLang="zh-CN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/2</a:t>
                      </a:r>
                      <a:endParaRPr lang="zh-CN" altLang="en-US" sz="1800" dirty="0">
                        <a:solidFill>
                          <a:sysClr val="windowText" lastClr="000000"/>
                        </a:solidFill>
                        <a:latin typeface="Times New Roman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Δ</a:t>
                      </a:r>
                      <a:r>
                        <a:rPr lang="en-US" altLang="zh-CN" sz="1800" i="1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L</a:t>
                      </a:r>
                      <a:r>
                        <a:rPr lang="en-US" altLang="zh-CN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=</a:t>
                      </a:r>
                      <a:r>
                        <a:rPr lang="en-US" altLang="zh-CN" sz="1800" dirty="0" err="1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Δ</a:t>
                      </a:r>
                      <a:r>
                        <a:rPr lang="en-US" altLang="zh-CN" sz="1800" i="1" dirty="0" err="1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L</a:t>
                      </a:r>
                      <a:r>
                        <a:rPr lang="en-US" altLang="zh-CN" sz="1800" i="1" baseline="-25000" dirty="0" err="1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r</a:t>
                      </a:r>
                      <a:r>
                        <a:rPr lang="en-US" altLang="zh-CN" sz="1800" baseline="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+</a:t>
                      </a:r>
                      <a:r>
                        <a:rPr lang="el-GR" altLang="zh-CN" sz="1800" i="1" baseline="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λ</a:t>
                      </a:r>
                      <a:r>
                        <a:rPr lang="en-US" altLang="zh-CN" sz="1800" baseline="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/2</a:t>
                      </a:r>
                      <a:r>
                        <a:rPr lang="en-US" altLang="zh-CN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=</a:t>
                      </a:r>
                      <a:r>
                        <a:rPr lang="el-GR" altLang="zh-CN" sz="1800" i="1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λ</a:t>
                      </a:r>
                      <a:endParaRPr lang="zh-CN" altLang="en-US" sz="1800" i="1" dirty="0">
                        <a:solidFill>
                          <a:sysClr val="windowText" lastClr="000000"/>
                        </a:solidFill>
                        <a:latin typeface="Times New Roman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278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在光路中的效果</a:t>
                      </a:r>
                      <a:endParaRPr lang="zh-CN" altLang="en-US" sz="1800" dirty="0">
                        <a:solidFill>
                          <a:sysClr val="windowText" lastClr="000000"/>
                        </a:solidFill>
                        <a:latin typeface="Times New Roman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相干相消，消反增透</a:t>
                      </a:r>
                      <a:endParaRPr lang="zh-CN" altLang="en-US" sz="1800" dirty="0">
                        <a:solidFill>
                          <a:sysClr val="windowText" lastClr="000000"/>
                        </a:solidFill>
                        <a:latin typeface="Times New Roman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相干相长，消透増反</a:t>
                      </a:r>
                      <a:endParaRPr lang="zh-CN" altLang="en-US" sz="1800" dirty="0">
                        <a:solidFill>
                          <a:sysClr val="windowText" lastClr="000000"/>
                        </a:solidFill>
                        <a:latin typeface="Times New Roman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278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典型材料及折射率</a:t>
                      </a:r>
                      <a:endParaRPr lang="zh-CN" altLang="en-US" sz="1800" dirty="0">
                        <a:solidFill>
                          <a:sysClr val="windowText" lastClr="000000"/>
                        </a:solidFill>
                        <a:latin typeface="Times New Roman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MgF</a:t>
                      </a:r>
                      <a:r>
                        <a:rPr lang="en-US" altLang="zh-CN" sz="1800" baseline="-25000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2</a:t>
                      </a:r>
                      <a:r>
                        <a:rPr lang="en-US" altLang="zh-CN" sz="1800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,</a:t>
                      </a:r>
                      <a:r>
                        <a:rPr lang="zh-CN" altLang="en-US" sz="1800" baseline="0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 </a:t>
                      </a:r>
                      <a:r>
                        <a:rPr lang="en-US" altLang="zh-CN" sz="1800" i="1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n</a:t>
                      </a:r>
                      <a:r>
                        <a:rPr lang="en-US" altLang="zh-CN" sz="1800" baseline="-25000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MgF2</a:t>
                      </a:r>
                      <a:r>
                        <a:rPr lang="en-US" altLang="zh-CN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≈1.38</a:t>
                      </a:r>
                      <a:endParaRPr lang="zh-CN" altLang="en-US" sz="1800" dirty="0">
                        <a:solidFill>
                          <a:sysClr val="windowText" lastClr="000000"/>
                        </a:solidFill>
                        <a:latin typeface="Times New Roman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err="1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ZnS</a:t>
                      </a:r>
                      <a:r>
                        <a:rPr lang="en-US" altLang="zh-CN" sz="1800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,</a:t>
                      </a:r>
                      <a:r>
                        <a:rPr lang="en-US" altLang="zh-CN" sz="1800" baseline="0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 </a:t>
                      </a:r>
                      <a:r>
                        <a:rPr lang="en-US" altLang="zh-CN" sz="1800" i="1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n</a:t>
                      </a:r>
                      <a:r>
                        <a:rPr lang="en-US" altLang="zh-CN" sz="1800" baseline="-25000" dirty="0" smtClean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ZnS</a:t>
                      </a:r>
                      <a:r>
                        <a:rPr lang="en-US" altLang="zh-CN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≈2.4</a:t>
                      </a:r>
                      <a:endParaRPr lang="zh-CN" altLang="en-US" sz="1800" dirty="0">
                        <a:solidFill>
                          <a:sysClr val="windowText" lastClr="000000"/>
                        </a:solidFill>
                        <a:latin typeface="Times New Roman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278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典型反射率</a:t>
                      </a:r>
                      <a:endParaRPr lang="zh-CN" altLang="en-US" sz="1800" dirty="0">
                        <a:solidFill>
                          <a:sysClr val="windowText" lastClr="000000"/>
                        </a:solidFill>
                        <a:latin typeface="Times New Roman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1.2%</a:t>
                      </a:r>
                      <a:endParaRPr lang="zh-CN" altLang="en-US" sz="1800" dirty="0">
                        <a:solidFill>
                          <a:sysClr val="windowText" lastClr="000000"/>
                        </a:solidFill>
                        <a:latin typeface="Times New Roman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ysClr val="windowText" lastClr="000000"/>
                          </a:solidFill>
                          <a:latin typeface="Times New Roman" charset="0"/>
                          <a:ea typeface="宋体" charset="-122"/>
                        </a:rPr>
                        <a:t>33.8%</a:t>
                      </a:r>
                      <a:endParaRPr lang="zh-CN" altLang="en-US" sz="1800" dirty="0">
                        <a:solidFill>
                          <a:sysClr val="windowText" lastClr="000000"/>
                        </a:solidFill>
                        <a:latin typeface="Times New Roman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56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3.3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分振幅干涉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113" name="内容占位符 2"/>
          <p:cNvSpPr txBox="1">
            <a:spLocks/>
          </p:cNvSpPr>
          <p:nvPr/>
        </p:nvSpPr>
        <p:spPr>
          <a:xfrm>
            <a:off x="838201" y="1405053"/>
            <a:ext cx="8616038" cy="5311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等倾干涉</a:t>
            </a:r>
            <a:r>
              <a:rPr kumimoji="1" lang="en-US" altLang="zh-CN" sz="2400" dirty="0" smtClean="0">
                <a:latin typeface="SimHei" charset="-122"/>
                <a:ea typeface="SimHei" charset="-122"/>
                <a:cs typeface="SimHei" charset="-122"/>
              </a:rPr>
              <a:t>——</a:t>
            </a:r>
            <a:r>
              <a:rPr lang="zh-CN" altLang="en-US" sz="2400" dirty="0">
                <a:latin typeface="SimHei" charset="-122"/>
                <a:ea typeface="SimHei" charset="-122"/>
                <a:cs typeface="SimHei" charset="-122"/>
              </a:rPr>
              <a:t>相互平行的光线对于光轴具有相同倾角</a:t>
            </a:r>
            <a:endParaRPr kumimoji="1" lang="zh-CN" altLang="en-US" sz="2400" dirty="0">
              <a:latin typeface="SimHei" charset="-122"/>
              <a:ea typeface="SimHei" charset="-122"/>
              <a:cs typeface="SimHei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dirty="0" smtClean="0">
                <a:latin typeface="Times New Roman" charset="0"/>
                <a:ea typeface="宋体" charset="-122"/>
              </a:rPr>
              <a:t>光程差</a:t>
            </a:r>
            <a:r>
              <a:rPr lang="en-US" altLang="zh-CN" dirty="0" smtClean="0">
                <a:latin typeface="Times New Roman" charset="0"/>
                <a:ea typeface="宋体" charset="-122"/>
              </a:rPr>
              <a:t>——</a:t>
            </a:r>
            <a:r>
              <a:rPr lang="zh-CN" altLang="en-US" dirty="0" smtClean="0">
                <a:latin typeface="Times New Roman" charset="0"/>
                <a:ea typeface="宋体" charset="-122"/>
              </a:rPr>
              <a:t>不考虑半波损失</a:t>
            </a:r>
            <a:endParaRPr lang="en-US" altLang="zh-CN" dirty="0">
              <a:latin typeface="Times New Roman" charset="0"/>
              <a:ea typeface="宋体" charset="-122"/>
            </a:endParaRP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kumimoji="1" lang="en-US" altLang="zh-CN" dirty="0">
                <a:latin typeface="Times New Roman" charset="0"/>
                <a:ea typeface="宋体" charset="-122"/>
                <a:cs typeface="SimHei" charset="-122"/>
              </a:rPr>
              <a:t>	</a:t>
            </a:r>
            <a:r>
              <a:rPr kumimoji="1" lang="en-US" altLang="zh-CN" dirty="0" smtClean="0">
                <a:latin typeface="Times New Roman" charset="0"/>
                <a:ea typeface="宋体" charset="-122"/>
                <a:cs typeface="SimHei" charset="-122"/>
              </a:rPr>
              <a:t>		</a:t>
            </a:r>
            <a:r>
              <a:rPr kumimoji="1" lang="en-US" altLang="zh-CN" sz="2400" dirty="0" smtClean="0">
                <a:latin typeface="Times New Roman" charset="0"/>
                <a:ea typeface="宋体" charset="-122"/>
                <a:cs typeface="SimHei" charset="-122"/>
              </a:rPr>
              <a:t>Δ</a:t>
            </a:r>
            <a:r>
              <a:rPr lang="en-US" altLang="zh-CN" sz="2400" i="1" dirty="0" smtClean="0">
                <a:latin typeface="Times New Roman" charset="0"/>
                <a:ea typeface="宋体" charset="-122"/>
              </a:rPr>
              <a:t>L</a:t>
            </a:r>
            <a:r>
              <a:rPr lang="zh-CN" altLang="en-US" sz="2400" i="1" dirty="0" smtClean="0">
                <a:latin typeface="Times New Roman" charset="0"/>
                <a:ea typeface="宋体" charset="-122"/>
              </a:rPr>
              <a:t> </a:t>
            </a:r>
            <a:r>
              <a:rPr lang="en-US" altLang="zh-CN" sz="2400" dirty="0" smtClean="0">
                <a:latin typeface="Times New Roman" charset="0"/>
                <a:ea typeface="宋体" charset="-122"/>
              </a:rPr>
              <a:t>= 2</a:t>
            </a:r>
            <a:r>
              <a:rPr lang="en-US" altLang="zh-CN" sz="2400" i="1" dirty="0" smtClean="0">
                <a:latin typeface="Times New Roman" charset="0"/>
                <a:ea typeface="宋体" charset="-122"/>
              </a:rPr>
              <a:t>n</a:t>
            </a:r>
            <a:r>
              <a:rPr lang="en-US" altLang="zh-CN" sz="2400" baseline="-25000" dirty="0" smtClean="0">
                <a:latin typeface="Times New Roman" charset="0"/>
                <a:ea typeface="宋体" charset="-122"/>
              </a:rPr>
              <a:t>2</a:t>
            </a:r>
            <a:r>
              <a:rPr lang="en-US" altLang="zh-CN" sz="2400" i="1" dirty="0" smtClean="0">
                <a:latin typeface="Times New Roman" charset="0"/>
                <a:ea typeface="宋体" charset="-122"/>
              </a:rPr>
              <a:t>h</a:t>
            </a:r>
            <a:r>
              <a:rPr lang="en-US" altLang="zh-CN" sz="2400" dirty="0" smtClean="0">
                <a:latin typeface="Times New Roman" charset="0"/>
                <a:ea typeface="宋体" charset="-122"/>
              </a:rPr>
              <a:t>cos</a:t>
            </a:r>
            <a:r>
              <a:rPr lang="en-US" altLang="zh-CN" sz="2400" i="1" dirty="0" smtClean="0">
                <a:latin typeface="Times New Roman" charset="0"/>
                <a:ea typeface="宋体" charset="-122"/>
              </a:rPr>
              <a:t>i</a:t>
            </a:r>
            <a:r>
              <a:rPr lang="en-US" altLang="zh-CN" sz="2400" baseline="-25000" dirty="0" smtClean="0">
                <a:latin typeface="Times New Roman" charset="0"/>
                <a:ea typeface="宋体" charset="-122"/>
              </a:rPr>
              <a:t>2</a:t>
            </a:r>
            <a:endParaRPr lang="en-US" altLang="zh-CN" sz="2400" baseline="-25000" dirty="0">
              <a:latin typeface="Times New Roman" charset="0"/>
              <a:ea typeface="宋体" charset="-122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en-US" altLang="zh-CN" sz="2400" dirty="0" smtClean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zh-CN" altLang="en-US" dirty="0" smtClean="0">
                <a:latin typeface="SimSun" charset="-122"/>
                <a:ea typeface="SimSun" charset="-122"/>
                <a:cs typeface="SimSun" charset="-122"/>
              </a:rPr>
              <a:t>考虑半波损失</a:t>
            </a:r>
            <a:endParaRPr lang="en-US" altLang="zh-CN" dirty="0" smtClean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2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2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kumimoji="1" lang="zh-CN" altLang="en-US" dirty="0">
                <a:latin typeface="SimSun" charset="-122"/>
                <a:ea typeface="SimSun" charset="-122"/>
                <a:cs typeface="SimSun" charset="-122"/>
              </a:rPr>
              <a:t>越往中心</a:t>
            </a:r>
            <a:r>
              <a:rPr kumimoji="1" lang="zh-CN" altLang="en-US" dirty="0" smtClean="0">
                <a:latin typeface="SimSun" charset="-122"/>
                <a:ea typeface="SimSun" charset="-122"/>
                <a:cs typeface="SimSun" charset="-122"/>
              </a:rPr>
              <a:t>处</a:t>
            </a:r>
            <a:r>
              <a:rPr kumimoji="1" lang="zh-CN" altLang="en-US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i="1" dirty="0" smtClean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kumimoji="1" lang="en-US" altLang="zh-CN" baseline="-25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kumimoji="1" lang="zh-CN" alt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zh-CN" altLang="en-US" dirty="0" smtClean="0">
                <a:latin typeface="SimSun" charset="-122"/>
                <a:ea typeface="SimSun" charset="-122"/>
                <a:cs typeface="SimSun" charset="-122"/>
              </a:rPr>
              <a:t>越</a:t>
            </a:r>
            <a:r>
              <a:rPr kumimoji="1" lang="zh-CN" altLang="en-US" dirty="0">
                <a:latin typeface="SimSun" charset="-122"/>
                <a:ea typeface="SimSun" charset="-122"/>
                <a:cs typeface="SimSun" charset="-122"/>
              </a:rPr>
              <a:t>小，级次越高，中心级次</a:t>
            </a:r>
            <a:r>
              <a:rPr kumimoji="1" lang="zh-CN" altLang="en-US" dirty="0" smtClean="0">
                <a:latin typeface="SimSun" charset="-122"/>
                <a:ea typeface="SimSun" charset="-122"/>
                <a:cs typeface="SimSun" charset="-122"/>
              </a:rPr>
              <a:t>最高。</a:t>
            </a:r>
            <a:endParaRPr kumimoji="1" lang="en-US" altLang="zh-CN" dirty="0" smtClean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kumimoji="1" lang="zh-CN" altLang="en-US" dirty="0">
                <a:latin typeface="SimSun" charset="-122"/>
                <a:ea typeface="SimSun" charset="-122"/>
                <a:cs typeface="SimSun" charset="-122"/>
              </a:rPr>
              <a:t>如果只考虑条纹间的相对</a:t>
            </a:r>
            <a:r>
              <a:rPr kumimoji="1" lang="zh-CN" altLang="en-US" dirty="0" smtClean="0">
                <a:latin typeface="SimSun" charset="-122"/>
                <a:ea typeface="SimSun" charset="-122"/>
                <a:cs typeface="SimSun" charset="-122"/>
              </a:rPr>
              <a:t>特性一般</a:t>
            </a:r>
            <a:r>
              <a:rPr kumimoji="1" lang="zh-CN" altLang="en-US" dirty="0">
                <a:latin typeface="SimSun" charset="-122"/>
                <a:ea typeface="SimSun" charset="-122"/>
                <a:cs typeface="SimSun" charset="-122"/>
              </a:rPr>
              <a:t>可以忽略半波</a:t>
            </a:r>
            <a:r>
              <a:rPr kumimoji="1" lang="zh-CN" altLang="en-US" dirty="0" smtClean="0">
                <a:latin typeface="SimSun" charset="-122"/>
                <a:ea typeface="SimSun" charset="-122"/>
                <a:cs typeface="SimSun" charset="-122"/>
              </a:rPr>
              <a:t>损失。</a:t>
            </a:r>
            <a:endParaRPr kumimoji="1" lang="zh-CN" altLang="en-US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kumimoji="1" lang="zh-CN" altLang="en-US" dirty="0" smtClean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altLang="zh-CN" dirty="0">
              <a:latin typeface="SimSun" charset="-122"/>
              <a:ea typeface="SimSun" charset="-122"/>
              <a:cs typeface="SimSun" charset="-122"/>
            </a:endParaRPr>
          </a:p>
        </p:txBody>
      </p:sp>
      <p:grpSp>
        <p:nvGrpSpPr>
          <p:cNvPr id="3" name="组 2"/>
          <p:cNvGrpSpPr/>
          <p:nvPr/>
        </p:nvGrpSpPr>
        <p:grpSpPr>
          <a:xfrm>
            <a:off x="9115200" y="1639497"/>
            <a:ext cx="1932100" cy="1874973"/>
            <a:chOff x="9115200" y="1533987"/>
            <a:chExt cx="1932100" cy="1874973"/>
          </a:xfrm>
        </p:grpSpPr>
        <p:sp>
          <p:nvSpPr>
            <p:cNvPr id="38" name="Line 30"/>
            <p:cNvSpPr>
              <a:spLocks noChangeShapeType="1"/>
            </p:cNvSpPr>
            <p:nvPr/>
          </p:nvSpPr>
          <p:spPr bwMode="auto">
            <a:xfrm flipH="1" flipV="1">
              <a:off x="10116863" y="1953320"/>
              <a:ext cx="262099" cy="2347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graphicFrame>
          <p:nvGraphicFramePr>
            <p:cNvPr id="39" name="Object 5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2465364"/>
                </p:ext>
              </p:extLst>
            </p:nvPr>
          </p:nvGraphicFramePr>
          <p:xfrm>
            <a:off x="10101151" y="1972137"/>
            <a:ext cx="138112" cy="257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21" name="Equation" r:id="rId4" imgW="114120" imgH="215640" progId="Equation.3">
                    <p:embed/>
                  </p:oleObj>
                </mc:Choice>
                <mc:Fallback>
                  <p:oleObj name="Equation" r:id="rId4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101151" y="1972137"/>
                          <a:ext cx="138112" cy="257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" name="Rectangle 23"/>
            <p:cNvSpPr>
              <a:spLocks noChangeArrowheads="1"/>
            </p:cNvSpPr>
            <p:nvPr/>
          </p:nvSpPr>
          <p:spPr bwMode="auto">
            <a:xfrm>
              <a:off x="9370900" y="2178512"/>
              <a:ext cx="1547813" cy="9461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1" name="Line 24"/>
            <p:cNvSpPr>
              <a:spLocks noChangeShapeType="1"/>
            </p:cNvSpPr>
            <p:nvPr/>
          </p:nvSpPr>
          <p:spPr bwMode="auto">
            <a:xfrm>
              <a:off x="9115200" y="1533987"/>
              <a:ext cx="771638" cy="644524"/>
            </a:xfrm>
            <a:prstGeom prst="line">
              <a:avLst/>
            </a:prstGeom>
            <a:noFill/>
            <a:ln w="12700">
              <a:solidFill>
                <a:srgbClr val="4472C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2" name="Line 25"/>
            <p:cNvSpPr>
              <a:spLocks noChangeShapeType="1"/>
            </p:cNvSpPr>
            <p:nvPr/>
          </p:nvSpPr>
          <p:spPr bwMode="auto">
            <a:xfrm flipV="1">
              <a:off x="9886838" y="1533987"/>
              <a:ext cx="687387" cy="644525"/>
            </a:xfrm>
            <a:prstGeom prst="line">
              <a:avLst/>
            </a:prstGeom>
            <a:noFill/>
            <a:ln w="12700">
              <a:solidFill>
                <a:srgbClr val="4472C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3" name="Line 28"/>
            <p:cNvSpPr>
              <a:spLocks noChangeShapeType="1"/>
            </p:cNvSpPr>
            <p:nvPr/>
          </p:nvSpPr>
          <p:spPr bwMode="auto">
            <a:xfrm flipV="1">
              <a:off x="10359913" y="1533987"/>
              <a:ext cx="687387" cy="644525"/>
            </a:xfrm>
            <a:prstGeom prst="line">
              <a:avLst/>
            </a:prstGeom>
            <a:noFill/>
            <a:ln w="12700">
              <a:solidFill>
                <a:srgbClr val="4472C4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4" name="Line 29"/>
            <p:cNvSpPr>
              <a:spLocks noChangeShapeType="1"/>
            </p:cNvSpPr>
            <p:nvPr/>
          </p:nvSpPr>
          <p:spPr bwMode="auto">
            <a:xfrm>
              <a:off x="9886838" y="1792749"/>
              <a:ext cx="0" cy="1246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graphicFrame>
          <p:nvGraphicFramePr>
            <p:cNvPr id="46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656964"/>
                </p:ext>
              </p:extLst>
            </p:nvPr>
          </p:nvGraphicFramePr>
          <p:xfrm>
            <a:off x="9398860" y="1834818"/>
            <a:ext cx="242786" cy="3440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22" name="Equation" r:id="rId6" imgW="152280" imgH="215640" progId="Equation.3">
                    <p:embed/>
                  </p:oleObj>
                </mc:Choice>
                <mc:Fallback>
                  <p:oleObj name="Equation" r:id="rId6" imgW="1522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98860" y="1834818"/>
                          <a:ext cx="242786" cy="3440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47751628"/>
                </p:ext>
              </p:extLst>
            </p:nvPr>
          </p:nvGraphicFramePr>
          <p:xfrm>
            <a:off x="9399095" y="2449240"/>
            <a:ext cx="265078" cy="3460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23" name="Equation" r:id="rId8" imgW="164880" imgH="215640" progId="Equation.3">
                    <p:embed/>
                  </p:oleObj>
                </mc:Choice>
                <mc:Fallback>
                  <p:oleObj name="Equation" r:id="rId8" imgW="1648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99095" y="2449240"/>
                          <a:ext cx="265078" cy="3460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8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80288130"/>
                </p:ext>
              </p:extLst>
            </p:nvPr>
          </p:nvGraphicFramePr>
          <p:xfrm>
            <a:off x="9408020" y="3046511"/>
            <a:ext cx="260625" cy="3624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24" name="Equation" r:id="rId10" imgW="164880" imgH="228600" progId="Equation.3">
                    <p:embed/>
                  </p:oleObj>
                </mc:Choice>
                <mc:Fallback>
                  <p:oleObj name="Equation" r:id="rId10" imgW="1648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408020" y="3046511"/>
                          <a:ext cx="260625" cy="3624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96153571"/>
                </p:ext>
              </p:extLst>
            </p:nvPr>
          </p:nvGraphicFramePr>
          <p:xfrm>
            <a:off x="9649502" y="2194425"/>
            <a:ext cx="238125" cy="258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25" name="Equation" r:id="rId12" imgW="152280" imgH="164880" progId="Equation.3">
                    <p:embed/>
                  </p:oleObj>
                </mc:Choice>
                <mc:Fallback>
                  <p:oleObj name="Equation" r:id="rId12" imgW="1522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49502" y="2194425"/>
                          <a:ext cx="238125" cy="2587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9946987"/>
                </p:ext>
              </p:extLst>
            </p:nvPr>
          </p:nvGraphicFramePr>
          <p:xfrm>
            <a:off x="10015425" y="3124662"/>
            <a:ext cx="250669" cy="252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26" name="Equation" r:id="rId14" imgW="152280" imgH="164880" progId="Equation.3">
                    <p:embed/>
                  </p:oleObj>
                </mc:Choice>
                <mc:Fallback>
                  <p:oleObj name="Equation" r:id="rId14" imgW="1522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15425" y="3124662"/>
                          <a:ext cx="250669" cy="2522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14098666"/>
                </p:ext>
              </p:extLst>
            </p:nvPr>
          </p:nvGraphicFramePr>
          <p:xfrm>
            <a:off x="10382247" y="2215024"/>
            <a:ext cx="212508" cy="249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27" name="Equation" r:id="rId16" imgW="152280" imgH="177480" progId="Equation.3">
                    <p:embed/>
                  </p:oleObj>
                </mc:Choice>
                <mc:Fallback>
                  <p:oleObj name="Equation" r:id="rId16" imgW="1522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82247" y="2215024"/>
                          <a:ext cx="212508" cy="2492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Objec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42850558"/>
                </p:ext>
              </p:extLst>
            </p:nvPr>
          </p:nvGraphicFramePr>
          <p:xfrm>
            <a:off x="9895557" y="1767659"/>
            <a:ext cx="232896" cy="234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28" name="Equation" r:id="rId18" imgW="164880" imgH="164880" progId="Equation.3">
                    <p:embed/>
                  </p:oleObj>
                </mc:Choice>
                <mc:Fallback>
                  <p:oleObj name="Equation" r:id="rId18" imgW="1648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95557" y="1767659"/>
                          <a:ext cx="232896" cy="2343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95589538"/>
                </p:ext>
              </p:extLst>
            </p:nvPr>
          </p:nvGraphicFramePr>
          <p:xfrm>
            <a:off x="9735979" y="1811812"/>
            <a:ext cx="150858" cy="2830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29" name="Equation" r:id="rId20" imgW="114120" imgH="215640" progId="Equation.3">
                    <p:embed/>
                  </p:oleObj>
                </mc:Choice>
                <mc:Fallback>
                  <p:oleObj name="Equation" r:id="rId20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35979" y="1811812"/>
                          <a:ext cx="150858" cy="2830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Object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0178944"/>
                </p:ext>
              </p:extLst>
            </p:nvPr>
          </p:nvGraphicFramePr>
          <p:xfrm>
            <a:off x="9886839" y="2580149"/>
            <a:ext cx="179136" cy="3047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30" name="Equation" r:id="rId21" imgW="126720" imgH="215640" progId="Equation.3">
                    <p:embed/>
                  </p:oleObj>
                </mc:Choice>
                <mc:Fallback>
                  <p:oleObj name="Equation" r:id="rId21" imgW="1267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86839" y="2580149"/>
                          <a:ext cx="179136" cy="3047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" name="Object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234026"/>
                </p:ext>
              </p:extLst>
            </p:nvPr>
          </p:nvGraphicFramePr>
          <p:xfrm>
            <a:off x="10554452" y="2500774"/>
            <a:ext cx="191223" cy="2672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31" name="Equation" r:id="rId23" imgW="126720" imgH="177480" progId="Equation.3">
                    <p:embed/>
                  </p:oleObj>
                </mc:Choice>
                <mc:Fallback>
                  <p:oleObj name="Equation" r:id="rId23" imgW="12672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54452" y="2500774"/>
                          <a:ext cx="191223" cy="2672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" name="Line 47"/>
            <p:cNvSpPr>
              <a:spLocks noChangeShapeType="1"/>
            </p:cNvSpPr>
            <p:nvPr/>
          </p:nvSpPr>
          <p:spPr bwMode="auto">
            <a:xfrm>
              <a:off x="10745675" y="2178512"/>
              <a:ext cx="0" cy="946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7" name="Line 51"/>
            <p:cNvSpPr>
              <a:spLocks noChangeShapeType="1"/>
            </p:cNvSpPr>
            <p:nvPr/>
          </p:nvSpPr>
          <p:spPr bwMode="auto">
            <a:xfrm flipV="1">
              <a:off x="10144013" y="2195974"/>
              <a:ext cx="0" cy="9286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graphicFrame>
          <p:nvGraphicFramePr>
            <p:cNvPr id="58" name="Object 5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806491"/>
                </p:ext>
              </p:extLst>
            </p:nvPr>
          </p:nvGraphicFramePr>
          <p:xfrm>
            <a:off x="9980501" y="2248362"/>
            <a:ext cx="169807" cy="2889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32" name="Equation" r:id="rId25" imgW="126720" imgH="215640" progId="Equation.3">
                    <p:embed/>
                  </p:oleObj>
                </mc:Choice>
                <mc:Fallback>
                  <p:oleObj name="Equation" r:id="rId25" imgW="1267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80501" y="2248362"/>
                          <a:ext cx="169807" cy="2889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" name="Line 55"/>
            <p:cNvSpPr>
              <a:spLocks noChangeShapeType="1"/>
            </p:cNvSpPr>
            <p:nvPr/>
          </p:nvSpPr>
          <p:spPr bwMode="auto">
            <a:xfrm>
              <a:off x="9886838" y="2178512"/>
              <a:ext cx="257175" cy="9461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60" name="Line 56"/>
            <p:cNvSpPr>
              <a:spLocks noChangeShapeType="1"/>
            </p:cNvSpPr>
            <p:nvPr/>
          </p:nvSpPr>
          <p:spPr bwMode="auto">
            <a:xfrm flipV="1">
              <a:off x="10144013" y="2178512"/>
              <a:ext cx="215900" cy="94615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61" name="Line 26"/>
            <p:cNvSpPr>
              <a:spLocks noChangeShapeType="1"/>
            </p:cNvSpPr>
            <p:nvPr/>
          </p:nvSpPr>
          <p:spPr bwMode="auto">
            <a:xfrm>
              <a:off x="9891600" y="2178512"/>
              <a:ext cx="257175" cy="94615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62" name="Line 27"/>
            <p:cNvSpPr>
              <a:spLocks noChangeShapeType="1"/>
            </p:cNvSpPr>
            <p:nvPr/>
          </p:nvSpPr>
          <p:spPr bwMode="auto">
            <a:xfrm flipV="1">
              <a:off x="10148775" y="2178512"/>
              <a:ext cx="215900" cy="94615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</p:grpSp>
      <p:graphicFrame>
        <p:nvGraphicFramePr>
          <p:cNvPr id="63" name="对象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71857"/>
              </p:ext>
            </p:extLst>
          </p:nvPr>
        </p:nvGraphicFramePr>
        <p:xfrm>
          <a:off x="5552241" y="2188225"/>
          <a:ext cx="2418179" cy="564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3" name="Equation" r:id="rId26" imgW="1244600" imgH="292100" progId="Equation.DSMT4">
                  <p:embed/>
                </p:oleObj>
              </mc:Choice>
              <mc:Fallback>
                <p:oleObj name="Equation" r:id="rId26" imgW="1244600" imgH="292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2241" y="2188225"/>
                        <a:ext cx="2418179" cy="5645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对象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2220662"/>
              </p:ext>
            </p:extLst>
          </p:nvPr>
        </p:nvGraphicFramePr>
        <p:xfrm>
          <a:off x="5552241" y="2693350"/>
          <a:ext cx="2409912" cy="575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4" name="Equation" r:id="rId28" imgW="1218671" imgH="291973" progId="Equation.DSMT4">
                  <p:embed/>
                </p:oleObj>
              </mc:Choice>
              <mc:Fallback>
                <p:oleObj name="Equation" r:id="rId28" imgW="1218671" imgH="29197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2241" y="2693350"/>
                        <a:ext cx="2409912" cy="575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对象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484234"/>
              </p:ext>
            </p:extLst>
          </p:nvPr>
        </p:nvGraphicFramePr>
        <p:xfrm>
          <a:off x="3019848" y="3890648"/>
          <a:ext cx="4135236" cy="1234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35" name="Equation" r:id="rId30" imgW="2120760" imgH="634680" progId="Equation.DSMT4">
                  <p:embed/>
                </p:oleObj>
              </mc:Choice>
              <mc:Fallback>
                <p:oleObj name="Equation" r:id="rId30" imgW="2120760" imgH="634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9848" y="3890648"/>
                        <a:ext cx="4135236" cy="1234481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Text Box 53"/>
          <p:cNvSpPr txBox="1">
            <a:spLocks noChangeArrowheads="1"/>
          </p:cNvSpPr>
          <p:nvPr/>
        </p:nvSpPr>
        <p:spPr bwMode="auto">
          <a:xfrm>
            <a:off x="8313977" y="3855645"/>
            <a:ext cx="18470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400" dirty="0">
                <a:latin typeface="SimSun" charset="-122"/>
                <a:ea typeface="SimSun" charset="-122"/>
                <a:cs typeface="SimSun" charset="-122"/>
              </a:rPr>
              <a:t>干涉相长</a:t>
            </a:r>
          </a:p>
        </p:txBody>
      </p:sp>
      <p:sp>
        <p:nvSpPr>
          <p:cNvPr id="68" name="Text Box 53"/>
          <p:cNvSpPr txBox="1">
            <a:spLocks noChangeArrowheads="1"/>
          </p:cNvSpPr>
          <p:nvPr/>
        </p:nvSpPr>
        <p:spPr bwMode="auto">
          <a:xfrm>
            <a:off x="8313977" y="4456493"/>
            <a:ext cx="18470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400" dirty="0">
                <a:latin typeface="SimSun" charset="-122"/>
                <a:ea typeface="SimSun" charset="-122"/>
                <a:cs typeface="SimSun" charset="-122"/>
              </a:rPr>
              <a:t>干涉相消</a:t>
            </a:r>
          </a:p>
        </p:txBody>
      </p:sp>
      <p:sp>
        <p:nvSpPr>
          <p:cNvPr id="69" name="Text Box 53"/>
          <p:cNvSpPr txBox="1">
            <a:spLocks noChangeArrowheads="1"/>
          </p:cNvSpPr>
          <p:nvPr/>
        </p:nvSpPr>
        <p:spPr bwMode="auto">
          <a:xfrm>
            <a:off x="6968610" y="3848099"/>
            <a:ext cx="1349276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3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</a:t>
            </a:r>
            <a:r>
              <a:rPr kumimoji="1" lang="en-US" altLang="zh-CN" sz="23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=0,1,2…</a:t>
            </a:r>
            <a:endParaRPr kumimoji="1" lang="zh-CN" altLang="en-US" sz="23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2" name="Text Box 53"/>
          <p:cNvSpPr txBox="1">
            <a:spLocks noChangeArrowheads="1"/>
          </p:cNvSpPr>
          <p:nvPr/>
        </p:nvSpPr>
        <p:spPr bwMode="auto">
          <a:xfrm>
            <a:off x="6964701" y="4464188"/>
            <a:ext cx="1349276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3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</a:t>
            </a:r>
            <a:r>
              <a:rPr kumimoji="1" lang="en-US" altLang="zh-CN" sz="23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=0,1,2…</a:t>
            </a:r>
            <a:endParaRPr kumimoji="1" lang="zh-CN" altLang="en-US" sz="23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2923684" y="3803653"/>
            <a:ext cx="6812296" cy="13786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958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3.3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分振幅干涉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113" name="内容占位符 2"/>
          <p:cNvSpPr txBox="1">
            <a:spLocks/>
          </p:cNvSpPr>
          <p:nvPr/>
        </p:nvSpPr>
        <p:spPr>
          <a:xfrm>
            <a:off x="838201" y="1405053"/>
            <a:ext cx="7592508" cy="5311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等倾干涉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kumimoji="1" lang="zh-CN" altLang="en-US" dirty="0" smtClean="0">
                <a:latin typeface="SimSun" charset="-122"/>
                <a:ea typeface="SimSun" charset="-122"/>
                <a:cs typeface="SimSun" charset="-122"/>
              </a:rPr>
              <a:t>当薄膜是折射率和厚度一定的平行薄板时，双光束的干涉结果只与入射光线到薄膜的入射角度有关，相同入射角光线处于同一干涉级。</a:t>
            </a:r>
            <a:endParaRPr kumimoji="1" lang="en-US" altLang="zh-CN" dirty="0" smtClean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kumimoji="1" lang="zh-CN" altLang="en-US" dirty="0" smtClean="0">
                <a:latin typeface="SimSun" charset="-122"/>
                <a:ea typeface="SimSun" charset="-122"/>
                <a:cs typeface="SimSun" charset="-122"/>
              </a:rPr>
              <a:t>条纹间距</a:t>
            </a:r>
            <a:r>
              <a:rPr kumimoji="1"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——</a:t>
            </a:r>
            <a:r>
              <a:rPr kumimoji="1" lang="zh-CN" altLang="en-US" dirty="0" smtClean="0">
                <a:solidFill>
                  <a:srgbClr val="4472C4"/>
                </a:solidFill>
                <a:latin typeface="SimSun" charset="-122"/>
                <a:ea typeface="SimSun" charset="-122"/>
                <a:cs typeface="SimSun" charset="-122"/>
              </a:rPr>
              <a:t>傍轴条件下</a:t>
            </a:r>
            <a:endParaRPr kumimoji="1" lang="en-US" altLang="zh-CN" dirty="0" smtClean="0">
              <a:solidFill>
                <a:srgbClr val="4472C4"/>
              </a:solidFill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kumimoji="1" lang="en-US" altLang="zh-CN" dirty="0">
              <a:solidFill>
                <a:srgbClr val="4472C4"/>
              </a:solidFill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kumimoji="1" lang="en-US" altLang="zh-CN" dirty="0" smtClean="0">
              <a:solidFill>
                <a:srgbClr val="4472C4"/>
              </a:solidFill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kumimoji="1" lang="zh-CN" altLang="en-US" dirty="0" smtClean="0">
              <a:solidFill>
                <a:srgbClr val="4472C4"/>
              </a:solidFill>
              <a:latin typeface="SimSun" charset="-122"/>
              <a:ea typeface="SimSun" charset="-122"/>
              <a:cs typeface="SimSun" charset="-122"/>
            </a:endParaRPr>
          </a:p>
        </p:txBody>
      </p:sp>
      <p:grpSp>
        <p:nvGrpSpPr>
          <p:cNvPr id="4" name="组 3"/>
          <p:cNvGrpSpPr/>
          <p:nvPr/>
        </p:nvGrpSpPr>
        <p:grpSpPr>
          <a:xfrm>
            <a:off x="8558862" y="1515838"/>
            <a:ext cx="2794938" cy="4542937"/>
            <a:chOff x="165114" y="1269229"/>
            <a:chExt cx="2794938" cy="5195968"/>
          </a:xfrm>
        </p:grpSpPr>
        <p:grpSp>
          <p:nvGrpSpPr>
            <p:cNvPr id="45" name="组合 75"/>
            <p:cNvGrpSpPr/>
            <p:nvPr/>
          </p:nvGrpSpPr>
          <p:grpSpPr>
            <a:xfrm>
              <a:off x="165114" y="1340767"/>
              <a:ext cx="2794938" cy="5124430"/>
              <a:chOff x="354743" y="1698714"/>
              <a:chExt cx="2794938" cy="5124430"/>
            </a:xfrm>
          </p:grpSpPr>
          <p:sp>
            <p:nvSpPr>
              <p:cNvPr id="66" name="Freeform 111"/>
              <p:cNvSpPr>
                <a:spLocks/>
              </p:cNvSpPr>
              <p:nvPr/>
            </p:nvSpPr>
            <p:spPr bwMode="auto">
              <a:xfrm>
                <a:off x="1762959" y="3219981"/>
                <a:ext cx="718601" cy="1550525"/>
              </a:xfrm>
              <a:custGeom>
                <a:avLst/>
                <a:gdLst>
                  <a:gd name="T0" fmla="*/ 544 w 726"/>
                  <a:gd name="T1" fmla="*/ 0 h 1360"/>
                  <a:gd name="T2" fmla="*/ 726 w 726"/>
                  <a:gd name="T3" fmla="*/ 0 h 1360"/>
                  <a:gd name="T4" fmla="*/ 0 w 726"/>
                  <a:gd name="T5" fmla="*/ 1360 h 1360"/>
                  <a:gd name="T6" fmla="*/ 544 w 726"/>
                  <a:gd name="T7" fmla="*/ 0 h 1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6" h="1360">
                    <a:moveTo>
                      <a:pt x="544" y="0"/>
                    </a:moveTo>
                    <a:lnTo>
                      <a:pt x="726" y="0"/>
                    </a:lnTo>
                    <a:lnTo>
                      <a:pt x="0" y="1360"/>
                    </a:lnTo>
                    <a:lnTo>
                      <a:pt x="544" y="0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70" name="Freeform 110"/>
              <p:cNvSpPr>
                <a:spLocks/>
              </p:cNvSpPr>
              <p:nvPr/>
            </p:nvSpPr>
            <p:spPr bwMode="auto">
              <a:xfrm>
                <a:off x="1762959" y="3219981"/>
                <a:ext cx="1166985" cy="1550525"/>
              </a:xfrm>
              <a:custGeom>
                <a:avLst/>
                <a:gdLst>
                  <a:gd name="T0" fmla="*/ 0 w 1179"/>
                  <a:gd name="T1" fmla="*/ 1360 h 1360"/>
                  <a:gd name="T2" fmla="*/ 1179 w 1179"/>
                  <a:gd name="T3" fmla="*/ 0 h 1360"/>
                  <a:gd name="T4" fmla="*/ 726 w 1179"/>
                  <a:gd name="T5" fmla="*/ 0 h 1360"/>
                  <a:gd name="T6" fmla="*/ 0 w 1179"/>
                  <a:gd name="T7" fmla="*/ 1360 h 1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79" h="1360">
                    <a:moveTo>
                      <a:pt x="0" y="1360"/>
                    </a:moveTo>
                    <a:lnTo>
                      <a:pt x="1179" y="0"/>
                    </a:lnTo>
                    <a:lnTo>
                      <a:pt x="726" y="0"/>
                    </a:lnTo>
                    <a:lnTo>
                      <a:pt x="0" y="136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71" name="Rectangle 52"/>
              <p:cNvSpPr>
                <a:spLocks noChangeArrowheads="1"/>
              </p:cNvSpPr>
              <p:nvPr/>
            </p:nvSpPr>
            <p:spPr bwMode="auto">
              <a:xfrm>
                <a:off x="869161" y="6078192"/>
                <a:ext cx="1805411" cy="54724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aphicFrame>
            <p:nvGraphicFramePr>
              <p:cNvPr id="74" name="Object 2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89415170"/>
                  </p:ext>
                </p:extLst>
              </p:nvPr>
            </p:nvGraphicFramePr>
            <p:xfrm>
              <a:off x="1529879" y="6385349"/>
              <a:ext cx="224687" cy="4377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75" name="Equation" r:id="rId4" imgW="126720" imgH="215640" progId="Equation.3">
                      <p:embed/>
                    </p:oleObj>
                  </mc:Choice>
                  <mc:Fallback>
                    <p:oleObj name="Equation" r:id="rId4" imgW="126720" imgH="215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9879" y="6385349"/>
                            <a:ext cx="224687" cy="4377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5" name="Object 2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60600369"/>
                  </p:ext>
                </p:extLst>
              </p:nvPr>
            </p:nvGraphicFramePr>
            <p:xfrm>
              <a:off x="916672" y="6132915"/>
              <a:ext cx="291994" cy="4377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76" name="Equation" r:id="rId6" imgW="164880" imgH="215640" progId="Equation.3">
                      <p:embed/>
                    </p:oleObj>
                  </mc:Choice>
                  <mc:Fallback>
                    <p:oleObj name="Equation" r:id="rId6" imgW="164880" imgH="215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16672" y="6132915"/>
                            <a:ext cx="291994" cy="4377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6" name="Object 2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16436082"/>
                  </p:ext>
                </p:extLst>
              </p:nvPr>
            </p:nvGraphicFramePr>
            <p:xfrm>
              <a:off x="916672" y="5640396"/>
              <a:ext cx="269228" cy="4377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77" name="Equation" r:id="rId8" imgW="152280" imgH="215640" progId="Equation.3">
                      <p:embed/>
                    </p:oleObj>
                  </mc:Choice>
                  <mc:Fallback>
                    <p:oleObj name="Equation" r:id="rId8" imgW="152280" imgH="215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16672" y="5640396"/>
                            <a:ext cx="269228" cy="4377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7" name="Oval 54"/>
              <p:cNvSpPr>
                <a:spLocks noChangeArrowheads="1"/>
              </p:cNvSpPr>
              <p:nvPr/>
            </p:nvSpPr>
            <p:spPr bwMode="auto">
              <a:xfrm>
                <a:off x="394053" y="4655357"/>
                <a:ext cx="2755628" cy="27362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8" name="Line 55"/>
              <p:cNvSpPr>
                <a:spLocks noChangeShapeType="1"/>
              </p:cNvSpPr>
              <p:nvPr/>
            </p:nvSpPr>
            <p:spPr bwMode="auto">
              <a:xfrm>
                <a:off x="441564" y="3232522"/>
                <a:ext cx="266060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79" name="Line 56"/>
              <p:cNvSpPr>
                <a:spLocks noChangeShapeType="1"/>
              </p:cNvSpPr>
              <p:nvPr/>
            </p:nvSpPr>
            <p:spPr bwMode="auto">
              <a:xfrm>
                <a:off x="1059205" y="5421498"/>
                <a:ext cx="475108" cy="65669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80" name="Line 58"/>
              <p:cNvSpPr>
                <a:spLocks noChangeShapeType="1"/>
              </p:cNvSpPr>
              <p:nvPr/>
            </p:nvSpPr>
            <p:spPr bwMode="auto">
              <a:xfrm flipV="1">
                <a:off x="1534313" y="4764806"/>
                <a:ext cx="950217" cy="131338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81" name="Line 59"/>
              <p:cNvSpPr>
                <a:spLocks noChangeShapeType="1"/>
              </p:cNvSpPr>
              <p:nvPr/>
            </p:nvSpPr>
            <p:spPr bwMode="auto">
              <a:xfrm>
                <a:off x="1534313" y="6078192"/>
                <a:ext cx="190044" cy="54724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82" name="Line 60"/>
              <p:cNvSpPr>
                <a:spLocks noChangeShapeType="1"/>
              </p:cNvSpPr>
              <p:nvPr/>
            </p:nvSpPr>
            <p:spPr bwMode="auto">
              <a:xfrm flipV="1">
                <a:off x="1724356" y="6078192"/>
                <a:ext cx="190044" cy="54724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83" name="Line 61"/>
              <p:cNvSpPr>
                <a:spLocks noChangeShapeType="1"/>
              </p:cNvSpPr>
              <p:nvPr/>
            </p:nvSpPr>
            <p:spPr bwMode="auto">
              <a:xfrm flipV="1">
                <a:off x="1914399" y="4764806"/>
                <a:ext cx="950217" cy="131338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84" name="Line 62"/>
              <p:cNvSpPr>
                <a:spLocks noChangeShapeType="1"/>
              </p:cNvSpPr>
              <p:nvPr/>
            </p:nvSpPr>
            <p:spPr bwMode="auto">
              <a:xfrm flipV="1">
                <a:off x="1762959" y="3232522"/>
                <a:ext cx="1149168" cy="1537984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85" name="Line 53"/>
              <p:cNvSpPr>
                <a:spLocks noChangeShapeType="1"/>
              </p:cNvSpPr>
              <p:nvPr/>
            </p:nvSpPr>
            <p:spPr bwMode="auto">
              <a:xfrm flipV="1">
                <a:off x="1771867" y="3232522"/>
                <a:ext cx="0" cy="2140694"/>
              </a:xfrm>
              <a:prstGeom prst="line">
                <a:avLst/>
              </a:prstGeom>
              <a:noFill/>
              <a:ln w="9525">
                <a:solidFill>
                  <a:srgbClr val="333300"/>
                </a:solidFill>
                <a:prstDash val="lg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86" name="Line 63"/>
              <p:cNvSpPr>
                <a:spLocks noChangeShapeType="1"/>
              </p:cNvSpPr>
              <p:nvPr/>
            </p:nvSpPr>
            <p:spPr bwMode="auto">
              <a:xfrm flipV="1">
                <a:off x="2484529" y="3232522"/>
                <a:ext cx="427597" cy="15322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87" name="Line 64"/>
              <p:cNvSpPr>
                <a:spLocks noChangeShapeType="1"/>
              </p:cNvSpPr>
              <p:nvPr/>
            </p:nvSpPr>
            <p:spPr bwMode="auto">
              <a:xfrm flipV="1">
                <a:off x="2864616" y="3232522"/>
                <a:ext cx="47511" cy="15322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88" name="Line 94"/>
              <p:cNvSpPr>
                <a:spLocks noChangeShapeType="1"/>
              </p:cNvSpPr>
              <p:nvPr/>
            </p:nvSpPr>
            <p:spPr bwMode="auto">
              <a:xfrm>
                <a:off x="1059205" y="5421499"/>
                <a:ext cx="255370" cy="641871"/>
              </a:xfrm>
              <a:prstGeom prst="line">
                <a:avLst/>
              </a:prstGeom>
              <a:noFill/>
              <a:ln w="28575">
                <a:solidFill>
                  <a:srgbClr val="CC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89" name="Line 95"/>
              <p:cNvSpPr>
                <a:spLocks noChangeShapeType="1"/>
              </p:cNvSpPr>
              <p:nvPr/>
            </p:nvSpPr>
            <p:spPr bwMode="auto">
              <a:xfrm flipV="1">
                <a:off x="1313585" y="4822950"/>
                <a:ext cx="539445" cy="1240420"/>
              </a:xfrm>
              <a:prstGeom prst="line">
                <a:avLst/>
              </a:prstGeom>
              <a:noFill/>
              <a:ln w="28575">
                <a:solidFill>
                  <a:srgbClr val="CC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90" name="Line 96"/>
              <p:cNvSpPr>
                <a:spLocks noChangeShapeType="1"/>
              </p:cNvSpPr>
              <p:nvPr/>
            </p:nvSpPr>
            <p:spPr bwMode="auto">
              <a:xfrm>
                <a:off x="1314575" y="6063370"/>
                <a:ext cx="134614" cy="568906"/>
              </a:xfrm>
              <a:prstGeom prst="line">
                <a:avLst/>
              </a:prstGeom>
              <a:noFill/>
              <a:ln w="28575">
                <a:solidFill>
                  <a:srgbClr val="CC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91" name="Line 97"/>
              <p:cNvSpPr>
                <a:spLocks noChangeShapeType="1"/>
              </p:cNvSpPr>
              <p:nvPr/>
            </p:nvSpPr>
            <p:spPr bwMode="auto">
              <a:xfrm flipV="1">
                <a:off x="1449189" y="6063370"/>
                <a:ext cx="134614" cy="568906"/>
              </a:xfrm>
              <a:prstGeom prst="line">
                <a:avLst/>
              </a:prstGeom>
              <a:noFill/>
              <a:ln w="28575">
                <a:solidFill>
                  <a:srgbClr val="CC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92" name="Line 98"/>
              <p:cNvSpPr>
                <a:spLocks noChangeShapeType="1"/>
              </p:cNvSpPr>
              <p:nvPr/>
            </p:nvSpPr>
            <p:spPr bwMode="auto">
              <a:xfrm flipV="1">
                <a:off x="1582813" y="4874254"/>
                <a:ext cx="539445" cy="1189115"/>
              </a:xfrm>
              <a:prstGeom prst="line">
                <a:avLst/>
              </a:prstGeom>
              <a:noFill/>
              <a:ln w="28575">
                <a:solidFill>
                  <a:srgbClr val="CC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93" name="Line 99"/>
              <p:cNvSpPr>
                <a:spLocks noChangeShapeType="1"/>
              </p:cNvSpPr>
              <p:nvPr/>
            </p:nvSpPr>
            <p:spPr bwMode="auto">
              <a:xfrm flipV="1">
                <a:off x="1853032" y="3219981"/>
                <a:ext cx="628529" cy="1602969"/>
              </a:xfrm>
              <a:prstGeom prst="line">
                <a:avLst/>
              </a:prstGeom>
              <a:noFill/>
              <a:ln w="28575">
                <a:solidFill>
                  <a:srgbClr val="CC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94" name="Line 100"/>
              <p:cNvSpPr>
                <a:spLocks noChangeShapeType="1"/>
              </p:cNvSpPr>
              <p:nvPr/>
            </p:nvSpPr>
            <p:spPr bwMode="auto">
              <a:xfrm flipV="1">
                <a:off x="2122260" y="3219981"/>
                <a:ext cx="359301" cy="1654274"/>
              </a:xfrm>
              <a:prstGeom prst="line">
                <a:avLst/>
              </a:prstGeom>
              <a:noFill/>
              <a:ln w="28575">
                <a:solidFill>
                  <a:srgbClr val="CC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95" name="Line 101"/>
              <p:cNvSpPr>
                <a:spLocks noChangeShapeType="1"/>
              </p:cNvSpPr>
              <p:nvPr/>
            </p:nvSpPr>
            <p:spPr bwMode="auto">
              <a:xfrm flipV="1">
                <a:off x="1762959" y="3219981"/>
                <a:ext cx="718601" cy="1550525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graphicFrame>
            <p:nvGraphicFramePr>
              <p:cNvPr id="96" name="Object 10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80117046"/>
                  </p:ext>
                </p:extLst>
              </p:nvPr>
            </p:nvGraphicFramePr>
            <p:xfrm>
              <a:off x="2889421" y="2274779"/>
              <a:ext cx="178061" cy="30764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78" name="Equation" r:id="rId10" imgW="126720" imgH="190440" progId="Equation.DSMT4">
                      <p:embed/>
                    </p:oleObj>
                  </mc:Choice>
                  <mc:Fallback>
                    <p:oleObj name="Equation" r:id="rId10" imgW="126720" imgH="1904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89421" y="2274779"/>
                            <a:ext cx="178061" cy="30764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7" name="Object 10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27619632"/>
                  </p:ext>
                </p:extLst>
              </p:nvPr>
            </p:nvGraphicFramePr>
            <p:xfrm>
              <a:off x="1996268" y="2272239"/>
              <a:ext cx="422549" cy="3241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79" name="Equation" r:id="rId12" imgW="304560" imgH="203040" progId="Equation.DSMT4">
                      <p:embed/>
                    </p:oleObj>
                  </mc:Choice>
                  <mc:Fallback>
                    <p:oleObj name="Equation" r:id="rId12" imgW="304560" imgH="2030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96268" y="2272239"/>
                            <a:ext cx="422549" cy="32416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8" name="Arc 104"/>
              <p:cNvSpPr>
                <a:spLocks/>
              </p:cNvSpPr>
              <p:nvPr/>
            </p:nvSpPr>
            <p:spPr bwMode="auto">
              <a:xfrm rot="20901726">
                <a:off x="1741184" y="4078470"/>
                <a:ext cx="494904" cy="473137"/>
              </a:xfrm>
              <a:custGeom>
                <a:avLst/>
                <a:gdLst>
                  <a:gd name="G0" fmla="+- 0 0 0"/>
                  <a:gd name="G1" fmla="+- 15541 0 0"/>
                  <a:gd name="G2" fmla="+- 21600 0 0"/>
                  <a:gd name="T0" fmla="*/ 15001 w 18726"/>
                  <a:gd name="T1" fmla="*/ 0 h 15541"/>
                  <a:gd name="T2" fmla="*/ 18726 w 18726"/>
                  <a:gd name="T3" fmla="*/ 4775 h 15541"/>
                  <a:gd name="T4" fmla="*/ 0 w 18726"/>
                  <a:gd name="T5" fmla="*/ 15541 h 15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726" h="15541" fill="none" extrusionOk="0">
                    <a:moveTo>
                      <a:pt x="15001" y="-1"/>
                    </a:moveTo>
                    <a:cubicBezTo>
                      <a:pt x="16460" y="1408"/>
                      <a:pt x="17714" y="3016"/>
                      <a:pt x="18725" y="4775"/>
                    </a:cubicBezTo>
                  </a:path>
                  <a:path w="18726" h="15541" stroke="0" extrusionOk="0">
                    <a:moveTo>
                      <a:pt x="15001" y="-1"/>
                    </a:moveTo>
                    <a:cubicBezTo>
                      <a:pt x="16460" y="1408"/>
                      <a:pt x="17714" y="3016"/>
                      <a:pt x="18725" y="4775"/>
                    </a:cubicBezTo>
                    <a:lnTo>
                      <a:pt x="0" y="1554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9" name="Freeform 105"/>
              <p:cNvSpPr>
                <a:spLocks/>
              </p:cNvSpPr>
              <p:nvPr/>
            </p:nvSpPr>
            <p:spPr bwMode="auto">
              <a:xfrm>
                <a:off x="1538272" y="2547327"/>
                <a:ext cx="1527276" cy="672654"/>
              </a:xfrm>
              <a:custGeom>
                <a:avLst/>
                <a:gdLst>
                  <a:gd name="T0" fmla="*/ 0 w 2178"/>
                  <a:gd name="T1" fmla="*/ 590 h 590"/>
                  <a:gd name="T2" fmla="*/ 273 w 2178"/>
                  <a:gd name="T3" fmla="*/ 0 h 590"/>
                  <a:gd name="T4" fmla="*/ 545 w 2178"/>
                  <a:gd name="T5" fmla="*/ 590 h 590"/>
                  <a:gd name="T6" fmla="*/ 817 w 2178"/>
                  <a:gd name="T7" fmla="*/ 0 h 590"/>
                  <a:gd name="T8" fmla="*/ 1089 w 2178"/>
                  <a:gd name="T9" fmla="*/ 590 h 590"/>
                  <a:gd name="T10" fmla="*/ 1361 w 2178"/>
                  <a:gd name="T11" fmla="*/ 0 h 590"/>
                  <a:gd name="T12" fmla="*/ 1633 w 2178"/>
                  <a:gd name="T13" fmla="*/ 590 h 590"/>
                  <a:gd name="T14" fmla="*/ 1906 w 2178"/>
                  <a:gd name="T15" fmla="*/ 0 h 590"/>
                  <a:gd name="T16" fmla="*/ 2178 w 2178"/>
                  <a:gd name="T17" fmla="*/ 590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78" h="590">
                    <a:moveTo>
                      <a:pt x="0" y="590"/>
                    </a:moveTo>
                    <a:cubicBezTo>
                      <a:pt x="91" y="295"/>
                      <a:pt x="182" y="0"/>
                      <a:pt x="273" y="0"/>
                    </a:cubicBezTo>
                    <a:cubicBezTo>
                      <a:pt x="364" y="0"/>
                      <a:pt x="454" y="590"/>
                      <a:pt x="545" y="590"/>
                    </a:cubicBezTo>
                    <a:cubicBezTo>
                      <a:pt x="636" y="590"/>
                      <a:pt x="726" y="0"/>
                      <a:pt x="817" y="0"/>
                    </a:cubicBezTo>
                    <a:cubicBezTo>
                      <a:pt x="908" y="0"/>
                      <a:pt x="998" y="590"/>
                      <a:pt x="1089" y="590"/>
                    </a:cubicBezTo>
                    <a:cubicBezTo>
                      <a:pt x="1180" y="590"/>
                      <a:pt x="1270" y="0"/>
                      <a:pt x="1361" y="0"/>
                    </a:cubicBezTo>
                    <a:cubicBezTo>
                      <a:pt x="1452" y="0"/>
                      <a:pt x="1542" y="590"/>
                      <a:pt x="1633" y="590"/>
                    </a:cubicBezTo>
                    <a:cubicBezTo>
                      <a:pt x="1724" y="590"/>
                      <a:pt x="1815" y="0"/>
                      <a:pt x="1906" y="0"/>
                    </a:cubicBezTo>
                    <a:cubicBezTo>
                      <a:pt x="1997" y="0"/>
                      <a:pt x="2087" y="295"/>
                      <a:pt x="2178" y="59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00" name="Line 106"/>
              <p:cNvSpPr>
                <a:spLocks noChangeShapeType="1"/>
              </p:cNvSpPr>
              <p:nvPr/>
            </p:nvSpPr>
            <p:spPr bwMode="auto">
              <a:xfrm flipV="1">
                <a:off x="1762959" y="3219981"/>
                <a:ext cx="538456" cy="15505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graphicFrame>
            <p:nvGraphicFramePr>
              <p:cNvPr id="101" name="Object 1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56459538"/>
                  </p:ext>
                </p:extLst>
              </p:nvPr>
            </p:nvGraphicFramePr>
            <p:xfrm>
              <a:off x="2428111" y="3219981"/>
              <a:ext cx="298922" cy="362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80" name="Equation" r:id="rId14" imgW="215640" imgH="228600" progId="Equation.DSMT4">
                      <p:embed/>
                    </p:oleObj>
                  </mc:Choice>
                  <mc:Fallback>
                    <p:oleObj name="Equation" r:id="rId14" imgW="215640" imgH="2286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28111" y="3219981"/>
                            <a:ext cx="298922" cy="362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2" name="Line 107"/>
              <p:cNvSpPr>
                <a:spLocks noChangeShapeType="1"/>
              </p:cNvSpPr>
              <p:nvPr/>
            </p:nvSpPr>
            <p:spPr bwMode="auto">
              <a:xfrm flipV="1">
                <a:off x="2481560" y="1986746"/>
                <a:ext cx="0" cy="12332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03" name="Line 108"/>
              <p:cNvSpPr>
                <a:spLocks noChangeShapeType="1"/>
              </p:cNvSpPr>
              <p:nvPr/>
            </p:nvSpPr>
            <p:spPr bwMode="auto">
              <a:xfrm flipV="1">
                <a:off x="2885402" y="1698714"/>
                <a:ext cx="0" cy="15212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graphicFrame>
            <p:nvGraphicFramePr>
              <p:cNvPr id="104" name="Object 1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2264926"/>
                  </p:ext>
                </p:extLst>
              </p:nvPr>
            </p:nvGraphicFramePr>
            <p:xfrm>
              <a:off x="2122260" y="3271285"/>
              <a:ext cx="281106" cy="362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81" name="Equation" r:id="rId16" imgW="203040" imgH="228600" progId="Equation.DSMT4">
                      <p:embed/>
                    </p:oleObj>
                  </mc:Choice>
                  <mc:Fallback>
                    <p:oleObj name="Equation" r:id="rId16" imgW="203040" imgH="2286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22260" y="3271285"/>
                            <a:ext cx="281106" cy="362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05" name="直接连接符 113"/>
              <p:cNvCxnSpPr/>
              <p:nvPr/>
            </p:nvCxnSpPr>
            <p:spPr>
              <a:xfrm flipV="1">
                <a:off x="1516496" y="3219981"/>
                <a:ext cx="1" cy="1435376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Text Box 84"/>
              <p:cNvSpPr txBox="1">
                <a:spLocks noChangeArrowheads="1"/>
              </p:cNvSpPr>
              <p:nvPr/>
            </p:nvSpPr>
            <p:spPr bwMode="auto">
              <a:xfrm>
                <a:off x="354743" y="3757822"/>
                <a:ext cx="1296144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zh-CN" altLang="en-US" dirty="0">
                    <a:latin typeface="SimSun" charset="-122"/>
                    <a:ea typeface="SimSun" charset="-122"/>
                    <a:cs typeface="SimSun" charset="-122"/>
                  </a:rPr>
                  <a:t>透镜</a:t>
                </a:r>
                <a:r>
                  <a:rPr kumimoji="1" lang="zh-CN" altLang="en-US" dirty="0" smtClean="0">
                    <a:latin typeface="SimSun" charset="-122"/>
                    <a:ea typeface="SimSun" charset="-122"/>
                    <a:cs typeface="SimSun" charset="-122"/>
                  </a:rPr>
                  <a:t>焦距 </a:t>
                </a:r>
                <a:r>
                  <a:rPr kumimoji="1" lang="en-US" altLang="zh-CN" i="1" dirty="0" smtClean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f</a:t>
                </a:r>
                <a:endParaRPr kumimoji="1" lang="zh-CN" altLang="en-US" i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107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62762904"/>
                  </p:ext>
                </p:extLst>
              </p:nvPr>
            </p:nvGraphicFramePr>
            <p:xfrm>
              <a:off x="1247268" y="5373216"/>
              <a:ext cx="201921" cy="4377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82" name="Equation" r:id="rId18" imgW="114120" imgH="215640" progId="Equation.3">
                      <p:embed/>
                    </p:oleObj>
                  </mc:Choice>
                  <mc:Fallback>
                    <p:oleObj name="Equation" r:id="rId18" imgW="114120" imgH="215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47268" y="5373216"/>
                            <a:ext cx="201921" cy="4377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8" name="弧形 117"/>
              <p:cNvSpPr/>
              <p:nvPr/>
            </p:nvSpPr>
            <p:spPr>
              <a:xfrm rot="14936876">
                <a:off x="1442603" y="5839081"/>
                <a:ext cx="95123" cy="146764"/>
              </a:xfrm>
              <a:prstGeom prst="arc">
                <a:avLst>
                  <a:gd name="adj1" fmla="val 16200000"/>
                  <a:gd name="adj2" fmla="val 4648216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弧形 118"/>
              <p:cNvSpPr/>
              <p:nvPr/>
            </p:nvSpPr>
            <p:spPr>
              <a:xfrm rot="14936876" flipH="1">
                <a:off x="1544634" y="6280744"/>
                <a:ext cx="99914" cy="191221"/>
              </a:xfrm>
              <a:prstGeom prst="arc">
                <a:avLst>
                  <a:gd name="adj1" fmla="val 17706328"/>
                  <a:gd name="adj2" fmla="val 2650007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Line 65"/>
              <p:cNvSpPr>
                <a:spLocks noChangeShapeType="1"/>
              </p:cNvSpPr>
              <p:nvPr/>
            </p:nvSpPr>
            <p:spPr bwMode="auto">
              <a:xfrm>
                <a:off x="1724357" y="5562281"/>
                <a:ext cx="0" cy="10944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11" name="弧形 129"/>
              <p:cNvSpPr/>
              <p:nvPr/>
            </p:nvSpPr>
            <p:spPr>
              <a:xfrm rot="17810956">
                <a:off x="1552334" y="5839081"/>
                <a:ext cx="95123" cy="146764"/>
              </a:xfrm>
              <a:prstGeom prst="arc">
                <a:avLst>
                  <a:gd name="adj1" fmla="val 16200000"/>
                  <a:gd name="adj2" fmla="val 4648216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弧形 130"/>
              <p:cNvSpPr/>
              <p:nvPr/>
            </p:nvSpPr>
            <p:spPr>
              <a:xfrm rot="16373072">
                <a:off x="1650987" y="6232226"/>
                <a:ext cx="95123" cy="146764"/>
              </a:xfrm>
              <a:prstGeom prst="arc">
                <a:avLst>
                  <a:gd name="adj1" fmla="val 16200000"/>
                  <a:gd name="adj2" fmla="val 2226934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aphicFrame>
            <p:nvGraphicFramePr>
              <p:cNvPr id="114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14331030"/>
                  </p:ext>
                </p:extLst>
              </p:nvPr>
            </p:nvGraphicFramePr>
            <p:xfrm>
              <a:off x="1533773" y="5413559"/>
              <a:ext cx="201921" cy="4377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083" name="Equation" r:id="rId20" imgW="114120" imgH="215640" progId="Equation.3">
                      <p:embed/>
                    </p:oleObj>
                  </mc:Choice>
                  <mc:Fallback>
                    <p:oleObj name="Equation" r:id="rId20" imgW="114120" imgH="215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3773" y="5413559"/>
                            <a:ext cx="201921" cy="4377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5" name="Line 65"/>
              <p:cNvSpPr>
                <a:spLocks noChangeShapeType="1"/>
              </p:cNvSpPr>
              <p:nvPr/>
            </p:nvSpPr>
            <p:spPr bwMode="auto">
              <a:xfrm>
                <a:off x="1547664" y="5530948"/>
                <a:ext cx="0" cy="10944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  <p:cxnSp>
          <p:nvCxnSpPr>
            <p:cNvPr id="116" name="直接连接符 133"/>
            <p:cNvCxnSpPr/>
            <p:nvPr/>
          </p:nvCxnSpPr>
          <p:spPr>
            <a:xfrm>
              <a:off x="1326868" y="1484784"/>
              <a:ext cx="1371874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Line 108"/>
            <p:cNvSpPr>
              <a:spLocks noChangeShapeType="1"/>
            </p:cNvSpPr>
            <p:nvPr/>
          </p:nvSpPr>
          <p:spPr bwMode="auto">
            <a:xfrm flipV="1">
              <a:off x="1318378" y="1340766"/>
              <a:ext cx="0" cy="15212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cxnSp>
          <p:nvCxnSpPr>
            <p:cNvPr id="118" name="直接连接符 135"/>
            <p:cNvCxnSpPr/>
            <p:nvPr/>
          </p:nvCxnSpPr>
          <p:spPr>
            <a:xfrm>
              <a:off x="1318378" y="1772816"/>
              <a:ext cx="976523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9" name="Object 10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4527418"/>
                </p:ext>
              </p:extLst>
            </p:nvPr>
          </p:nvGraphicFramePr>
          <p:xfrm>
            <a:off x="1896726" y="1269229"/>
            <a:ext cx="215555" cy="431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84" name="Equation" r:id="rId21" imgW="139680" imgH="241200" progId="Equation.DSMT4">
                    <p:embed/>
                  </p:oleObj>
                </mc:Choice>
                <mc:Fallback>
                  <p:oleObj name="Equation" r:id="rId21" imgW="13968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6726" y="1269229"/>
                          <a:ext cx="215555" cy="43111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0" name="对象 1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8218925"/>
                </p:ext>
              </p:extLst>
            </p:nvPr>
          </p:nvGraphicFramePr>
          <p:xfrm>
            <a:off x="1590545" y="1580157"/>
            <a:ext cx="314338" cy="3853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85" name="Equation" r:id="rId23" imgW="228600" imgH="241200" progId="Equation.DSMT4">
                    <p:embed/>
                  </p:oleObj>
                </mc:Choice>
                <mc:Fallback>
                  <p:oleObj name="Equation" r:id="rId23" imgW="22860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0545" y="1580157"/>
                          <a:ext cx="314338" cy="38531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22" name="对象 1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4384699"/>
              </p:ext>
            </p:extLst>
          </p:nvPr>
        </p:nvGraphicFramePr>
        <p:xfrm>
          <a:off x="4025737" y="3718379"/>
          <a:ext cx="2070263" cy="874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86" name="Equation" r:id="rId25" imgW="1015920" imgH="431640" progId="Equation.DSMT4">
                  <p:embed/>
                </p:oleObj>
              </mc:Choice>
              <mc:Fallback>
                <p:oleObj name="Equation" r:id="rId25" imgW="10159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5737" y="3718379"/>
                        <a:ext cx="2070263" cy="874759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" name="对象 1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7235264"/>
              </p:ext>
            </p:extLst>
          </p:nvPr>
        </p:nvGraphicFramePr>
        <p:xfrm>
          <a:off x="3425743" y="4771974"/>
          <a:ext cx="3270250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87" name="Equation" r:id="rId27" imgW="1638000" imgH="444240" progId="Equation.DSMT4">
                  <p:embed/>
                </p:oleObj>
              </mc:Choice>
              <mc:Fallback>
                <p:oleObj name="Equation" r:id="rId27" imgW="16380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5743" y="4771974"/>
                        <a:ext cx="3270250" cy="88265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337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3.3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分振幅干涉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113" name="内容占位符 2"/>
          <p:cNvSpPr txBox="1">
            <a:spLocks/>
          </p:cNvSpPr>
          <p:nvPr/>
        </p:nvSpPr>
        <p:spPr>
          <a:xfrm>
            <a:off x="838200" y="1405053"/>
            <a:ext cx="7639497" cy="5311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等倾干涉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kumimoji="1" lang="zh-CN" altLang="en-US" dirty="0" smtClean="0">
                <a:latin typeface="SimSun" charset="-122"/>
                <a:ea typeface="SimSun" charset="-122"/>
                <a:cs typeface="SimSun" charset="-122"/>
              </a:rPr>
              <a:t>特点</a:t>
            </a:r>
            <a:endParaRPr kumimoji="1" lang="en-US" altLang="zh-CN" dirty="0">
              <a:latin typeface="SimSun" charset="-122"/>
              <a:ea typeface="SimSun" charset="-122"/>
              <a:cs typeface="SimSun" charset="-122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kumimoji="1" lang="zh-CN" altLang="en-US" sz="2200" dirty="0" smtClean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 panose="02020603050405020304" pitchFamily="18" charset="0"/>
              </a:rPr>
              <a:t>中心</a:t>
            </a:r>
            <a:r>
              <a:rPr kumimoji="1" lang="zh-CN" altLang="en-US" sz="2200" dirty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 panose="02020603050405020304" pitchFamily="18" charset="0"/>
              </a:rPr>
              <a:t>级次高，边缘级次</a:t>
            </a:r>
            <a:r>
              <a:rPr kumimoji="1" lang="zh-CN" altLang="en-US" sz="2200" dirty="0" smtClean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 panose="02020603050405020304" pitchFamily="18" charset="0"/>
              </a:rPr>
              <a:t>低；</a:t>
            </a:r>
            <a:endParaRPr kumimoji="1" lang="en-US" altLang="zh-CN" sz="2200" dirty="0" smtClean="0">
              <a:solidFill>
                <a:srgbClr val="4472C4"/>
              </a:solidFill>
              <a:latin typeface="Times New Roman" charset="0"/>
              <a:ea typeface="宋体" charset="-122"/>
              <a:cs typeface="Times New Roman" panose="02020603050405020304" pitchFamily="18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kumimoji="1" lang="zh-CN" altLang="en-US" sz="2200" dirty="0" smtClean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 panose="02020603050405020304" pitchFamily="18" charset="0"/>
              </a:rPr>
              <a:t>中心</a:t>
            </a:r>
            <a:r>
              <a:rPr kumimoji="1" lang="zh-CN" altLang="en-US" sz="2200" dirty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 panose="02020603050405020304" pitchFamily="18" charset="0"/>
              </a:rPr>
              <a:t>处条纹间隔较为稀疏，但条纹角宽度大，看起来较宽</a:t>
            </a:r>
            <a:r>
              <a:rPr kumimoji="1" lang="zh-CN" altLang="en-US" sz="2200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，边缘条纹较密，看起来细</a:t>
            </a:r>
            <a:r>
              <a:rPr kumimoji="1" lang="zh-CN" altLang="en-US" sz="2200" dirty="0" smtClean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锐；</a:t>
            </a:r>
            <a:endParaRPr kumimoji="1" lang="en-US" altLang="zh-CN" sz="2200" dirty="0" smtClean="0">
              <a:latin typeface="Times New Roman" charset="0"/>
              <a:ea typeface="宋体" charset="-122"/>
              <a:cs typeface="Times New Roman" panose="02020603050405020304" pitchFamily="18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kumimoji="1" lang="zh-CN" altLang="en-US" sz="2200" dirty="0" smtClean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 panose="02020603050405020304" pitchFamily="18" charset="0"/>
              </a:rPr>
              <a:t>膜</a:t>
            </a:r>
            <a:r>
              <a:rPr kumimoji="1" lang="zh-CN" altLang="en-US" sz="2200" dirty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 panose="02020603050405020304" pitchFamily="18" charset="0"/>
              </a:rPr>
              <a:t>厚 </a:t>
            </a:r>
            <a:r>
              <a:rPr kumimoji="1" lang="en-US" altLang="zh-CN" sz="2200" i="1" dirty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 panose="02020603050405020304" pitchFamily="18" charset="0"/>
              </a:rPr>
              <a:t>h </a:t>
            </a:r>
            <a:r>
              <a:rPr kumimoji="1" lang="zh-CN" altLang="en-US" sz="2200" dirty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 panose="02020603050405020304" pitchFamily="18" charset="0"/>
              </a:rPr>
              <a:t>增大，条纹变的更加细</a:t>
            </a:r>
            <a:r>
              <a:rPr kumimoji="1" lang="zh-CN" altLang="en-US" sz="2200" dirty="0" smtClean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 panose="02020603050405020304" pitchFamily="18" charset="0"/>
              </a:rPr>
              <a:t>锐</a:t>
            </a:r>
            <a:r>
              <a:rPr kumimoji="1" lang="zh-CN" altLang="en-US" sz="2200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，</a:t>
            </a:r>
            <a:r>
              <a:rPr kumimoji="1" lang="zh-CN" altLang="en-US" sz="2200" dirty="0" smtClean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中心</a:t>
            </a:r>
            <a:r>
              <a:rPr kumimoji="1" lang="zh-CN" altLang="en-US" sz="2200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条纹级次增大，中心级次</a:t>
            </a:r>
            <a:r>
              <a:rPr kumimoji="1" lang="zh-CN" altLang="en-US" sz="2200" dirty="0" smtClean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变化</a:t>
            </a:r>
            <a:r>
              <a:rPr kumimoji="1" lang="en-US" altLang="zh-CN" sz="2200" dirty="0" smtClean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±</a:t>
            </a:r>
            <a:r>
              <a:rPr kumimoji="1" lang="en-US" altLang="zh-CN" sz="2200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1</a:t>
            </a:r>
            <a:r>
              <a:rPr kumimoji="1" lang="zh-CN" altLang="en-US" sz="2200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时，相应的膜厚变化为 </a:t>
            </a:r>
            <a:r>
              <a:rPr kumimoji="1" lang="el-GR" altLang="zh-CN" sz="2200" dirty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 panose="02020603050405020304" pitchFamily="18" charset="0"/>
              </a:rPr>
              <a:t>Δ</a:t>
            </a:r>
            <a:r>
              <a:rPr kumimoji="1" lang="en-US" altLang="zh-CN" sz="2200" i="1" dirty="0" smtClean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 panose="02020603050405020304" pitchFamily="18" charset="0"/>
              </a:rPr>
              <a:t>h </a:t>
            </a:r>
            <a:r>
              <a:rPr kumimoji="1" lang="en-US" altLang="zh-CN" sz="2200" dirty="0" smtClean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 panose="02020603050405020304" pitchFamily="18" charset="0"/>
              </a:rPr>
              <a:t>= </a:t>
            </a:r>
            <a:r>
              <a:rPr kumimoji="1" lang="en-US" altLang="zh-CN" sz="2200" dirty="0" smtClean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/>
              </a:rPr>
              <a:t>±</a:t>
            </a:r>
            <a:r>
              <a:rPr kumimoji="1" lang="el-GR" altLang="zh-CN" sz="2200" i="1" dirty="0" smtClean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/>
              </a:rPr>
              <a:t>λ</a:t>
            </a:r>
            <a:r>
              <a:rPr kumimoji="1" lang="en-US" altLang="zh-CN" sz="2200" dirty="0" smtClean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/>
              </a:rPr>
              <a:t>/2</a:t>
            </a:r>
            <a:r>
              <a:rPr kumimoji="1" lang="en-US" altLang="zh-CN" sz="2200" i="1" dirty="0" smtClean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/>
              </a:rPr>
              <a:t>n</a:t>
            </a:r>
            <a:r>
              <a:rPr kumimoji="1" lang="en-US" altLang="zh-CN" sz="2200" baseline="-25000" dirty="0" smtClean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/>
              </a:rPr>
              <a:t>2</a:t>
            </a:r>
            <a:r>
              <a:rPr kumimoji="1" lang="zh-CN" altLang="en-US" sz="2200" dirty="0" smtClean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/>
              </a:rPr>
              <a:t>；</a:t>
            </a:r>
            <a:endParaRPr kumimoji="1" lang="en-US" altLang="zh-CN" sz="2200" dirty="0" smtClean="0">
              <a:solidFill>
                <a:srgbClr val="4472C4"/>
              </a:solidFill>
              <a:latin typeface="Times New Roman" charset="0"/>
              <a:ea typeface="宋体" charset="-122"/>
              <a:cs typeface="Times New Roman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kumimoji="1" lang="en-US" altLang="zh-CN" sz="2200" i="1" dirty="0" smtClean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/>
              </a:rPr>
              <a:t>h </a:t>
            </a:r>
            <a:r>
              <a:rPr kumimoji="1" lang="zh-CN" altLang="en-US" sz="2200" dirty="0" smtClean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 panose="02020603050405020304" pitchFamily="18" charset="0"/>
              </a:rPr>
              <a:t>连续增大，条纹从中心生出并向外扩展；</a:t>
            </a:r>
            <a:endParaRPr kumimoji="1" lang="en-US" altLang="zh-CN" sz="2200" dirty="0" smtClean="0">
              <a:solidFill>
                <a:srgbClr val="4472C4"/>
              </a:solidFill>
              <a:latin typeface="Times New Roman" charset="0"/>
              <a:ea typeface="宋体" charset="-122"/>
              <a:cs typeface="Times New Roman" panose="02020603050405020304" pitchFamily="18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kumimoji="1" lang="en-US" altLang="zh-CN" sz="2200" i="1" dirty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/>
              </a:rPr>
              <a:t>h </a:t>
            </a:r>
            <a:r>
              <a:rPr kumimoji="1" lang="zh-CN" altLang="en-US" sz="2200" dirty="0" smtClean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 panose="02020603050405020304" pitchFamily="18" charset="0"/>
              </a:rPr>
              <a:t>连续减小，</a:t>
            </a:r>
            <a:r>
              <a:rPr kumimoji="1" lang="zh-CN" altLang="en-US" sz="2200" dirty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 panose="02020603050405020304" pitchFamily="18" charset="0"/>
              </a:rPr>
              <a:t>条纹从</a:t>
            </a:r>
            <a:r>
              <a:rPr kumimoji="1" lang="zh-CN" altLang="en-US" sz="2200" dirty="0" smtClean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 panose="02020603050405020304" pitchFamily="18" charset="0"/>
              </a:rPr>
              <a:t>中心消失并向</a:t>
            </a:r>
            <a:r>
              <a:rPr kumimoji="1" lang="zh-CN" altLang="en-US" sz="2200" dirty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 panose="02020603050405020304" pitchFamily="18" charset="0"/>
              </a:rPr>
              <a:t>内</a:t>
            </a:r>
            <a:r>
              <a:rPr kumimoji="1" lang="zh-CN" altLang="en-US" sz="2200" dirty="0" smtClean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 panose="02020603050405020304" pitchFamily="18" charset="0"/>
              </a:rPr>
              <a:t>收缩；</a:t>
            </a:r>
            <a:endParaRPr kumimoji="1" lang="en-US" altLang="zh-CN" sz="2200" dirty="0">
              <a:solidFill>
                <a:srgbClr val="4472C4"/>
              </a:solidFill>
              <a:latin typeface="Times New Roman" charset="0"/>
              <a:ea typeface="宋体" charset="-122"/>
              <a:cs typeface="Times New Roman" panose="02020603050405020304" pitchFamily="18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zh-CN" altLang="zh-CN" sz="2200" dirty="0" smtClean="0">
                <a:solidFill>
                  <a:srgbClr val="4472C4"/>
                </a:solidFill>
                <a:latin typeface="SimSun" charset="-122"/>
                <a:ea typeface="SimSun" charset="-122"/>
                <a:cs typeface="SimSun" charset="-122"/>
              </a:rPr>
              <a:t>中心</a:t>
            </a:r>
            <a:r>
              <a:rPr lang="zh-CN" altLang="zh-CN" sz="2200" dirty="0">
                <a:solidFill>
                  <a:srgbClr val="4472C4"/>
                </a:solidFill>
                <a:latin typeface="SimSun" charset="-122"/>
                <a:ea typeface="SimSun" charset="-122"/>
                <a:cs typeface="SimSun" charset="-122"/>
              </a:rPr>
              <a:t>条纹（圆斑）可能是亮纹，也可能是暗纹，也可能是中间亮度的</a:t>
            </a:r>
            <a:r>
              <a:rPr lang="zh-CN" altLang="zh-CN" sz="2200" dirty="0" smtClean="0">
                <a:solidFill>
                  <a:srgbClr val="4472C4"/>
                </a:solidFill>
                <a:latin typeface="SimSun" charset="-122"/>
                <a:ea typeface="SimSun" charset="-122"/>
                <a:cs typeface="SimSun" charset="-122"/>
              </a:rPr>
              <a:t>条纹</a:t>
            </a:r>
            <a:r>
              <a:rPr lang="zh-CN" altLang="en-US" sz="2200" dirty="0" smtClean="0">
                <a:solidFill>
                  <a:srgbClr val="4472C4"/>
                </a:solidFill>
                <a:latin typeface="SimSun" charset="-122"/>
                <a:ea typeface="SimSun" charset="-122"/>
                <a:cs typeface="SimSun" charset="-122"/>
              </a:rPr>
              <a:t>。</a:t>
            </a:r>
            <a:endParaRPr kumimoji="1" lang="en-US" altLang="zh-CN" sz="2200" dirty="0" smtClean="0">
              <a:solidFill>
                <a:srgbClr val="4472C4"/>
              </a:solidFill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kumimoji="1" lang="en-US" altLang="zh-CN" dirty="0">
              <a:solidFill>
                <a:srgbClr val="4472C4"/>
              </a:solidFill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kumimoji="1" lang="en-US" altLang="zh-CN" dirty="0" smtClean="0">
              <a:solidFill>
                <a:srgbClr val="4472C4"/>
              </a:solidFill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kumimoji="1" lang="zh-CN" altLang="en-US" dirty="0" smtClean="0">
              <a:solidFill>
                <a:srgbClr val="4472C4"/>
              </a:solidFill>
              <a:latin typeface="SimSun" charset="-122"/>
              <a:ea typeface="SimSun" charset="-122"/>
              <a:cs typeface="SimSun" charset="-122"/>
            </a:endParaRPr>
          </a:p>
        </p:txBody>
      </p:sp>
      <p:grpSp>
        <p:nvGrpSpPr>
          <p:cNvPr id="4" name="组 3"/>
          <p:cNvGrpSpPr/>
          <p:nvPr/>
        </p:nvGrpSpPr>
        <p:grpSpPr>
          <a:xfrm>
            <a:off x="8558862" y="1515838"/>
            <a:ext cx="2794938" cy="4542937"/>
            <a:chOff x="165114" y="1269229"/>
            <a:chExt cx="2794938" cy="5195968"/>
          </a:xfrm>
        </p:grpSpPr>
        <p:grpSp>
          <p:nvGrpSpPr>
            <p:cNvPr id="45" name="组合 75"/>
            <p:cNvGrpSpPr/>
            <p:nvPr/>
          </p:nvGrpSpPr>
          <p:grpSpPr>
            <a:xfrm>
              <a:off x="165114" y="1340767"/>
              <a:ext cx="2794938" cy="5124430"/>
              <a:chOff x="354743" y="1698714"/>
              <a:chExt cx="2794938" cy="5124430"/>
            </a:xfrm>
          </p:grpSpPr>
          <p:sp>
            <p:nvSpPr>
              <p:cNvPr id="66" name="Freeform 111"/>
              <p:cNvSpPr>
                <a:spLocks/>
              </p:cNvSpPr>
              <p:nvPr/>
            </p:nvSpPr>
            <p:spPr bwMode="auto">
              <a:xfrm>
                <a:off x="1762959" y="3219981"/>
                <a:ext cx="718601" cy="1550525"/>
              </a:xfrm>
              <a:custGeom>
                <a:avLst/>
                <a:gdLst>
                  <a:gd name="T0" fmla="*/ 544 w 726"/>
                  <a:gd name="T1" fmla="*/ 0 h 1360"/>
                  <a:gd name="T2" fmla="*/ 726 w 726"/>
                  <a:gd name="T3" fmla="*/ 0 h 1360"/>
                  <a:gd name="T4" fmla="*/ 0 w 726"/>
                  <a:gd name="T5" fmla="*/ 1360 h 1360"/>
                  <a:gd name="T6" fmla="*/ 544 w 726"/>
                  <a:gd name="T7" fmla="*/ 0 h 1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6" h="1360">
                    <a:moveTo>
                      <a:pt x="544" y="0"/>
                    </a:moveTo>
                    <a:lnTo>
                      <a:pt x="726" y="0"/>
                    </a:lnTo>
                    <a:lnTo>
                      <a:pt x="0" y="1360"/>
                    </a:lnTo>
                    <a:lnTo>
                      <a:pt x="544" y="0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70" name="Freeform 110"/>
              <p:cNvSpPr>
                <a:spLocks/>
              </p:cNvSpPr>
              <p:nvPr/>
            </p:nvSpPr>
            <p:spPr bwMode="auto">
              <a:xfrm>
                <a:off x="1762959" y="3219981"/>
                <a:ext cx="1166985" cy="1550525"/>
              </a:xfrm>
              <a:custGeom>
                <a:avLst/>
                <a:gdLst>
                  <a:gd name="T0" fmla="*/ 0 w 1179"/>
                  <a:gd name="T1" fmla="*/ 1360 h 1360"/>
                  <a:gd name="T2" fmla="*/ 1179 w 1179"/>
                  <a:gd name="T3" fmla="*/ 0 h 1360"/>
                  <a:gd name="T4" fmla="*/ 726 w 1179"/>
                  <a:gd name="T5" fmla="*/ 0 h 1360"/>
                  <a:gd name="T6" fmla="*/ 0 w 1179"/>
                  <a:gd name="T7" fmla="*/ 1360 h 1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79" h="1360">
                    <a:moveTo>
                      <a:pt x="0" y="1360"/>
                    </a:moveTo>
                    <a:lnTo>
                      <a:pt x="1179" y="0"/>
                    </a:lnTo>
                    <a:lnTo>
                      <a:pt x="726" y="0"/>
                    </a:lnTo>
                    <a:lnTo>
                      <a:pt x="0" y="136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71" name="Rectangle 52"/>
              <p:cNvSpPr>
                <a:spLocks noChangeArrowheads="1"/>
              </p:cNvSpPr>
              <p:nvPr/>
            </p:nvSpPr>
            <p:spPr bwMode="auto">
              <a:xfrm>
                <a:off x="869161" y="6078192"/>
                <a:ext cx="1805411" cy="54724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aphicFrame>
            <p:nvGraphicFramePr>
              <p:cNvPr id="74" name="Object 21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529879" y="6385349"/>
              <a:ext cx="224687" cy="4377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095" name="Equation" r:id="rId4" imgW="126720" imgH="215640" progId="Equation.3">
                      <p:embed/>
                    </p:oleObj>
                  </mc:Choice>
                  <mc:Fallback>
                    <p:oleObj name="Equation" r:id="rId4" imgW="126720" imgH="215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9879" y="6385349"/>
                            <a:ext cx="224687" cy="4377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5" name="Object 2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916672" y="6132915"/>
              <a:ext cx="291994" cy="4377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096" name="Equation" r:id="rId6" imgW="164880" imgH="215640" progId="Equation.3">
                      <p:embed/>
                    </p:oleObj>
                  </mc:Choice>
                  <mc:Fallback>
                    <p:oleObj name="Equation" r:id="rId6" imgW="164880" imgH="215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16672" y="6132915"/>
                            <a:ext cx="291994" cy="4377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6" name="Object 23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916672" y="5640396"/>
              <a:ext cx="269228" cy="4377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097" name="Equation" r:id="rId8" imgW="152280" imgH="215640" progId="Equation.3">
                      <p:embed/>
                    </p:oleObj>
                  </mc:Choice>
                  <mc:Fallback>
                    <p:oleObj name="Equation" r:id="rId8" imgW="152280" imgH="215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16672" y="5640396"/>
                            <a:ext cx="269228" cy="4377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7" name="Oval 54"/>
              <p:cNvSpPr>
                <a:spLocks noChangeArrowheads="1"/>
              </p:cNvSpPr>
              <p:nvPr/>
            </p:nvSpPr>
            <p:spPr bwMode="auto">
              <a:xfrm>
                <a:off x="394053" y="4655357"/>
                <a:ext cx="2755628" cy="27362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8" name="Line 55"/>
              <p:cNvSpPr>
                <a:spLocks noChangeShapeType="1"/>
              </p:cNvSpPr>
              <p:nvPr/>
            </p:nvSpPr>
            <p:spPr bwMode="auto">
              <a:xfrm>
                <a:off x="441564" y="3232522"/>
                <a:ext cx="266060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79" name="Line 56"/>
              <p:cNvSpPr>
                <a:spLocks noChangeShapeType="1"/>
              </p:cNvSpPr>
              <p:nvPr/>
            </p:nvSpPr>
            <p:spPr bwMode="auto">
              <a:xfrm>
                <a:off x="1059205" y="5421498"/>
                <a:ext cx="475108" cy="65669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80" name="Line 58"/>
              <p:cNvSpPr>
                <a:spLocks noChangeShapeType="1"/>
              </p:cNvSpPr>
              <p:nvPr/>
            </p:nvSpPr>
            <p:spPr bwMode="auto">
              <a:xfrm flipV="1">
                <a:off x="1534313" y="4764806"/>
                <a:ext cx="950217" cy="131338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81" name="Line 59"/>
              <p:cNvSpPr>
                <a:spLocks noChangeShapeType="1"/>
              </p:cNvSpPr>
              <p:nvPr/>
            </p:nvSpPr>
            <p:spPr bwMode="auto">
              <a:xfrm>
                <a:off x="1534313" y="6078192"/>
                <a:ext cx="190044" cy="54724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82" name="Line 60"/>
              <p:cNvSpPr>
                <a:spLocks noChangeShapeType="1"/>
              </p:cNvSpPr>
              <p:nvPr/>
            </p:nvSpPr>
            <p:spPr bwMode="auto">
              <a:xfrm flipV="1">
                <a:off x="1724356" y="6078192"/>
                <a:ext cx="190044" cy="54724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83" name="Line 61"/>
              <p:cNvSpPr>
                <a:spLocks noChangeShapeType="1"/>
              </p:cNvSpPr>
              <p:nvPr/>
            </p:nvSpPr>
            <p:spPr bwMode="auto">
              <a:xfrm flipV="1">
                <a:off x="1914399" y="4764806"/>
                <a:ext cx="950217" cy="131338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84" name="Line 62"/>
              <p:cNvSpPr>
                <a:spLocks noChangeShapeType="1"/>
              </p:cNvSpPr>
              <p:nvPr/>
            </p:nvSpPr>
            <p:spPr bwMode="auto">
              <a:xfrm flipV="1">
                <a:off x="1762959" y="3232522"/>
                <a:ext cx="1149168" cy="1537984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85" name="Line 53"/>
              <p:cNvSpPr>
                <a:spLocks noChangeShapeType="1"/>
              </p:cNvSpPr>
              <p:nvPr/>
            </p:nvSpPr>
            <p:spPr bwMode="auto">
              <a:xfrm flipV="1">
                <a:off x="1771867" y="3232522"/>
                <a:ext cx="0" cy="2140694"/>
              </a:xfrm>
              <a:prstGeom prst="line">
                <a:avLst/>
              </a:prstGeom>
              <a:noFill/>
              <a:ln w="9525">
                <a:solidFill>
                  <a:srgbClr val="333300"/>
                </a:solidFill>
                <a:prstDash val="lg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86" name="Line 63"/>
              <p:cNvSpPr>
                <a:spLocks noChangeShapeType="1"/>
              </p:cNvSpPr>
              <p:nvPr/>
            </p:nvSpPr>
            <p:spPr bwMode="auto">
              <a:xfrm flipV="1">
                <a:off x="2484529" y="3232522"/>
                <a:ext cx="427597" cy="15322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87" name="Line 64"/>
              <p:cNvSpPr>
                <a:spLocks noChangeShapeType="1"/>
              </p:cNvSpPr>
              <p:nvPr/>
            </p:nvSpPr>
            <p:spPr bwMode="auto">
              <a:xfrm flipV="1">
                <a:off x="2864616" y="3232522"/>
                <a:ext cx="47511" cy="15322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88" name="Line 94"/>
              <p:cNvSpPr>
                <a:spLocks noChangeShapeType="1"/>
              </p:cNvSpPr>
              <p:nvPr/>
            </p:nvSpPr>
            <p:spPr bwMode="auto">
              <a:xfrm>
                <a:off x="1059205" y="5421499"/>
                <a:ext cx="255370" cy="641871"/>
              </a:xfrm>
              <a:prstGeom prst="line">
                <a:avLst/>
              </a:prstGeom>
              <a:noFill/>
              <a:ln w="28575">
                <a:solidFill>
                  <a:srgbClr val="CC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89" name="Line 95"/>
              <p:cNvSpPr>
                <a:spLocks noChangeShapeType="1"/>
              </p:cNvSpPr>
              <p:nvPr/>
            </p:nvSpPr>
            <p:spPr bwMode="auto">
              <a:xfrm flipV="1">
                <a:off x="1313585" y="4822950"/>
                <a:ext cx="539445" cy="1240420"/>
              </a:xfrm>
              <a:prstGeom prst="line">
                <a:avLst/>
              </a:prstGeom>
              <a:noFill/>
              <a:ln w="28575">
                <a:solidFill>
                  <a:srgbClr val="CC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90" name="Line 96"/>
              <p:cNvSpPr>
                <a:spLocks noChangeShapeType="1"/>
              </p:cNvSpPr>
              <p:nvPr/>
            </p:nvSpPr>
            <p:spPr bwMode="auto">
              <a:xfrm>
                <a:off x="1314575" y="6063370"/>
                <a:ext cx="134614" cy="568906"/>
              </a:xfrm>
              <a:prstGeom prst="line">
                <a:avLst/>
              </a:prstGeom>
              <a:noFill/>
              <a:ln w="28575">
                <a:solidFill>
                  <a:srgbClr val="CC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91" name="Line 97"/>
              <p:cNvSpPr>
                <a:spLocks noChangeShapeType="1"/>
              </p:cNvSpPr>
              <p:nvPr/>
            </p:nvSpPr>
            <p:spPr bwMode="auto">
              <a:xfrm flipV="1">
                <a:off x="1449189" y="6063370"/>
                <a:ext cx="134614" cy="568906"/>
              </a:xfrm>
              <a:prstGeom prst="line">
                <a:avLst/>
              </a:prstGeom>
              <a:noFill/>
              <a:ln w="28575">
                <a:solidFill>
                  <a:srgbClr val="CC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92" name="Line 98"/>
              <p:cNvSpPr>
                <a:spLocks noChangeShapeType="1"/>
              </p:cNvSpPr>
              <p:nvPr/>
            </p:nvSpPr>
            <p:spPr bwMode="auto">
              <a:xfrm flipV="1">
                <a:off x="1582813" y="4874254"/>
                <a:ext cx="539445" cy="1189115"/>
              </a:xfrm>
              <a:prstGeom prst="line">
                <a:avLst/>
              </a:prstGeom>
              <a:noFill/>
              <a:ln w="28575">
                <a:solidFill>
                  <a:srgbClr val="CC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93" name="Line 99"/>
              <p:cNvSpPr>
                <a:spLocks noChangeShapeType="1"/>
              </p:cNvSpPr>
              <p:nvPr/>
            </p:nvSpPr>
            <p:spPr bwMode="auto">
              <a:xfrm flipV="1">
                <a:off x="1853032" y="3219981"/>
                <a:ext cx="628529" cy="1602969"/>
              </a:xfrm>
              <a:prstGeom prst="line">
                <a:avLst/>
              </a:prstGeom>
              <a:noFill/>
              <a:ln w="28575">
                <a:solidFill>
                  <a:srgbClr val="CC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94" name="Line 100"/>
              <p:cNvSpPr>
                <a:spLocks noChangeShapeType="1"/>
              </p:cNvSpPr>
              <p:nvPr/>
            </p:nvSpPr>
            <p:spPr bwMode="auto">
              <a:xfrm flipV="1">
                <a:off x="2122260" y="3219981"/>
                <a:ext cx="359301" cy="1654274"/>
              </a:xfrm>
              <a:prstGeom prst="line">
                <a:avLst/>
              </a:prstGeom>
              <a:noFill/>
              <a:ln w="28575">
                <a:solidFill>
                  <a:srgbClr val="CC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95" name="Line 101"/>
              <p:cNvSpPr>
                <a:spLocks noChangeShapeType="1"/>
              </p:cNvSpPr>
              <p:nvPr/>
            </p:nvSpPr>
            <p:spPr bwMode="auto">
              <a:xfrm flipV="1">
                <a:off x="1762959" y="3219981"/>
                <a:ext cx="718601" cy="1550525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graphicFrame>
            <p:nvGraphicFramePr>
              <p:cNvPr id="96" name="Object 10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889421" y="2274779"/>
              <a:ext cx="178061" cy="30764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098" name="Equation" r:id="rId10" imgW="126720" imgH="190440" progId="Equation.DSMT4">
                      <p:embed/>
                    </p:oleObj>
                  </mc:Choice>
                  <mc:Fallback>
                    <p:oleObj name="Equation" r:id="rId10" imgW="126720" imgH="1904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89421" y="2274779"/>
                            <a:ext cx="178061" cy="30764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7" name="Object 103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996268" y="2272239"/>
              <a:ext cx="422549" cy="3241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099" name="Equation" r:id="rId12" imgW="304560" imgH="203040" progId="Equation.DSMT4">
                      <p:embed/>
                    </p:oleObj>
                  </mc:Choice>
                  <mc:Fallback>
                    <p:oleObj name="Equation" r:id="rId12" imgW="304560" imgH="2030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96268" y="2272239"/>
                            <a:ext cx="422549" cy="32416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8" name="Arc 104"/>
              <p:cNvSpPr>
                <a:spLocks/>
              </p:cNvSpPr>
              <p:nvPr/>
            </p:nvSpPr>
            <p:spPr bwMode="auto">
              <a:xfrm rot="20901726">
                <a:off x="1741184" y="4078470"/>
                <a:ext cx="494904" cy="473137"/>
              </a:xfrm>
              <a:custGeom>
                <a:avLst/>
                <a:gdLst>
                  <a:gd name="G0" fmla="+- 0 0 0"/>
                  <a:gd name="G1" fmla="+- 15541 0 0"/>
                  <a:gd name="G2" fmla="+- 21600 0 0"/>
                  <a:gd name="T0" fmla="*/ 15001 w 18726"/>
                  <a:gd name="T1" fmla="*/ 0 h 15541"/>
                  <a:gd name="T2" fmla="*/ 18726 w 18726"/>
                  <a:gd name="T3" fmla="*/ 4775 h 15541"/>
                  <a:gd name="T4" fmla="*/ 0 w 18726"/>
                  <a:gd name="T5" fmla="*/ 15541 h 15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726" h="15541" fill="none" extrusionOk="0">
                    <a:moveTo>
                      <a:pt x="15001" y="-1"/>
                    </a:moveTo>
                    <a:cubicBezTo>
                      <a:pt x="16460" y="1408"/>
                      <a:pt x="17714" y="3016"/>
                      <a:pt x="18725" y="4775"/>
                    </a:cubicBezTo>
                  </a:path>
                  <a:path w="18726" h="15541" stroke="0" extrusionOk="0">
                    <a:moveTo>
                      <a:pt x="15001" y="-1"/>
                    </a:moveTo>
                    <a:cubicBezTo>
                      <a:pt x="16460" y="1408"/>
                      <a:pt x="17714" y="3016"/>
                      <a:pt x="18725" y="4775"/>
                    </a:cubicBezTo>
                    <a:lnTo>
                      <a:pt x="0" y="1554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9" name="Freeform 105"/>
              <p:cNvSpPr>
                <a:spLocks/>
              </p:cNvSpPr>
              <p:nvPr/>
            </p:nvSpPr>
            <p:spPr bwMode="auto">
              <a:xfrm>
                <a:off x="1538272" y="2547327"/>
                <a:ext cx="1527276" cy="672654"/>
              </a:xfrm>
              <a:custGeom>
                <a:avLst/>
                <a:gdLst>
                  <a:gd name="T0" fmla="*/ 0 w 2178"/>
                  <a:gd name="T1" fmla="*/ 590 h 590"/>
                  <a:gd name="T2" fmla="*/ 273 w 2178"/>
                  <a:gd name="T3" fmla="*/ 0 h 590"/>
                  <a:gd name="T4" fmla="*/ 545 w 2178"/>
                  <a:gd name="T5" fmla="*/ 590 h 590"/>
                  <a:gd name="T6" fmla="*/ 817 w 2178"/>
                  <a:gd name="T7" fmla="*/ 0 h 590"/>
                  <a:gd name="T8" fmla="*/ 1089 w 2178"/>
                  <a:gd name="T9" fmla="*/ 590 h 590"/>
                  <a:gd name="T10" fmla="*/ 1361 w 2178"/>
                  <a:gd name="T11" fmla="*/ 0 h 590"/>
                  <a:gd name="T12" fmla="*/ 1633 w 2178"/>
                  <a:gd name="T13" fmla="*/ 590 h 590"/>
                  <a:gd name="T14" fmla="*/ 1906 w 2178"/>
                  <a:gd name="T15" fmla="*/ 0 h 590"/>
                  <a:gd name="T16" fmla="*/ 2178 w 2178"/>
                  <a:gd name="T17" fmla="*/ 590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78" h="590">
                    <a:moveTo>
                      <a:pt x="0" y="590"/>
                    </a:moveTo>
                    <a:cubicBezTo>
                      <a:pt x="91" y="295"/>
                      <a:pt x="182" y="0"/>
                      <a:pt x="273" y="0"/>
                    </a:cubicBezTo>
                    <a:cubicBezTo>
                      <a:pt x="364" y="0"/>
                      <a:pt x="454" y="590"/>
                      <a:pt x="545" y="590"/>
                    </a:cubicBezTo>
                    <a:cubicBezTo>
                      <a:pt x="636" y="590"/>
                      <a:pt x="726" y="0"/>
                      <a:pt x="817" y="0"/>
                    </a:cubicBezTo>
                    <a:cubicBezTo>
                      <a:pt x="908" y="0"/>
                      <a:pt x="998" y="590"/>
                      <a:pt x="1089" y="590"/>
                    </a:cubicBezTo>
                    <a:cubicBezTo>
                      <a:pt x="1180" y="590"/>
                      <a:pt x="1270" y="0"/>
                      <a:pt x="1361" y="0"/>
                    </a:cubicBezTo>
                    <a:cubicBezTo>
                      <a:pt x="1452" y="0"/>
                      <a:pt x="1542" y="590"/>
                      <a:pt x="1633" y="590"/>
                    </a:cubicBezTo>
                    <a:cubicBezTo>
                      <a:pt x="1724" y="590"/>
                      <a:pt x="1815" y="0"/>
                      <a:pt x="1906" y="0"/>
                    </a:cubicBezTo>
                    <a:cubicBezTo>
                      <a:pt x="1997" y="0"/>
                      <a:pt x="2087" y="295"/>
                      <a:pt x="2178" y="59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00" name="Line 106"/>
              <p:cNvSpPr>
                <a:spLocks noChangeShapeType="1"/>
              </p:cNvSpPr>
              <p:nvPr/>
            </p:nvSpPr>
            <p:spPr bwMode="auto">
              <a:xfrm flipV="1">
                <a:off x="1762959" y="3219981"/>
                <a:ext cx="538456" cy="15505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graphicFrame>
            <p:nvGraphicFramePr>
              <p:cNvPr id="101" name="Object 17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428111" y="3219981"/>
              <a:ext cx="298922" cy="362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100" name="Equation" r:id="rId14" imgW="215640" imgH="228600" progId="Equation.DSMT4">
                      <p:embed/>
                    </p:oleObj>
                  </mc:Choice>
                  <mc:Fallback>
                    <p:oleObj name="Equation" r:id="rId14" imgW="215640" imgH="2286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28111" y="3219981"/>
                            <a:ext cx="298922" cy="362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2" name="Line 107"/>
              <p:cNvSpPr>
                <a:spLocks noChangeShapeType="1"/>
              </p:cNvSpPr>
              <p:nvPr/>
            </p:nvSpPr>
            <p:spPr bwMode="auto">
              <a:xfrm flipV="1">
                <a:off x="2481560" y="1986746"/>
                <a:ext cx="0" cy="12332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03" name="Line 108"/>
              <p:cNvSpPr>
                <a:spLocks noChangeShapeType="1"/>
              </p:cNvSpPr>
              <p:nvPr/>
            </p:nvSpPr>
            <p:spPr bwMode="auto">
              <a:xfrm flipV="1">
                <a:off x="2885402" y="1698714"/>
                <a:ext cx="0" cy="15212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graphicFrame>
            <p:nvGraphicFramePr>
              <p:cNvPr id="104" name="Object 1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122260" y="3271285"/>
              <a:ext cx="281106" cy="362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101" name="Equation" r:id="rId16" imgW="203040" imgH="228600" progId="Equation.DSMT4">
                      <p:embed/>
                    </p:oleObj>
                  </mc:Choice>
                  <mc:Fallback>
                    <p:oleObj name="Equation" r:id="rId16" imgW="203040" imgH="2286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22260" y="3271285"/>
                            <a:ext cx="281106" cy="362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05" name="直接连接符 113"/>
              <p:cNvCxnSpPr/>
              <p:nvPr/>
            </p:nvCxnSpPr>
            <p:spPr>
              <a:xfrm flipV="1">
                <a:off x="1516496" y="3219981"/>
                <a:ext cx="1" cy="1435376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Text Box 84"/>
              <p:cNvSpPr txBox="1">
                <a:spLocks noChangeArrowheads="1"/>
              </p:cNvSpPr>
              <p:nvPr/>
            </p:nvSpPr>
            <p:spPr bwMode="auto">
              <a:xfrm>
                <a:off x="354743" y="3757822"/>
                <a:ext cx="1296144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zh-CN" altLang="en-US" dirty="0">
                    <a:latin typeface="SimSun" charset="-122"/>
                    <a:ea typeface="SimSun" charset="-122"/>
                    <a:cs typeface="SimSun" charset="-122"/>
                  </a:rPr>
                  <a:t>透镜</a:t>
                </a:r>
                <a:r>
                  <a:rPr kumimoji="1" lang="zh-CN" altLang="en-US" dirty="0" smtClean="0">
                    <a:latin typeface="SimSun" charset="-122"/>
                    <a:ea typeface="SimSun" charset="-122"/>
                    <a:cs typeface="SimSun" charset="-122"/>
                  </a:rPr>
                  <a:t>焦距 </a:t>
                </a:r>
                <a:r>
                  <a:rPr kumimoji="1" lang="en-US" altLang="zh-CN" i="1" dirty="0" smtClean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f</a:t>
                </a:r>
                <a:endParaRPr kumimoji="1" lang="zh-CN" altLang="en-US" i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107" name="Object 18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247268" y="5373216"/>
              <a:ext cx="201921" cy="4377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102" name="Equation" r:id="rId18" imgW="114120" imgH="215640" progId="Equation.3">
                      <p:embed/>
                    </p:oleObj>
                  </mc:Choice>
                  <mc:Fallback>
                    <p:oleObj name="Equation" r:id="rId18" imgW="114120" imgH="215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47268" y="5373216"/>
                            <a:ext cx="201921" cy="4377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8" name="弧形 117"/>
              <p:cNvSpPr/>
              <p:nvPr/>
            </p:nvSpPr>
            <p:spPr>
              <a:xfrm rot="14936876">
                <a:off x="1442603" y="5839081"/>
                <a:ext cx="95123" cy="146764"/>
              </a:xfrm>
              <a:prstGeom prst="arc">
                <a:avLst>
                  <a:gd name="adj1" fmla="val 16200000"/>
                  <a:gd name="adj2" fmla="val 4648216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弧形 118"/>
              <p:cNvSpPr/>
              <p:nvPr/>
            </p:nvSpPr>
            <p:spPr>
              <a:xfrm rot="14936876" flipH="1">
                <a:off x="1544634" y="6280744"/>
                <a:ext cx="99914" cy="191221"/>
              </a:xfrm>
              <a:prstGeom prst="arc">
                <a:avLst>
                  <a:gd name="adj1" fmla="val 17706328"/>
                  <a:gd name="adj2" fmla="val 2650007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Line 65"/>
              <p:cNvSpPr>
                <a:spLocks noChangeShapeType="1"/>
              </p:cNvSpPr>
              <p:nvPr/>
            </p:nvSpPr>
            <p:spPr bwMode="auto">
              <a:xfrm>
                <a:off x="1724357" y="5562281"/>
                <a:ext cx="0" cy="10944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11" name="弧形 129"/>
              <p:cNvSpPr/>
              <p:nvPr/>
            </p:nvSpPr>
            <p:spPr>
              <a:xfrm rot="17810956">
                <a:off x="1552334" y="5839081"/>
                <a:ext cx="95123" cy="146764"/>
              </a:xfrm>
              <a:prstGeom prst="arc">
                <a:avLst>
                  <a:gd name="adj1" fmla="val 16200000"/>
                  <a:gd name="adj2" fmla="val 4648216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弧形 130"/>
              <p:cNvSpPr/>
              <p:nvPr/>
            </p:nvSpPr>
            <p:spPr>
              <a:xfrm rot="16373072">
                <a:off x="1650987" y="6232226"/>
                <a:ext cx="95123" cy="146764"/>
              </a:xfrm>
              <a:prstGeom prst="arc">
                <a:avLst>
                  <a:gd name="adj1" fmla="val 16200000"/>
                  <a:gd name="adj2" fmla="val 2226934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aphicFrame>
            <p:nvGraphicFramePr>
              <p:cNvPr id="114" name="Object 16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533773" y="5413559"/>
              <a:ext cx="201921" cy="43779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9103" name="Equation" r:id="rId20" imgW="114120" imgH="215640" progId="Equation.3">
                      <p:embed/>
                    </p:oleObj>
                  </mc:Choice>
                  <mc:Fallback>
                    <p:oleObj name="Equation" r:id="rId20" imgW="114120" imgH="215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3773" y="5413559"/>
                            <a:ext cx="201921" cy="43779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5" name="Line 65"/>
              <p:cNvSpPr>
                <a:spLocks noChangeShapeType="1"/>
              </p:cNvSpPr>
              <p:nvPr/>
            </p:nvSpPr>
            <p:spPr bwMode="auto">
              <a:xfrm>
                <a:off x="1547664" y="5530948"/>
                <a:ext cx="0" cy="10944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  <p:cxnSp>
          <p:nvCxnSpPr>
            <p:cNvPr id="116" name="直接连接符 133"/>
            <p:cNvCxnSpPr/>
            <p:nvPr/>
          </p:nvCxnSpPr>
          <p:spPr>
            <a:xfrm>
              <a:off x="1326868" y="1484784"/>
              <a:ext cx="1371874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Line 108"/>
            <p:cNvSpPr>
              <a:spLocks noChangeShapeType="1"/>
            </p:cNvSpPr>
            <p:nvPr/>
          </p:nvSpPr>
          <p:spPr bwMode="auto">
            <a:xfrm flipV="1">
              <a:off x="1318378" y="1340766"/>
              <a:ext cx="0" cy="15212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cxnSp>
          <p:nvCxnSpPr>
            <p:cNvPr id="118" name="直接连接符 135"/>
            <p:cNvCxnSpPr/>
            <p:nvPr/>
          </p:nvCxnSpPr>
          <p:spPr>
            <a:xfrm>
              <a:off x="1318378" y="1772816"/>
              <a:ext cx="976523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9" name="Object 102"/>
            <p:cNvGraphicFramePr>
              <a:graphicFrameLocks noChangeAspect="1"/>
            </p:cNvGraphicFramePr>
            <p:nvPr>
              <p:extLst/>
            </p:nvPr>
          </p:nvGraphicFramePr>
          <p:xfrm>
            <a:off x="1896726" y="1269229"/>
            <a:ext cx="215555" cy="431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104" name="Equation" r:id="rId21" imgW="139680" imgH="241200" progId="Equation.DSMT4">
                    <p:embed/>
                  </p:oleObj>
                </mc:Choice>
                <mc:Fallback>
                  <p:oleObj name="Equation" r:id="rId21" imgW="13968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6726" y="1269229"/>
                          <a:ext cx="215555" cy="43111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0" name="对象 119"/>
            <p:cNvGraphicFramePr>
              <a:graphicFrameLocks noChangeAspect="1"/>
            </p:cNvGraphicFramePr>
            <p:nvPr>
              <p:extLst/>
            </p:nvPr>
          </p:nvGraphicFramePr>
          <p:xfrm>
            <a:off x="1590545" y="1580157"/>
            <a:ext cx="314338" cy="3853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105" name="Equation" r:id="rId23" imgW="228600" imgH="241200" progId="Equation.DSMT4">
                    <p:embed/>
                  </p:oleObj>
                </mc:Choice>
                <mc:Fallback>
                  <p:oleObj name="Equation" r:id="rId23" imgW="22860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0545" y="1580157"/>
                          <a:ext cx="314338" cy="38531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52620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1.1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光的传播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71600"/>
                <a:ext cx="10515600" cy="510540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buFont typeface="Wingdings" charset="2"/>
                  <a:buChar char="Ø"/>
                </a:pPr>
                <a:r>
                  <a:rPr kumimoji="1" lang="zh-CN" altLang="en-US" sz="2400" smtClean="0">
                    <a:latin typeface="Arial" charset="0"/>
                    <a:ea typeface="黑体" charset="-122"/>
                  </a:rPr>
                  <a:t> 光的色散</a:t>
                </a:r>
                <a:endParaRPr kumimoji="1" lang="en-US" altLang="zh-CN" sz="2400" smtClean="0">
                  <a:latin typeface="Arial" charset="0"/>
                  <a:ea typeface="黑体" charset="-122"/>
                </a:endParaRPr>
              </a:p>
              <a:p>
                <a:pPr marL="0" indent="0">
                  <a:lnSpc>
                    <a:spcPct val="135000"/>
                  </a:lnSpc>
                  <a:spcBef>
                    <a:spcPts val="0"/>
                  </a:spcBef>
                  <a:buNone/>
                </a:pP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	</a:t>
                </a:r>
                <a:r>
                  <a:rPr kumimoji="1" lang="zh-CN" altLang="en-US" sz="2400" smtClean="0">
                    <a:latin typeface="Times New Roman" charset="0"/>
                    <a:ea typeface="宋体" charset="-122"/>
                    <a:cs typeface="SimSun" charset="-122"/>
                  </a:rPr>
                  <a:t>折  射  率：</a:t>
                </a:r>
                <a:r>
                  <a:rPr kumimoji="1" lang="zh-CN" altLang="en-US" sz="2400" smtClean="0">
                    <a:solidFill>
                      <a:srgbClr val="FF0000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红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&lt;</a:t>
                </a:r>
                <a:r>
                  <a:rPr kumimoji="1" lang="zh-CN" altLang="en-US" sz="2400" smtClean="0">
                    <a:solidFill>
                      <a:schemeClr val="accent2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橙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&lt;</a:t>
                </a:r>
                <a:r>
                  <a:rPr kumimoji="1" lang="zh-CN" altLang="en-US" sz="2400" smtClean="0">
                    <a:solidFill>
                      <a:schemeClr val="accent4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黄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&lt;</a:t>
                </a:r>
                <a:r>
                  <a:rPr kumimoji="1" lang="zh-CN" altLang="en-US" sz="2400" smtClean="0">
                    <a:solidFill>
                      <a:schemeClr val="accent6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绿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&lt;</a:t>
                </a:r>
                <a:r>
                  <a:rPr kumimoji="1" lang="zh-CN" altLang="en-US" sz="2400" smtClean="0">
                    <a:solidFill>
                      <a:schemeClr val="accent5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青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&lt;</a:t>
                </a:r>
                <a:r>
                  <a:rPr kumimoji="1" lang="zh-CN" altLang="en-US" sz="2400" smtClean="0">
                    <a:solidFill>
                      <a:schemeClr val="accent1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蓝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&lt;</a:t>
                </a:r>
                <a:r>
                  <a:rPr kumimoji="1" lang="zh-CN" altLang="en-US" sz="2400" smtClean="0">
                    <a:solidFill>
                      <a:srgbClr val="7030A0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紫</a:t>
                </a:r>
                <a:endParaRPr kumimoji="1" lang="en-US" altLang="zh-CN" sz="2400" smtClean="0">
                  <a:solidFill>
                    <a:srgbClr val="7030A0"/>
                  </a:solidFill>
                  <a:latin typeface="Times New Roman" charset="0"/>
                  <a:ea typeface="宋体" charset="-122"/>
                  <a:cs typeface="SimSun" charset="-122"/>
                </a:endParaRPr>
              </a:p>
              <a:p>
                <a:pPr marL="0" indent="0">
                  <a:lnSpc>
                    <a:spcPct val="135000"/>
                  </a:lnSpc>
                  <a:spcBef>
                    <a:spcPts val="0"/>
                  </a:spcBef>
                  <a:buNone/>
                </a:pP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	</a:t>
                </a:r>
                <a:r>
                  <a:rPr kumimoji="1" lang="zh-CN" altLang="en-US" sz="2400" smtClean="0">
                    <a:latin typeface="Times New Roman" charset="0"/>
                    <a:ea typeface="宋体" charset="-122"/>
                    <a:cs typeface="SimSun" charset="-122"/>
                  </a:rPr>
                  <a:t>波        长：</a:t>
                </a:r>
                <a:r>
                  <a:rPr kumimoji="1" lang="zh-CN" altLang="en-US" sz="2400" smtClean="0">
                    <a:solidFill>
                      <a:srgbClr val="FF0000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红</a:t>
                </a:r>
                <a:r>
                  <a:rPr kumimoji="1" lang="en-US" altLang="zh-CN" sz="2400">
                    <a:latin typeface="Times New Roman" charset="0"/>
                    <a:ea typeface="宋体" charset="-122"/>
                    <a:cs typeface="SimSun" charset="-122"/>
                  </a:rPr>
                  <a:t>&gt;</a:t>
                </a:r>
                <a:r>
                  <a:rPr kumimoji="1" lang="zh-CN" altLang="en-US" sz="2400" smtClean="0">
                    <a:solidFill>
                      <a:schemeClr val="accent2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橙</a:t>
                </a:r>
                <a:r>
                  <a:rPr kumimoji="1" lang="en-US" altLang="zh-CN" sz="2400">
                    <a:latin typeface="Times New Roman" charset="0"/>
                    <a:ea typeface="宋体" charset="-122"/>
                    <a:cs typeface="SimSun" charset="-122"/>
                  </a:rPr>
                  <a:t>&gt;</a:t>
                </a:r>
                <a:r>
                  <a:rPr kumimoji="1" lang="zh-CN" altLang="en-US" sz="2400" smtClean="0">
                    <a:solidFill>
                      <a:schemeClr val="accent4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黄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&gt;</a:t>
                </a:r>
                <a:r>
                  <a:rPr kumimoji="1" lang="zh-CN" altLang="en-US" sz="2400" smtClean="0">
                    <a:solidFill>
                      <a:schemeClr val="accent6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绿</a:t>
                </a:r>
                <a:r>
                  <a:rPr kumimoji="1" lang="en-US" altLang="zh-CN" sz="2400">
                    <a:latin typeface="Times New Roman" charset="0"/>
                    <a:ea typeface="宋体" charset="-122"/>
                    <a:cs typeface="SimSun" charset="-122"/>
                  </a:rPr>
                  <a:t>&gt;</a:t>
                </a:r>
                <a:r>
                  <a:rPr kumimoji="1" lang="zh-CN" altLang="en-US" sz="2400" smtClean="0">
                    <a:solidFill>
                      <a:schemeClr val="accent5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青</a:t>
                </a:r>
                <a:r>
                  <a:rPr kumimoji="1" lang="en-US" altLang="zh-CN" sz="2400">
                    <a:latin typeface="Times New Roman" charset="0"/>
                    <a:ea typeface="宋体" charset="-122"/>
                    <a:cs typeface="SimSun" charset="-122"/>
                  </a:rPr>
                  <a:t>&gt;</a:t>
                </a:r>
                <a:r>
                  <a:rPr kumimoji="1" lang="zh-CN" altLang="en-US" sz="2400" smtClean="0">
                    <a:solidFill>
                      <a:schemeClr val="accent1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蓝</a:t>
                </a:r>
                <a:r>
                  <a:rPr kumimoji="1" lang="en-US" altLang="zh-CN" sz="2400">
                    <a:latin typeface="Times New Roman" charset="0"/>
                    <a:ea typeface="宋体" charset="-122"/>
                    <a:cs typeface="SimSun" charset="-122"/>
                  </a:rPr>
                  <a:t>&gt;</a:t>
                </a:r>
                <a:r>
                  <a:rPr kumimoji="1" lang="zh-CN" altLang="en-US" sz="2400" smtClean="0">
                    <a:solidFill>
                      <a:srgbClr val="7030A0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紫</a:t>
                </a:r>
                <a:endParaRPr kumimoji="1" lang="en-US" altLang="zh-CN" sz="2400" smtClean="0">
                  <a:solidFill>
                    <a:srgbClr val="7030A0"/>
                  </a:solidFill>
                  <a:latin typeface="Times New Roman" charset="0"/>
                  <a:ea typeface="宋体" charset="-122"/>
                  <a:cs typeface="SimSun" charset="-122"/>
                </a:endParaRPr>
              </a:p>
              <a:p>
                <a:pPr marL="0" indent="0">
                  <a:lnSpc>
                    <a:spcPct val="135000"/>
                  </a:lnSpc>
                  <a:spcBef>
                    <a:spcPts val="0"/>
                  </a:spcBef>
                  <a:buNone/>
                </a:pP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	</a:t>
                </a:r>
                <a:r>
                  <a:rPr kumimoji="1" lang="zh-CN" altLang="en-US" sz="2400" smtClean="0">
                    <a:latin typeface="Times New Roman" charset="0"/>
                    <a:ea typeface="宋体" charset="-122"/>
                    <a:cs typeface="SimSun" charset="-122"/>
                  </a:rPr>
                  <a:t>频        率：</a:t>
                </a:r>
                <a:r>
                  <a:rPr kumimoji="1" lang="zh-CN" altLang="en-US" sz="2400" smtClean="0">
                    <a:solidFill>
                      <a:srgbClr val="FF0000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红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&lt;</a:t>
                </a:r>
                <a:r>
                  <a:rPr kumimoji="1" lang="zh-CN" altLang="en-US" sz="2400" smtClean="0">
                    <a:solidFill>
                      <a:schemeClr val="accent2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橙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&lt;</a:t>
                </a:r>
                <a:r>
                  <a:rPr kumimoji="1" lang="zh-CN" altLang="en-US" sz="2400" smtClean="0">
                    <a:solidFill>
                      <a:schemeClr val="accent4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黄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&lt;</a:t>
                </a:r>
                <a:r>
                  <a:rPr kumimoji="1" lang="zh-CN" altLang="en-US" sz="2400" smtClean="0">
                    <a:solidFill>
                      <a:schemeClr val="accent6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绿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&lt;</a:t>
                </a:r>
                <a:r>
                  <a:rPr kumimoji="1" lang="zh-CN" altLang="en-US" sz="2400" smtClean="0">
                    <a:solidFill>
                      <a:schemeClr val="accent5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青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&lt;</a:t>
                </a:r>
                <a:r>
                  <a:rPr kumimoji="1" lang="zh-CN" altLang="en-US" sz="2400" smtClean="0">
                    <a:solidFill>
                      <a:schemeClr val="accent1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蓝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&lt;</a:t>
                </a:r>
                <a:r>
                  <a:rPr kumimoji="1" lang="zh-CN" altLang="en-US" sz="2400" smtClean="0">
                    <a:solidFill>
                      <a:srgbClr val="7030A0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紫</a:t>
                </a:r>
                <a:endParaRPr kumimoji="1" lang="en-US" altLang="zh-CN" sz="2400" smtClean="0">
                  <a:solidFill>
                    <a:srgbClr val="7030A0"/>
                  </a:solidFill>
                  <a:latin typeface="Times New Roman" charset="0"/>
                  <a:ea typeface="宋体" charset="-122"/>
                  <a:cs typeface="SimSun" charset="-122"/>
                </a:endParaRPr>
              </a:p>
              <a:p>
                <a:pPr marL="0" indent="0">
                  <a:lnSpc>
                    <a:spcPct val="135000"/>
                  </a:lnSpc>
                  <a:spcBef>
                    <a:spcPts val="0"/>
                  </a:spcBef>
                  <a:buNone/>
                </a:pP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	</a:t>
                </a:r>
                <a:r>
                  <a:rPr kumimoji="1" lang="zh-CN" altLang="en-US" sz="2400" smtClean="0">
                    <a:latin typeface="Times New Roman" charset="0"/>
                    <a:ea typeface="宋体" charset="-122"/>
                    <a:cs typeface="SimSun" charset="-122"/>
                  </a:rPr>
                  <a:t>折  射  角：</a:t>
                </a:r>
                <a:r>
                  <a:rPr kumimoji="1" lang="zh-CN" altLang="en-US" sz="2400" smtClean="0">
                    <a:solidFill>
                      <a:srgbClr val="FF0000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红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&lt;</a:t>
                </a:r>
                <a:r>
                  <a:rPr kumimoji="1" lang="zh-CN" altLang="en-US" sz="2400" smtClean="0">
                    <a:solidFill>
                      <a:schemeClr val="accent2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橙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&lt;</a:t>
                </a:r>
                <a:r>
                  <a:rPr kumimoji="1" lang="zh-CN" altLang="en-US" sz="2400" smtClean="0">
                    <a:solidFill>
                      <a:schemeClr val="accent4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黄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&lt;</a:t>
                </a:r>
                <a:r>
                  <a:rPr kumimoji="1" lang="zh-CN" altLang="en-US" sz="2400" smtClean="0">
                    <a:solidFill>
                      <a:schemeClr val="accent6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绿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&lt;</a:t>
                </a:r>
                <a:r>
                  <a:rPr kumimoji="1" lang="zh-CN" altLang="en-US" sz="2400" smtClean="0">
                    <a:solidFill>
                      <a:schemeClr val="accent5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青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&lt;</a:t>
                </a:r>
                <a:r>
                  <a:rPr kumimoji="1" lang="zh-CN" altLang="en-US" sz="2400" smtClean="0">
                    <a:solidFill>
                      <a:schemeClr val="accent1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蓝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&lt;</a:t>
                </a:r>
                <a:r>
                  <a:rPr kumimoji="1" lang="zh-CN" altLang="en-US" sz="2400" smtClean="0">
                    <a:solidFill>
                      <a:srgbClr val="7030A0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紫</a:t>
                </a:r>
                <a:endParaRPr kumimoji="1" lang="en-US" altLang="zh-CN" sz="2400" smtClean="0">
                  <a:solidFill>
                    <a:srgbClr val="7030A0"/>
                  </a:solidFill>
                  <a:latin typeface="Times New Roman" charset="0"/>
                  <a:ea typeface="宋体" charset="-122"/>
                  <a:cs typeface="SimSun" charset="-122"/>
                </a:endParaRPr>
              </a:p>
              <a:p>
                <a:pPr marL="0" indent="0">
                  <a:lnSpc>
                    <a:spcPct val="135000"/>
                  </a:lnSpc>
                  <a:spcBef>
                    <a:spcPts val="0"/>
                  </a:spcBef>
                  <a:buNone/>
                </a:pP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	</a:t>
                </a:r>
                <a:r>
                  <a:rPr kumimoji="1" lang="zh-CN" altLang="en-US" sz="2400" smtClean="0">
                    <a:latin typeface="Times New Roman" charset="0"/>
                    <a:ea typeface="宋体" charset="-122"/>
                    <a:cs typeface="SimSun" charset="-122"/>
                  </a:rPr>
                  <a:t>传播速度：</a:t>
                </a:r>
                <a:r>
                  <a:rPr kumimoji="1" lang="zh-CN" altLang="en-US" sz="2400" smtClean="0">
                    <a:solidFill>
                      <a:srgbClr val="FF0000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红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&gt;</a:t>
                </a:r>
                <a:r>
                  <a:rPr kumimoji="1" lang="zh-CN" altLang="en-US" sz="2400" smtClean="0">
                    <a:solidFill>
                      <a:schemeClr val="accent2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橙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&gt;</a:t>
                </a:r>
                <a:r>
                  <a:rPr kumimoji="1" lang="zh-CN" altLang="en-US" sz="2400" smtClean="0">
                    <a:solidFill>
                      <a:schemeClr val="accent4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黄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&gt;</a:t>
                </a:r>
                <a:r>
                  <a:rPr kumimoji="1" lang="zh-CN" altLang="en-US" sz="2400" smtClean="0">
                    <a:solidFill>
                      <a:schemeClr val="accent6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绿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&gt;</a:t>
                </a:r>
                <a:r>
                  <a:rPr kumimoji="1" lang="zh-CN" altLang="en-US" sz="2400" smtClean="0">
                    <a:solidFill>
                      <a:schemeClr val="accent5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青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&gt;</a:t>
                </a:r>
                <a:r>
                  <a:rPr kumimoji="1" lang="zh-CN" altLang="en-US" sz="2400" smtClean="0">
                    <a:solidFill>
                      <a:schemeClr val="accent1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蓝</a:t>
                </a:r>
                <a:r>
                  <a:rPr kumimoji="1" lang="en-US" altLang="zh-CN" sz="2400" smtClean="0">
                    <a:latin typeface="Times New Roman" charset="0"/>
                    <a:ea typeface="宋体" charset="-122"/>
                    <a:cs typeface="SimSun" charset="-122"/>
                  </a:rPr>
                  <a:t>&gt;</a:t>
                </a:r>
                <a:r>
                  <a:rPr kumimoji="1" lang="zh-CN" altLang="en-US" sz="2400" smtClean="0">
                    <a:solidFill>
                      <a:srgbClr val="7030A0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紫</a:t>
                </a:r>
                <a:endParaRPr kumimoji="1" lang="en-US" altLang="zh-CN" sz="2400" smtClean="0">
                  <a:solidFill>
                    <a:srgbClr val="7030A0"/>
                  </a:solidFill>
                  <a:latin typeface="Times New Roman" charset="0"/>
                  <a:ea typeface="宋体" charset="-122"/>
                  <a:cs typeface="SimSun" charset="-122"/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  <a:buFont typeface="Wingdings" charset="2"/>
                  <a:buChar char="Ø"/>
                </a:pPr>
                <a:r>
                  <a:rPr kumimoji="1" lang="zh-CN" altLang="en-US" sz="2400" smtClean="0">
                    <a:latin typeface="Arial" charset="0"/>
                    <a:ea typeface="黑体" charset="-122"/>
                  </a:rPr>
                  <a:t> 光的可逆性</a:t>
                </a:r>
                <a:r>
                  <a:rPr kumimoji="1" lang="en-US" altLang="zh-CN" sz="2400" smtClean="0">
                    <a:latin typeface="Arial" charset="0"/>
                    <a:ea typeface="黑体" charset="-122"/>
                  </a:rPr>
                  <a:t>——</a:t>
                </a:r>
                <a:r>
                  <a:rPr kumimoji="1" lang="zh-CN" altLang="en-US" sz="2400" smtClean="0">
                    <a:latin typeface="Arial" charset="0"/>
                    <a:ea typeface="黑体" charset="-122"/>
                  </a:rPr>
                  <a:t>光路、物像（共轭）、光强</a:t>
                </a:r>
                <a:endParaRPr kumimoji="1" lang="en-US" altLang="zh-CN" sz="2400" smtClean="0">
                  <a:latin typeface="Arial" charset="0"/>
                  <a:ea typeface="黑体" charset="-122"/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buFont typeface="Wingdings" charset="2"/>
                  <a:buChar char="Ø"/>
                </a:pPr>
                <a:r>
                  <a:rPr kumimoji="1" lang="zh-CN" altLang="en-US" sz="2400" smtClean="0">
                    <a:latin typeface="Arial" charset="0"/>
                    <a:ea typeface="黑体" charset="-122"/>
                  </a:rPr>
                  <a:t> </a:t>
                </a:r>
                <a:r>
                  <a:rPr kumimoji="1" lang="en-US" altLang="zh-CN" sz="2400" smtClean="0">
                    <a:latin typeface="Arial" charset="0"/>
                    <a:ea typeface="黑体" charset="-122"/>
                  </a:rPr>
                  <a:t>Fermat</a:t>
                </a:r>
                <a:r>
                  <a:rPr kumimoji="1" lang="zh-CN" altLang="en-US" sz="2400" smtClean="0">
                    <a:latin typeface="Arial" charset="0"/>
                    <a:ea typeface="黑体" charset="-122"/>
                  </a:rPr>
                  <a:t>原理</a:t>
                </a:r>
                <a:endParaRPr kumimoji="1" lang="en-US" altLang="zh-CN" sz="2400" smtClean="0">
                  <a:latin typeface="Arial" charset="0"/>
                  <a:ea typeface="黑体" charset="-122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altLang="zh-CN" sz="2400" i="1" smtClean="0">
                          <a:latin typeface="Times New Roman" charset="0"/>
                          <a:ea typeface="TimesMath 1 BQ " charset="0"/>
                          <a:cs typeface="TimesMath 1 BQ " charset="0"/>
                        </a:rPr>
                        <m:t>δ</m:t>
                      </m:r>
                      <m:d>
                        <m:dPr>
                          <m:ctrlPr>
                            <a:rPr kumimoji="1" lang="en-US" altLang="zh-CN" sz="2400" b="0" i="1" smtClean="0">
                              <a:latin typeface="Cambria Math" charset="0"/>
                              <a:ea typeface="TimesMath 1 BQ " charset="0"/>
                              <a:cs typeface="TimesMath 1 BQ 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kumimoji="1" lang="en-US" altLang="zh-CN" sz="2400" b="0" i="1" smtClean="0">
                              <a:latin typeface="Times New Roman" charset="0"/>
                              <a:ea typeface="TimesMath 1 BQ " charset="0"/>
                              <a:cs typeface="TimesMath 1 BQ " charset="0"/>
                            </a:rPr>
                            <m:t>PQ</m:t>
                          </m:r>
                        </m:e>
                      </m:d>
                      <m:r>
                        <a:rPr kumimoji="1" lang="en-US" altLang="zh-CN" sz="2400" b="0" i="1" smtClean="0">
                          <a:latin typeface="Cambria Math" charset="0"/>
                          <a:ea typeface="TimesMath 1 BQ " charset="0"/>
                          <a:cs typeface="TimesMath 1 BQ 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1" lang="en-US" altLang="zh-CN" sz="2400" i="1" smtClean="0">
                          <a:latin typeface="Times New Roman" charset="0"/>
                          <a:ea typeface="TimesMath 1 BQ " charset="0"/>
                          <a:cs typeface="TimesMath 1 BQ " charset="0"/>
                        </a:rPr>
                        <m:t>δ</m:t>
                      </m:r>
                      <m:r>
                        <a:rPr kumimoji="1" lang="en-US" altLang="zh-CN" sz="2400" b="0" i="1" smtClean="0">
                          <a:latin typeface="Cambria Math" charset="0"/>
                          <a:ea typeface="TimesMath 1 BQ " charset="0"/>
                          <a:cs typeface="TimesMath 1 BQ 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zh-CN" sz="2400" b="0" i="1" smtClean="0">
                              <a:latin typeface="Cambria Math" charset="0"/>
                              <a:ea typeface="TimesMath 1 BQ " charset="0"/>
                              <a:cs typeface="TimesMath 1 BQ " charset="0"/>
                            </a:rPr>
                          </m:ctrlPr>
                        </m:dPr>
                        <m:e>
                          <m:nary>
                            <m:naryPr>
                              <m:ctrlPr>
                                <a:rPr kumimoji="1" lang="is-IS" altLang="zh-CN" sz="2400" b="0" i="1" smtClean="0">
                                  <a:latin typeface="Cambria Math" charset="0"/>
                                  <a:ea typeface="TimesMath 1 BQ " charset="0"/>
                                  <a:cs typeface="TimesMath 1 BQ 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kumimoji="1" lang="en-US" altLang="zh-CN" sz="2400" b="0" i="1" smtClean="0">
                                  <a:latin typeface="Cambria Math" charset="0"/>
                                  <a:ea typeface="TimesMath 1 BQ " charset="0"/>
                                  <a:cs typeface="TimesMath 1 BQ " charset="0"/>
                                </a:rPr>
                                <m:t>𝑃</m:t>
                              </m:r>
                            </m:sub>
                            <m:sup>
                              <m:r>
                                <a:rPr kumimoji="1" lang="en-US" altLang="zh-CN" sz="2400" b="0" i="1" smtClean="0">
                                  <a:latin typeface="Cambria Math" charset="0"/>
                                  <a:ea typeface="TimesMath 1 BQ " charset="0"/>
                                  <a:cs typeface="TimesMath 1 BQ " charset="0"/>
                                </a:rPr>
                                <m:t>𝑄</m:t>
                              </m:r>
                            </m:sup>
                            <m:e>
                              <m:r>
                                <m:rPr>
                                  <m:nor/>
                                </m:rPr>
                                <a:rPr kumimoji="1" lang="en-US" altLang="zh-CN" sz="2400" b="0" i="1" smtClean="0">
                                  <a:latin typeface="Times New Roman" charset="0"/>
                                  <a:ea typeface="TimesMath 1 BQ " charset="0"/>
                                  <a:cs typeface="TimesMath 1 BQ 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2400" b="0" smtClean="0">
                                  <a:latin typeface="Times New Roman" charset="0"/>
                                  <a:ea typeface="TimesMath 1 BQ " charset="0"/>
                                  <a:cs typeface="TimesMath 1 BQ " charset="0"/>
                                </a:rPr>
                                <m:t>d</m:t>
                              </m:r>
                              <m:r>
                                <m:rPr>
                                  <m:nor/>
                                </m:rPr>
                                <a:rPr kumimoji="1" lang="en-US" altLang="zh-CN" sz="2400" b="0" i="1" smtClean="0">
                                  <a:latin typeface="Times New Roman" charset="0"/>
                                  <a:ea typeface="TimesMath 1 BQ " charset="0"/>
                                  <a:cs typeface="TimesMath 1 BQ " charset="0"/>
                                </a:rPr>
                                <m:t>s</m:t>
                              </m:r>
                            </m:e>
                          </m:nary>
                        </m:e>
                      </m:d>
                      <m:r>
                        <a:rPr kumimoji="1" lang="en-US" altLang="zh-CN" sz="2400" b="0" i="1" smtClean="0">
                          <a:latin typeface="Cambria Math" charset="0"/>
                          <a:ea typeface="TimesMath 1 BQ " charset="0"/>
                          <a:cs typeface="TimesMath 1 BQ 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1" lang="en-US" altLang="zh-CN" sz="2400" b="0" i="0" smtClean="0">
                          <a:latin typeface="Times New Roman" charset="0"/>
                          <a:ea typeface="TimesMath 1 BQ " charset="0"/>
                          <a:cs typeface="TimesMath 1 BQ " charset="0"/>
                        </a:rPr>
                        <m:t>0</m:t>
                      </m:r>
                    </m:oMath>
                  </m:oMathPara>
                </a14:m>
                <a:endParaRPr kumimoji="1" lang="en-US" altLang="zh-CN" sz="2400" smtClean="0">
                  <a:latin typeface="Times New Roman" charset="0"/>
                  <a:ea typeface="TimesMath 1 BQ " charset="0"/>
                  <a:cs typeface="TimesMath 1 BQ 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kumimoji="1" lang="en-US" altLang="zh-CN" sz="2400" smtClean="0">
                  <a:latin typeface="Arial" charset="0"/>
                  <a:ea typeface="黑体" charset="-122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kumimoji="1" lang="en-US" altLang="zh-CN" sz="2400" smtClean="0">
                  <a:latin typeface="Arial" charset="0"/>
                  <a:ea typeface="黑体" charset="-122"/>
                </a:endParaRP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endParaRPr kumimoji="1" lang="en-US" altLang="zh-CN" sz="2400" smtClean="0">
                  <a:latin typeface="Times New Roman" charset="0"/>
                  <a:ea typeface="宋体" charset="-122"/>
                  <a:cs typeface="SimSun" charset="-122"/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endParaRPr kumimoji="1" lang="en-US" altLang="zh-CN" sz="2400" smtClean="0">
                  <a:solidFill>
                    <a:srgbClr val="7030A0"/>
                  </a:solidFill>
                  <a:latin typeface="Times New Roman" charset="0"/>
                  <a:ea typeface="宋体" charset="-122"/>
                  <a:cs typeface="SimSun" charset="-122"/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endParaRPr kumimoji="1" lang="en-US" altLang="zh-CN" sz="2400" smtClean="0">
                  <a:solidFill>
                    <a:srgbClr val="7030A0"/>
                  </a:solidFill>
                  <a:latin typeface="Times New Roman" charset="0"/>
                  <a:ea typeface="宋体" charset="-122"/>
                  <a:cs typeface="SimSun" charset="-122"/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endParaRPr kumimoji="1" lang="en-US" altLang="zh-CN" sz="2400" smtClean="0">
                  <a:solidFill>
                    <a:srgbClr val="7030A0"/>
                  </a:solidFill>
                  <a:latin typeface="Times New Roman" charset="0"/>
                  <a:ea typeface="宋体" charset="-122"/>
                  <a:cs typeface="SimSun" charset="-122"/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endParaRPr kumimoji="1" lang="en-US" altLang="zh-CN" sz="2400" i="1" smtClean="0">
                  <a:solidFill>
                    <a:srgbClr val="7030A0"/>
                  </a:solidFill>
                  <a:latin typeface="Times New Roman" charset="0"/>
                  <a:ea typeface="宋体" charset="-122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71600"/>
                <a:ext cx="10515600" cy="5105400"/>
              </a:xfrm>
              <a:blipFill rotWithShape="0">
                <a:blip r:embed="rId3"/>
                <a:stretch>
                  <a:fillRect l="-812" t="-7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1772083" y="1920314"/>
            <a:ext cx="4830195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/>
              <a:t> </a:t>
            </a:r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772082" y="2421480"/>
            <a:ext cx="4830195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mtClean="0"/>
              <a:t> 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7351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3.3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分振幅干涉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113" name="内容占位符 2"/>
          <p:cNvSpPr txBox="1">
            <a:spLocks/>
          </p:cNvSpPr>
          <p:nvPr/>
        </p:nvSpPr>
        <p:spPr>
          <a:xfrm>
            <a:off x="838200" y="1405053"/>
            <a:ext cx="10385612" cy="5311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等倾干涉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kumimoji="1" lang="zh-CN" altLang="en-US" dirty="0" smtClean="0">
                <a:latin typeface="SimSun" charset="-122"/>
                <a:ea typeface="SimSun" charset="-122"/>
                <a:cs typeface="SimSun" charset="-122"/>
              </a:rPr>
              <a:t>白光等倾干涉和白光牛顿环</a:t>
            </a:r>
            <a:endParaRPr kumimoji="1" lang="en-US" altLang="zh-CN" dirty="0" smtClean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kumimoji="1" lang="en-US" altLang="zh-CN" dirty="0">
              <a:solidFill>
                <a:srgbClr val="4472C4"/>
              </a:solidFill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kumimoji="1" lang="en-US" altLang="zh-CN" dirty="0" smtClean="0">
              <a:solidFill>
                <a:srgbClr val="4472C4"/>
              </a:solidFill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kumimoji="1" lang="en-US" altLang="zh-CN" dirty="0">
              <a:solidFill>
                <a:srgbClr val="4472C4"/>
              </a:solidFill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kumimoji="1" lang="en-US" altLang="zh-CN" dirty="0" smtClean="0">
              <a:solidFill>
                <a:srgbClr val="4472C4"/>
              </a:solidFill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kumimoji="1" lang="en-US" altLang="zh-CN" dirty="0">
              <a:solidFill>
                <a:srgbClr val="4472C4"/>
              </a:solidFill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kumimoji="1" lang="en-US" altLang="zh-CN" dirty="0" smtClean="0">
              <a:solidFill>
                <a:srgbClr val="4472C4"/>
              </a:solidFill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zh-CN" altLang="en-US" dirty="0" smtClean="0">
                <a:latin typeface="Times New Roman" charset="0"/>
                <a:ea typeface="宋体" charset="-122"/>
                <a:cs typeface="SimSun" charset="-122"/>
              </a:rPr>
              <a:t>等倾干涉</a:t>
            </a:r>
            <a:r>
              <a:rPr lang="en-US" altLang="zh-CN" dirty="0" smtClean="0">
                <a:latin typeface="Times New Roman" charset="0"/>
                <a:ea typeface="宋体" charset="-122"/>
                <a:cs typeface="SimSun" charset="-122"/>
              </a:rPr>
              <a:t>——</a:t>
            </a:r>
            <a:r>
              <a:rPr lang="zh-CN" altLang="zh-CN" dirty="0" smtClean="0">
                <a:solidFill>
                  <a:srgbClr val="4472C4"/>
                </a:solidFill>
                <a:latin typeface="Times New Roman" charset="0"/>
                <a:ea typeface="宋体" charset="-122"/>
                <a:cs typeface="SimSun" charset="-122"/>
              </a:rPr>
              <a:t>红光</a:t>
            </a:r>
            <a:r>
              <a:rPr lang="zh-CN" altLang="zh-CN" dirty="0">
                <a:solidFill>
                  <a:srgbClr val="4472C4"/>
                </a:solidFill>
                <a:latin typeface="Times New Roman" charset="0"/>
                <a:ea typeface="宋体" charset="-122"/>
                <a:cs typeface="SimSun" charset="-122"/>
              </a:rPr>
              <a:t>在内侧、紫光在</a:t>
            </a:r>
            <a:r>
              <a:rPr lang="zh-CN" altLang="zh-CN" dirty="0" smtClean="0">
                <a:solidFill>
                  <a:srgbClr val="4472C4"/>
                </a:solidFill>
                <a:latin typeface="Times New Roman" charset="0"/>
                <a:ea typeface="宋体" charset="-122"/>
                <a:cs typeface="SimSun" charset="-122"/>
              </a:rPr>
              <a:t>外侧</a:t>
            </a:r>
            <a:endParaRPr lang="en-US" altLang="zh-CN" dirty="0">
              <a:solidFill>
                <a:srgbClr val="4472C4"/>
              </a:solidFill>
              <a:latin typeface="Times New Roman" charset="0"/>
              <a:ea typeface="宋体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zh-CN" altLang="en-US" dirty="0" smtClean="0">
                <a:latin typeface="Times New Roman" charset="0"/>
                <a:ea typeface="宋体" charset="-122"/>
                <a:cs typeface="SimSun" charset="-122"/>
              </a:rPr>
              <a:t>牛顿环</a:t>
            </a:r>
            <a:r>
              <a:rPr lang="en-US" altLang="zh-CN" dirty="0" smtClean="0">
                <a:latin typeface="Times New Roman" charset="0"/>
                <a:ea typeface="宋体" charset="-122"/>
                <a:cs typeface="SimSun" charset="-122"/>
              </a:rPr>
              <a:t>——</a:t>
            </a:r>
            <a:r>
              <a:rPr lang="zh-CN" altLang="zh-CN" dirty="0" smtClean="0">
                <a:solidFill>
                  <a:srgbClr val="4472C4"/>
                </a:solidFill>
                <a:latin typeface="Times New Roman" charset="0"/>
                <a:ea typeface="宋体" charset="-122"/>
                <a:cs typeface="SimSun" charset="-122"/>
              </a:rPr>
              <a:t>红光</a:t>
            </a:r>
            <a:r>
              <a:rPr lang="zh-CN" altLang="zh-CN" dirty="0">
                <a:solidFill>
                  <a:srgbClr val="4472C4"/>
                </a:solidFill>
                <a:latin typeface="Times New Roman" charset="0"/>
                <a:ea typeface="宋体" charset="-122"/>
                <a:cs typeface="SimSun" charset="-122"/>
              </a:rPr>
              <a:t>在外侧，紫光在内</a:t>
            </a:r>
            <a:r>
              <a:rPr lang="zh-CN" altLang="en-US" dirty="0">
                <a:solidFill>
                  <a:srgbClr val="4472C4"/>
                </a:solidFill>
                <a:latin typeface="Times New Roman" charset="0"/>
                <a:ea typeface="宋体" charset="-122"/>
                <a:cs typeface="SimSun" charset="-122"/>
              </a:rPr>
              <a:t>侧</a:t>
            </a:r>
            <a:endParaRPr kumimoji="1" lang="en-US" altLang="zh-CN" dirty="0">
              <a:solidFill>
                <a:srgbClr val="4472C4"/>
              </a:solidFill>
              <a:latin typeface="Times New Roman" charset="0"/>
              <a:ea typeface="宋体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kumimoji="1" lang="en-US" altLang="zh-CN" dirty="0" smtClean="0">
              <a:solidFill>
                <a:srgbClr val="4472C4"/>
              </a:solidFill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kumimoji="1" lang="zh-CN" altLang="en-US" dirty="0" smtClean="0">
              <a:solidFill>
                <a:srgbClr val="4472C4"/>
              </a:solidFill>
              <a:latin typeface="SimSun" charset="-122"/>
              <a:ea typeface="SimSun" charset="-122"/>
              <a:cs typeface="SimSun" charset="-122"/>
            </a:endParaRPr>
          </a:p>
        </p:txBody>
      </p:sp>
      <p:pic>
        <p:nvPicPr>
          <p:cNvPr id="55" name="图片 54" descr="D:\work\光学课程\2013年秋季学期\2013年秋季学期讲义\素材\白光干涉的牛顿环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289" y="2428136"/>
            <a:ext cx="2593521" cy="249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4" descr="uvs050625-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244" y="2428136"/>
            <a:ext cx="3029762" cy="24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79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3.3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分振幅干涉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113" name="内容占位符 2"/>
          <p:cNvSpPr txBox="1">
            <a:spLocks/>
          </p:cNvSpPr>
          <p:nvPr/>
        </p:nvSpPr>
        <p:spPr>
          <a:xfrm>
            <a:off x="838200" y="1405053"/>
            <a:ext cx="10385612" cy="5311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等倾干涉的应用</a:t>
            </a:r>
            <a:r>
              <a:rPr kumimoji="1"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——</a:t>
            </a:r>
            <a:r>
              <a:rPr lang="en-US" altLang="zh-CN" sz="2400" dirty="0" smtClean="0">
                <a:latin typeface="Times New Roman" charset="0"/>
                <a:ea typeface="Times New Roman" charset="0"/>
                <a:cs typeface="Times New Roman" charset="0"/>
              </a:rPr>
              <a:t>Michelson</a:t>
            </a:r>
            <a:r>
              <a:rPr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干涉仪</a:t>
            </a:r>
            <a:endParaRPr kumimoji="1" lang="zh-CN" altLang="en-US" sz="2400" dirty="0" smtClean="0">
              <a:latin typeface="SimHei" charset="-122"/>
              <a:ea typeface="SimHei" charset="-122"/>
              <a:cs typeface="SimHei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kumimoji="1" lang="en-US" altLang="zh-CN" dirty="0"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80000"/>
              </a:lnSpc>
              <a:spcBef>
                <a:spcPts val="0"/>
              </a:spcBef>
            </a:pPr>
            <a:endParaRPr kumimoji="1" lang="en-US" altLang="zh-CN" dirty="0">
              <a:solidFill>
                <a:srgbClr val="4472C4"/>
              </a:solidFill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kumimoji="1" lang="zh-CN" altLang="en-US" dirty="0" smtClean="0">
                <a:latin typeface="SimSun" charset="-122"/>
                <a:ea typeface="SimSun" charset="-122"/>
                <a:cs typeface="SimSun" charset="-122"/>
              </a:rPr>
              <a:t>用</a:t>
            </a:r>
            <a:r>
              <a:rPr lang="en-US" altLang="zh-CN" dirty="0" smtClean="0">
                <a:latin typeface="Times New Roman" charset="0"/>
                <a:ea typeface="Times New Roman" charset="0"/>
                <a:cs typeface="Times New Roman" charset="0"/>
              </a:rPr>
              <a:t>Michelson</a:t>
            </a:r>
            <a:r>
              <a:rPr lang="zh-CN" altLang="en-US" dirty="0" smtClean="0">
                <a:latin typeface="SimSun" charset="-122"/>
                <a:ea typeface="SimSun" charset="-122"/>
                <a:cs typeface="SimSun" charset="-122"/>
              </a:rPr>
              <a:t>干涉仪测量光速</a:t>
            </a:r>
            <a:r>
              <a:rPr lang="zh-CN" alt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i="1" dirty="0" smtClean="0">
                <a:latin typeface="Times New Roman" charset="0"/>
                <a:ea typeface="Times New Roman" charset="0"/>
                <a:cs typeface="Times New Roman" charset="0"/>
              </a:rPr>
              <a:t>c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kumimoji="1" lang="zh-CN" altLang="en-US" dirty="0">
                <a:latin typeface="SimSun" charset="-122"/>
                <a:ea typeface="SimSun" charset="-122"/>
                <a:cs typeface="SimSun" charset="-122"/>
              </a:rPr>
              <a:t>用</a:t>
            </a:r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Michelson</a:t>
            </a:r>
            <a:r>
              <a:rPr lang="zh-CN" altLang="en-US" dirty="0">
                <a:latin typeface="SimSun" charset="-122"/>
                <a:ea typeface="SimSun" charset="-122"/>
                <a:cs typeface="SimSun" charset="-122"/>
              </a:rPr>
              <a:t>干涉仪</a:t>
            </a:r>
            <a:r>
              <a:rPr lang="zh-CN" altLang="en-US" dirty="0" smtClean="0">
                <a:latin typeface="SimSun" charset="-122"/>
                <a:ea typeface="SimSun" charset="-122"/>
                <a:cs typeface="SimSun" charset="-122"/>
              </a:rPr>
              <a:t>测量玻璃的折射率</a:t>
            </a:r>
            <a:r>
              <a:rPr lang="zh-CN" altLang="en-US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i="1" dirty="0" smtClean="0">
                <a:latin typeface="Times New Roman" charset="0"/>
                <a:ea typeface="Times New Roman" charset="0"/>
                <a:cs typeface="Times New Roman" charset="0"/>
              </a:rPr>
              <a:t>n</a:t>
            </a:r>
            <a:r>
              <a:rPr lang="zh-CN" altLang="en-US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altLang="zh-CN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067" y="1454928"/>
            <a:ext cx="3964577" cy="3313160"/>
          </a:xfrm>
          <a:prstGeom prst="rect">
            <a:avLst/>
          </a:prstGeom>
        </p:spPr>
      </p:pic>
      <p:grpSp>
        <p:nvGrpSpPr>
          <p:cNvPr id="4" name="组 3"/>
          <p:cNvGrpSpPr>
            <a:grpSpLocks noChangeAspect="1"/>
          </p:cNvGrpSpPr>
          <p:nvPr/>
        </p:nvGrpSpPr>
        <p:grpSpPr>
          <a:xfrm>
            <a:off x="3739531" y="2011411"/>
            <a:ext cx="2775561" cy="759007"/>
            <a:chOff x="3969898" y="3318339"/>
            <a:chExt cx="3041014" cy="831598"/>
          </a:xfrm>
        </p:grpSpPr>
        <p:graphicFrame>
          <p:nvGraphicFramePr>
            <p:cNvPr id="9" name="Object 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5837023"/>
                </p:ext>
              </p:extLst>
            </p:nvPr>
          </p:nvGraphicFramePr>
          <p:xfrm>
            <a:off x="3969898" y="3318339"/>
            <a:ext cx="2293351" cy="8315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97" name="Equation" r:id="rId5" imgW="1079032" imgH="393529" progId="Equation.DSMT4">
                    <p:embed/>
                  </p:oleObj>
                </mc:Choice>
                <mc:Fallback>
                  <p:oleObj name="Equation" r:id="rId5" imgW="1079032" imgH="393529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9898" y="3318339"/>
                          <a:ext cx="2293351" cy="8315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6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58235223"/>
                </p:ext>
              </p:extLst>
            </p:nvPr>
          </p:nvGraphicFramePr>
          <p:xfrm>
            <a:off x="6263248" y="3506869"/>
            <a:ext cx="747664" cy="454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98" name="Equation" r:id="rId7" imgW="330057" imgH="203112" progId="Equation.3">
                    <p:embed/>
                  </p:oleObj>
                </mc:Choice>
                <mc:Fallback>
                  <p:oleObj name="Equation" r:id="rId7" imgW="330057" imgH="203112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63248" y="3506869"/>
                          <a:ext cx="747664" cy="4545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文本框 11"/>
          <p:cNvSpPr txBox="1"/>
          <p:nvPr/>
        </p:nvSpPr>
        <p:spPr>
          <a:xfrm>
            <a:off x="3618729" y="1982835"/>
            <a:ext cx="3052415" cy="84153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086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3.3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分振幅干涉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28766"/>
            <a:ext cx="10515601" cy="9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1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3.3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分振幅干涉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51" y="1564152"/>
            <a:ext cx="10712549" cy="469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6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4569793" y="1900777"/>
            <a:ext cx="2508340" cy="443228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dirty="0" smtClean="0">
                <a:solidFill>
                  <a:schemeClr val="bg1"/>
                </a:solidFill>
                <a:latin typeface="Arial" charset="0"/>
                <a:ea typeface="黑体" charset="-122"/>
              </a:rPr>
              <a:t>3.4</a:t>
            </a:r>
            <a:r>
              <a:rPr kumimoji="1" lang="zh-CN" altLang="en-US" sz="3200" dirty="0" smtClean="0">
                <a:solidFill>
                  <a:schemeClr val="bg1"/>
                </a:solidFill>
                <a:latin typeface="Arial" charset="0"/>
                <a:ea typeface="黑体" charset="-122"/>
              </a:rPr>
              <a:t>  光的时空相干性</a:t>
            </a:r>
            <a:endParaRPr kumimoji="1" lang="zh-CN" altLang="en-US" sz="3200" dirty="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内容占位符 2"/>
              <p:cNvSpPr txBox="1">
                <a:spLocks/>
              </p:cNvSpPr>
              <p:nvPr/>
            </p:nvSpPr>
            <p:spPr>
              <a:xfrm>
                <a:off x="838200" y="1405053"/>
                <a:ext cx="9050079" cy="53110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ts val="0"/>
                  </a:spcBef>
                  <a:buFont typeface="Wingdings" charset="2"/>
                  <a:buChar char="Ø"/>
                  <a:defRPr/>
                </a:pPr>
                <a:r>
                  <a:rPr kumimoji="1" lang="zh-CN" altLang="en-US" sz="2400" dirty="0" smtClean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zh-CN" altLang="en-US" sz="2400" dirty="0" smtClean="0">
                    <a:latin typeface="SimHei" charset="-122"/>
                    <a:ea typeface="SimHei" charset="-122"/>
                    <a:cs typeface="SimHei" charset="-122"/>
                  </a:rPr>
                  <a:t>光的时间相干性</a:t>
                </a:r>
                <a:endParaRPr kumimoji="1" lang="en-US" altLang="zh-CN" sz="2200" dirty="0" smtClean="0">
                  <a:latin typeface="SimSun" charset="-122"/>
                  <a:ea typeface="SimSun" charset="-122"/>
                  <a:cs typeface="SimSun" charset="-122"/>
                </a:endParaRPr>
              </a:p>
              <a:p>
                <a:pPr lvl="1">
                  <a:lnSpc>
                    <a:spcPct val="130000"/>
                  </a:lnSpc>
                  <a:spcBef>
                    <a:spcPts val="0"/>
                  </a:spcBef>
                </a:pPr>
                <a:r>
                  <a:rPr kumimoji="1" lang="zh-CN" altLang="en-US" dirty="0" smtClean="0">
                    <a:solidFill>
                      <a:srgbClr val="4472C4"/>
                    </a:solidFill>
                    <a:latin typeface="SimSun" charset="-122"/>
                    <a:ea typeface="SimSun" charset="-122"/>
                    <a:cs typeface="SimSun" charset="-122"/>
                  </a:rPr>
                  <a:t>最大允许光程</a:t>
                </a:r>
                <a:r>
                  <a:rPr kumimoji="1" lang="zh-CN" altLang="en-US" dirty="0">
                    <a:solidFill>
                      <a:srgbClr val="4472C4"/>
                    </a:solidFill>
                    <a:latin typeface="SimSun" charset="-122"/>
                    <a:ea typeface="SimSun" charset="-122"/>
                    <a:cs typeface="SimSun" charset="-122"/>
                  </a:rPr>
                  <a:t>差       </a:t>
                </a:r>
                <a:r>
                  <a:rPr kumimoji="1" lang="el-GR" altLang="zh-CN" dirty="0" smtClean="0">
                    <a:solidFill>
                      <a:schemeClr val="tx1"/>
                    </a:solidFill>
                    <a:latin typeface="Times New Roman" charset="0"/>
                    <a:ea typeface="宋体" charset="-122"/>
                    <a:cs typeface="Times New Roman" panose="02020603050405020304" pitchFamily="18" charset="0"/>
                  </a:rPr>
                  <a:t>Δ</a:t>
                </a:r>
                <a:r>
                  <a:rPr kumimoji="1" lang="en-US" altLang="zh-CN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</a:t>
                </a:r>
                <a:r>
                  <a:rPr kumimoji="1" lang="en-US" altLang="zh-CN" i="1" baseline="-250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</a:t>
                </a:r>
                <a:r>
                  <a:rPr kumimoji="1" lang="zh-CN" altLang="en-US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=</a:t>
                </a:r>
                <a:r>
                  <a:rPr kumimoji="1" lang="zh-CN" altLang="en-US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bg-BG" altLang="zh-CN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1" lang="en-US" altLang="zh-CN">
                            <a:solidFill>
                              <a:schemeClr val="tx1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kumimoji="1" lang="en-US" altLang="zh-CN" i="1">
                            <a:solidFill>
                              <a:schemeClr val="tx1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π</m:t>
                        </m:r>
                      </m:num>
                      <m:den>
                        <m:r>
                          <m:rPr>
                            <m:nor/>
                          </m:rPr>
                          <a:rPr kumimoji="1" lang="el-GR" altLang="zh-CN" dirty="0">
                            <a:solidFill>
                              <a:schemeClr val="tx1"/>
                            </a:solidFill>
                            <a:latin typeface="Times New Roman" charset="0"/>
                            <a:ea typeface="宋体" charset="-122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m:rPr>
                            <m:nor/>
                          </m:rPr>
                          <a:rPr kumimoji="1" lang="en-US" altLang="zh-CN" i="1" dirty="0">
                            <a:solidFill>
                              <a:schemeClr val="tx1"/>
                            </a:solidFill>
                            <a:latin typeface="Times New Roman" charset="0"/>
                            <a:ea typeface="宋体" charset="-122"/>
                            <a:cs typeface="Times New Roman" panose="02020603050405020304" pitchFamily="18" charset="0"/>
                          </a:rPr>
                          <m:t>k</m:t>
                        </m:r>
                      </m:den>
                    </m:f>
                  </m:oMath>
                </a14:m>
                <a:r>
                  <a:rPr kumimoji="1" lang="en-US" altLang="zh-CN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=</a:t>
                </a:r>
                <a:r>
                  <a:rPr kumimoji="1" lang="bg-BG" altLang="zh-CN" dirty="0">
                    <a:solidFill>
                      <a:schemeClr val="tx1"/>
                    </a:solidFill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bg-BG" altLang="zh-CN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1" lang="en-US" altLang="zh-CN" i="1">
                            <a:solidFill>
                              <a:schemeClr val="tx1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  <m:r>
                          <m:rPr>
                            <m:nor/>
                          </m:rPr>
                          <a:rPr kumimoji="1" lang="en-US" altLang="zh-CN" baseline="30000">
                            <a:solidFill>
                              <a:schemeClr val="tx1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1" lang="el-GR" altLang="zh-CN" dirty="0">
                            <a:solidFill>
                              <a:schemeClr val="tx1"/>
                            </a:solidFill>
                            <a:latin typeface="Times New Roman" charset="0"/>
                            <a:ea typeface="宋体" charset="-122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m:rPr>
                            <m:nor/>
                          </m:rPr>
                          <a:rPr kumimoji="1" lang="en-US" altLang="zh-CN" i="1">
                            <a:solidFill>
                              <a:schemeClr val="tx1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den>
                    </m:f>
                  </m:oMath>
                </a14:m>
                <a:endParaRPr kumimoji="1" lang="en-US" altLang="zh-CN" dirty="0">
                  <a:solidFill>
                    <a:srgbClr val="4472C4"/>
                  </a:solidFill>
                  <a:latin typeface="SimSun" charset="-122"/>
                  <a:ea typeface="SimSun" charset="-122"/>
                  <a:cs typeface="SimSun" charset="-122"/>
                </a:endParaRPr>
              </a:p>
              <a:p>
                <a:pPr lvl="1">
                  <a:lnSpc>
                    <a:spcPct val="130000"/>
                  </a:lnSpc>
                  <a:spcBef>
                    <a:spcPts val="0"/>
                  </a:spcBef>
                </a:pPr>
                <a:r>
                  <a:rPr kumimoji="1" lang="zh-CN" altLang="en-US" dirty="0">
                    <a:latin typeface="SimSun" charset="-122"/>
                    <a:ea typeface="SimSun" charset="-122"/>
                    <a:cs typeface="SimSun" charset="-122"/>
                  </a:rPr>
                  <a:t>对应的条纹数         </a:t>
                </a:r>
                <a:r>
                  <a:rPr kumimoji="1" lang="zh-CN" altLang="en-US" sz="1800" dirty="0">
                    <a:latin typeface="SimSun" charset="-122"/>
                    <a:ea typeface="SimSun" charset="-122"/>
                    <a:cs typeface="SimSun" charset="-122"/>
                  </a:rPr>
                  <a:t> </a:t>
                </a:r>
                <a:r>
                  <a:rPr kumimoji="1" lang="en-US" altLang="zh-CN" i="1" dirty="0">
                    <a:latin typeface="Times New Roman" charset="0"/>
                    <a:ea typeface="Times New Roman" charset="0"/>
                    <a:cs typeface="Times New Roman" charset="0"/>
                  </a:rPr>
                  <a:t>N</a:t>
                </a:r>
                <a:r>
                  <a:rPr kumimoji="1" lang="zh-CN" altLang="en-US" i="1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i="1" dirty="0">
                    <a:latin typeface="Times New Roman" charset="0"/>
                    <a:ea typeface="Times New Roman" charset="0"/>
                    <a:cs typeface="Times New Roman" charset="0"/>
                  </a:rPr>
                  <a:t>=</a:t>
                </a:r>
                <a:r>
                  <a:rPr kumimoji="1" lang="zh-CN" altLang="en-US" i="1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bg-BG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1" lang="el-GR" altLang="zh-CN" dirty="0">
                            <a:latin typeface="Times New Roman" charset="0"/>
                            <a:ea typeface="宋体" charset="-122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m:rPr>
                            <m:nor/>
                          </m:rPr>
                          <a:rPr kumimoji="1" lang="en-US" altLang="zh-CN" i="1" dirty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kumimoji="1" lang="en-US" altLang="zh-CN" i="1" baseline="-25000" dirty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M</m:t>
                        </m:r>
                      </m:num>
                      <m:den>
                        <m:r>
                          <m:rPr>
                            <m:nor/>
                          </m:rPr>
                          <a:rPr kumimoji="1" lang="en-US" altLang="zh-CN" i="1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den>
                    </m:f>
                  </m:oMath>
                </a14:m>
                <a:r>
                  <a:rPr kumimoji="1" lang="en-US" altLang="zh-CN" i="1" dirty="0">
                    <a:latin typeface="Times New Roman" charset="0"/>
                    <a:ea typeface="Times New Roman" charset="0"/>
                    <a:cs typeface="Times New Roman" charset="0"/>
                  </a:rPr>
                  <a:t> =</a:t>
                </a:r>
                <a:r>
                  <a:rPr kumimoji="1" lang="bg-BG" altLang="zh-CN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bg-BG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1" lang="en-US" altLang="zh-CN" i="1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num>
                      <m:den>
                        <m:r>
                          <m:rPr>
                            <m:nor/>
                          </m:rPr>
                          <a:rPr kumimoji="1" lang="el-GR" altLang="zh-CN" dirty="0">
                            <a:latin typeface="Times New Roman" charset="0"/>
                            <a:ea typeface="宋体" charset="-122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m:rPr>
                            <m:nor/>
                          </m:rPr>
                          <a:rPr kumimoji="1" lang="en-US" altLang="zh-CN" i="1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den>
                    </m:f>
                  </m:oMath>
                </a14:m>
                <a:endParaRPr kumimoji="1" lang="en-US" altLang="zh-CN" dirty="0">
                  <a:solidFill>
                    <a:srgbClr val="4472C4"/>
                  </a:solidFill>
                  <a:latin typeface="SimSun" charset="-122"/>
                  <a:ea typeface="SimSun" charset="-122"/>
                  <a:cs typeface="SimSun" charset="-122"/>
                </a:endParaRPr>
              </a:p>
              <a:p>
                <a:pPr lvl="1">
                  <a:lnSpc>
                    <a:spcPct val="130000"/>
                  </a:lnSpc>
                  <a:spcBef>
                    <a:spcPts val="0"/>
                  </a:spcBef>
                </a:pPr>
                <a:r>
                  <a:rPr kumimoji="1" lang="zh-CN" altLang="en-US" dirty="0">
                    <a:latin typeface="SimSun" charset="-122"/>
                    <a:ea typeface="SimSun" charset="-122"/>
                    <a:cs typeface="SimSun" charset="-122"/>
                  </a:rPr>
                  <a:t>对应的空间频率          </a:t>
                </a:r>
                <a14:m>
                  <m:oMath xmlns:m="http://schemas.openxmlformats.org/officeDocument/2006/math">
                    <m:r>
                      <a:rPr kumimoji="1" lang="zh-CN" altLang="en-US" dirty="0"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m:rPr>
                        <m:nor/>
                      </m:rPr>
                      <a:rPr kumimoji="1" lang="zh-CN" altLang="en-US" i="1" dirty="0">
                        <a:latin typeface="Times New Roman" charset="0"/>
                        <a:ea typeface="Times New Roman" charset="0"/>
                        <a:cs typeface="Times New Roman" charset="0"/>
                      </a:rPr>
                      <m:t>ν</m:t>
                    </m:r>
                  </m:oMath>
                </a14:m>
                <a:r>
                  <a:rPr kumimoji="1" lang="zh-CN" altLang="en-US" i="1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i="1" dirty="0">
                    <a:latin typeface="Times New Roman" charset="0"/>
                    <a:ea typeface="Times New Roman" charset="0"/>
                    <a:cs typeface="Times New Roman" charset="0"/>
                  </a:rPr>
                  <a:t>=</a:t>
                </a:r>
                <a:r>
                  <a:rPr kumimoji="1" lang="zh-CN" altLang="en-US" i="1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bg-BG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1" lang="el-GR" altLang="zh-CN" dirty="0">
                            <a:latin typeface="Times New Roman" charset="0"/>
                            <a:ea typeface="宋体" charset="-122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m:rPr>
                            <m:nor/>
                          </m:rPr>
                          <a:rPr kumimoji="1" lang="en-US" altLang="zh-CN" i="1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num>
                      <m:den>
                        <m:r>
                          <m:rPr>
                            <m:nor/>
                          </m:rPr>
                          <a:rPr kumimoji="1" lang="en-US" altLang="zh-CN" i="1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  <m:r>
                          <m:rPr>
                            <m:nor/>
                          </m:rPr>
                          <a:rPr kumimoji="1" lang="en-US" altLang="zh-CN" baseline="3000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den>
                    </m:f>
                  </m:oMath>
                </a14:m>
                <a:endParaRPr kumimoji="1" lang="en-US" altLang="zh-CN" dirty="0">
                  <a:latin typeface="SimSun" charset="-122"/>
                  <a:ea typeface="SimSun" charset="-122"/>
                  <a:cs typeface="SimSun" charset="-122"/>
                </a:endParaRPr>
              </a:p>
              <a:p>
                <a:pPr lvl="1">
                  <a:lnSpc>
                    <a:spcPct val="130000"/>
                  </a:lnSpc>
                  <a:spcBef>
                    <a:spcPts val="0"/>
                  </a:spcBef>
                </a:pPr>
                <a:r>
                  <a:rPr kumimoji="1" lang="zh-CN" altLang="en-US" dirty="0">
                    <a:latin typeface="SimSun" charset="-122"/>
                    <a:ea typeface="SimSun" charset="-122"/>
                    <a:cs typeface="SimSun" charset="-122"/>
                  </a:rPr>
                  <a:t>相干时间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1" lang="zh-CN" altLang="en-US" i="1" dirty="0">
                        <a:latin typeface="Times New Roman" charset="0"/>
                        <a:ea typeface="Times New Roman" charset="0"/>
                        <a:cs typeface="Times New Roman" charset="0"/>
                      </a:rPr>
                      <m:t>τ</m:t>
                    </m:r>
                  </m:oMath>
                </a14:m>
                <a:r>
                  <a:rPr kumimoji="1" lang="en-US" altLang="zh-CN" baseline="-25000" dirty="0">
                    <a:latin typeface="Times New Roman" charset="0"/>
                    <a:ea typeface="Times New Roman" charset="0"/>
                    <a:cs typeface="Times New Roman" charset="0"/>
                  </a:rPr>
                  <a:t>0</a:t>
                </a:r>
                <a:r>
                  <a:rPr kumimoji="1" lang="zh-CN" altLang="en-US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i="1" dirty="0">
                    <a:latin typeface="Times New Roman" charset="0"/>
                    <a:ea typeface="Times New Roman" charset="0"/>
                    <a:cs typeface="Times New Roman" charset="0"/>
                  </a:rPr>
                  <a:t>=</a:t>
                </a:r>
                <a:r>
                  <a:rPr kumimoji="1" lang="zh-CN" altLang="en-US" i="1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bg-BG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1" lang="en-US" altLang="zh-CN" i="1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kumimoji="1" lang="en-US" altLang="zh-CN" baseline="-2500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kumimoji="1" lang="en-US" altLang="zh-CN" i="1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c</m:t>
                        </m:r>
                      </m:den>
                    </m:f>
                    <m:r>
                      <a:rPr kumimoji="1" lang="en-US" altLang="zh-CN" i="1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</m:oMath>
                </a14:m>
                <a:r>
                  <a:rPr kumimoji="1" lang="bg-BG" altLang="zh-CN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bg-BG" altLang="zh-CN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1" lang="en-US" altLang="zh-CN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1" lang="el-GR" altLang="zh-CN" dirty="0">
                            <a:latin typeface="Times New Roman" charset="0"/>
                            <a:ea typeface="宋体" charset="-122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m:rPr>
                            <m:nor/>
                          </m:rPr>
                          <a:rPr kumimoji="1" lang="zh-CN" altLang="en-US" i="1" dirty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ν</m:t>
                        </m:r>
                      </m:den>
                    </m:f>
                  </m:oMath>
                </a14:m>
                <a:endParaRPr kumimoji="1" lang="en-US" altLang="zh-CN" dirty="0">
                  <a:latin typeface="SimSun" charset="-122"/>
                  <a:ea typeface="SimSun" charset="-122"/>
                  <a:cs typeface="SimSun" charset="-122"/>
                </a:endParaRPr>
              </a:p>
              <a:p>
                <a:pPr lvl="1">
                  <a:lnSpc>
                    <a:spcPct val="130000"/>
                  </a:lnSpc>
                  <a:spcBef>
                    <a:spcPts val="600"/>
                  </a:spcBef>
                </a:pPr>
                <a:r>
                  <a:rPr kumimoji="1" lang="zh-CN" altLang="en-US" dirty="0" smtClean="0">
                    <a:solidFill>
                      <a:srgbClr val="4472C4"/>
                    </a:solidFill>
                    <a:latin typeface="SimSun" charset="-122"/>
                    <a:ea typeface="SimSun" charset="-122"/>
                    <a:cs typeface="SimSun" charset="-122"/>
                  </a:rPr>
                  <a:t>时间相干反比性公式      </a:t>
                </a:r>
                <a:r>
                  <a:rPr kumimoji="1" lang="zh-CN" altLang="en-US" sz="1800" dirty="0" smtClean="0">
                    <a:solidFill>
                      <a:srgbClr val="4472C4"/>
                    </a:solidFill>
                    <a:latin typeface="SimSun" charset="-122"/>
                    <a:ea typeface="SimSun" charset="-122"/>
                    <a:cs typeface="SimSun" charset="-12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1" lang="zh-CN" altLang="en-US" i="1" dirty="0" smtClean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τ</m:t>
                    </m:r>
                  </m:oMath>
                </a14:m>
                <a:r>
                  <a:rPr kumimoji="1" lang="en-US" altLang="zh-CN" baseline="-250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0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1" lang="zh-CN" altLang="en-US" i="1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ν</m:t>
                    </m:r>
                    <m:r>
                      <m:rPr>
                        <m:nor/>
                      </m:rPr>
                      <a:rPr kumimoji="1" lang="zh-CN" altLang="en-US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m:rPr>
                        <m:nor/>
                      </m:rPr>
                      <a:rPr kumimoji="1" lang="en-US" altLang="zh-CN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m:rPr>
                        <m:nor/>
                      </m:rPr>
                      <a:rPr kumimoji="1" lang="zh-CN" altLang="en-US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m:rPr>
                        <m:nor/>
                      </m:rPr>
                      <a:rPr kumimoji="1" lang="en-US" altLang="zh-CN" dirty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1</m:t>
                    </m:r>
                  </m:oMath>
                </a14:m>
                <a:endParaRPr kumimoji="1" lang="en-US" altLang="zh-CN" dirty="0">
                  <a:solidFill>
                    <a:schemeClr val="tx1"/>
                  </a:solidFill>
                  <a:latin typeface="SimSun" charset="-122"/>
                  <a:ea typeface="SimSun" charset="-122"/>
                  <a:cs typeface="SimSun" charset="-122"/>
                </a:endParaRPr>
              </a:p>
              <a:p>
                <a:pPr lvl="1">
                  <a:lnSpc>
                    <a:spcPct val="130000"/>
                  </a:lnSpc>
                  <a:spcBef>
                    <a:spcPts val="0"/>
                  </a:spcBef>
                </a:pPr>
                <a:r>
                  <a:rPr kumimoji="1" lang="zh-CN" altLang="en-US" dirty="0" smtClean="0">
                    <a:solidFill>
                      <a:srgbClr val="4472C4"/>
                    </a:solidFill>
                    <a:latin typeface="SimSun" charset="-122"/>
                    <a:ea typeface="SimSun" charset="-122"/>
                    <a:cs typeface="SimSun" charset="-122"/>
                  </a:rPr>
                  <a:t>相干长度                </a:t>
                </a:r>
                <a:r>
                  <a:rPr kumimoji="1" lang="zh-CN" altLang="en-US" sz="1200" dirty="0" smtClean="0">
                    <a:solidFill>
                      <a:srgbClr val="4472C4"/>
                    </a:solidFill>
                    <a:latin typeface="SimSun" charset="-122"/>
                    <a:ea typeface="SimSun" charset="-122"/>
                    <a:cs typeface="SimSun" charset="-122"/>
                  </a:rPr>
                  <a:t> </a:t>
                </a:r>
                <a:r>
                  <a:rPr kumimoji="1" lang="en-US" altLang="zh-CN" i="1" dirty="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</a:t>
                </a:r>
                <a:r>
                  <a:rPr kumimoji="1" lang="en-US" altLang="zh-CN" baseline="-25000" dirty="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0</a:t>
                </a:r>
                <a:r>
                  <a:rPr kumimoji="1" lang="zh-CN" altLang="en-US" i="1" dirty="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=</a:t>
                </a:r>
                <a:r>
                  <a:rPr kumimoji="1" lang="zh-CN" altLang="en-US" i="1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bg-BG" altLang="zh-CN" i="1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1" lang="en-US" altLang="zh-CN" i="1">
                            <a:solidFill>
                              <a:schemeClr val="tx1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  <m:r>
                          <m:rPr>
                            <m:nor/>
                          </m:rPr>
                          <a:rPr kumimoji="1" lang="en-US" altLang="zh-CN" baseline="30000">
                            <a:solidFill>
                              <a:schemeClr val="tx1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1" lang="el-GR" altLang="zh-CN" dirty="0">
                            <a:solidFill>
                              <a:schemeClr val="tx1"/>
                            </a:solidFill>
                            <a:latin typeface="Times New Roman" charset="0"/>
                            <a:ea typeface="宋体" charset="-122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m:rPr>
                            <m:nor/>
                          </m:rPr>
                          <a:rPr kumimoji="1" lang="en-US" altLang="zh-CN" i="1">
                            <a:solidFill>
                              <a:schemeClr val="tx1"/>
                            </a:solidFill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λ</m:t>
                        </m:r>
                      </m:den>
                    </m:f>
                  </m:oMath>
                </a14:m>
                <a:r>
                  <a:rPr kumimoji="1" lang="zh-CN" altLang="en-US" sz="2000" dirty="0">
                    <a:solidFill>
                      <a:schemeClr val="tx1"/>
                    </a:solidFill>
                    <a:latin typeface="SimSun" charset="-122"/>
                    <a:ea typeface="SimSun" charset="-122"/>
                    <a:cs typeface="SimSun" charset="-122"/>
                  </a:rPr>
                  <a:t> </a:t>
                </a:r>
                <a:endParaRPr kumimoji="1" lang="en-US" altLang="zh-CN" sz="2200" dirty="0">
                  <a:solidFill>
                    <a:schemeClr val="tx1"/>
                  </a:solidFill>
                  <a:latin typeface="SimSun" charset="-122"/>
                  <a:ea typeface="SimSun" charset="-122"/>
                  <a:cs typeface="SimSun" charset="-122"/>
                </a:endParaRPr>
              </a:p>
            </p:txBody>
          </p:sp>
        </mc:Choice>
        <mc:Fallback xmlns="">
          <p:sp>
            <p:nvSpPr>
              <p:cNvPr id="113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05053"/>
                <a:ext cx="9050079" cy="5311057"/>
              </a:xfrm>
              <a:prstGeom prst="rect">
                <a:avLst/>
              </a:prstGeom>
              <a:blipFill rotWithShape="0">
                <a:blip r:embed="rId3"/>
                <a:stretch>
                  <a:fillRect l="-943" t="-11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813" y="3182312"/>
            <a:ext cx="4161219" cy="152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dirty="0" smtClean="0">
                <a:solidFill>
                  <a:schemeClr val="bg1"/>
                </a:solidFill>
                <a:latin typeface="Arial" charset="0"/>
                <a:ea typeface="黑体" charset="-122"/>
              </a:rPr>
              <a:t>3.4</a:t>
            </a:r>
            <a:r>
              <a:rPr kumimoji="1" lang="zh-CN" altLang="en-US" sz="3200" dirty="0" smtClean="0">
                <a:solidFill>
                  <a:schemeClr val="bg1"/>
                </a:solidFill>
                <a:latin typeface="Arial" charset="0"/>
                <a:ea typeface="黑体" charset="-122"/>
              </a:rPr>
              <a:t>  光的时空相干性</a:t>
            </a:r>
            <a:endParaRPr kumimoji="1" lang="zh-CN" altLang="en-US" sz="3200" dirty="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2372447" y="4949199"/>
            <a:ext cx="4047050" cy="1450255"/>
            <a:chOff x="1176" y="2489"/>
            <a:chExt cx="3466" cy="1383"/>
          </a:xfrm>
        </p:grpSpPr>
        <p:sp>
          <p:nvSpPr>
            <p:cNvPr id="7" name="Text Box 11"/>
            <p:cNvSpPr txBox="1">
              <a:spLocks noChangeAspect="1" noChangeArrowheads="1"/>
            </p:cNvSpPr>
            <p:nvPr/>
          </p:nvSpPr>
          <p:spPr bwMode="auto">
            <a:xfrm>
              <a:off x="4416" y="2489"/>
              <a:ext cx="95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altLang="zh-CN" sz="1200" i="1"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8" name="Line 12"/>
            <p:cNvSpPr>
              <a:spLocks noChangeAspect="1" noChangeShapeType="1"/>
            </p:cNvSpPr>
            <p:nvPr/>
          </p:nvSpPr>
          <p:spPr bwMode="auto">
            <a:xfrm>
              <a:off x="4378" y="2586"/>
              <a:ext cx="0" cy="128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arrow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CN" altLang="en-US" sz="1600"/>
            </a:p>
          </p:txBody>
        </p:sp>
        <p:sp>
          <p:nvSpPr>
            <p:cNvPr id="9" name="Line 13"/>
            <p:cNvSpPr>
              <a:spLocks noChangeAspect="1" noChangeShapeType="1"/>
            </p:cNvSpPr>
            <p:nvPr/>
          </p:nvSpPr>
          <p:spPr bwMode="auto">
            <a:xfrm flipV="1">
              <a:off x="2294" y="2685"/>
              <a:ext cx="2082" cy="31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CN" altLang="en-US" sz="1600"/>
            </a:p>
          </p:txBody>
        </p:sp>
        <p:sp>
          <p:nvSpPr>
            <p:cNvPr id="10" name="Line 14"/>
            <p:cNvSpPr>
              <a:spLocks noChangeAspect="1" noChangeShapeType="1"/>
            </p:cNvSpPr>
            <p:nvPr/>
          </p:nvSpPr>
          <p:spPr bwMode="auto">
            <a:xfrm flipV="1">
              <a:off x="2307" y="2684"/>
              <a:ext cx="2064" cy="7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CN" altLang="en-US" sz="1600"/>
            </a:p>
          </p:txBody>
        </p:sp>
        <p:sp>
          <p:nvSpPr>
            <p:cNvPr id="12" name="Line 15"/>
            <p:cNvSpPr>
              <a:spLocks noChangeAspect="1" noChangeShapeType="1"/>
            </p:cNvSpPr>
            <p:nvPr/>
          </p:nvSpPr>
          <p:spPr bwMode="auto">
            <a:xfrm>
              <a:off x="1281" y="3209"/>
              <a:ext cx="336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1600"/>
            </a:p>
          </p:txBody>
        </p:sp>
        <p:sp>
          <p:nvSpPr>
            <p:cNvPr id="13" name="Line 16"/>
            <p:cNvSpPr>
              <a:spLocks noChangeAspect="1" noChangeShapeType="1"/>
            </p:cNvSpPr>
            <p:nvPr/>
          </p:nvSpPr>
          <p:spPr bwMode="auto">
            <a:xfrm>
              <a:off x="1505" y="3225"/>
              <a:ext cx="0" cy="4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1600"/>
            </a:p>
          </p:txBody>
        </p:sp>
        <p:sp>
          <p:nvSpPr>
            <p:cNvPr id="14" name="Line 17"/>
            <p:cNvSpPr>
              <a:spLocks noChangeAspect="1" noChangeShapeType="1"/>
            </p:cNvSpPr>
            <p:nvPr/>
          </p:nvSpPr>
          <p:spPr bwMode="auto">
            <a:xfrm>
              <a:off x="2286" y="2835"/>
              <a:ext cx="0" cy="142"/>
            </a:xfrm>
            <a:prstGeom prst="line">
              <a:avLst/>
            </a:prstGeom>
            <a:noFill/>
            <a:ln w="28575">
              <a:solidFill>
                <a:srgbClr val="4472C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1600"/>
            </a:p>
          </p:txBody>
        </p:sp>
        <p:sp>
          <p:nvSpPr>
            <p:cNvPr id="15" name="Line 18"/>
            <p:cNvSpPr>
              <a:spLocks noChangeAspect="1" noChangeShapeType="1"/>
            </p:cNvSpPr>
            <p:nvPr/>
          </p:nvSpPr>
          <p:spPr bwMode="auto">
            <a:xfrm>
              <a:off x="2286" y="3014"/>
              <a:ext cx="0" cy="415"/>
            </a:xfrm>
            <a:prstGeom prst="line">
              <a:avLst/>
            </a:prstGeom>
            <a:noFill/>
            <a:ln w="28575">
              <a:solidFill>
                <a:srgbClr val="4472C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1600"/>
            </a:p>
          </p:txBody>
        </p:sp>
        <p:sp>
          <p:nvSpPr>
            <p:cNvPr id="16" name="Line 19"/>
            <p:cNvSpPr>
              <a:spLocks noChangeAspect="1" noChangeShapeType="1"/>
            </p:cNvSpPr>
            <p:nvPr/>
          </p:nvSpPr>
          <p:spPr bwMode="auto">
            <a:xfrm>
              <a:off x="2285" y="3464"/>
              <a:ext cx="0" cy="142"/>
            </a:xfrm>
            <a:prstGeom prst="line">
              <a:avLst/>
            </a:prstGeom>
            <a:noFill/>
            <a:ln w="28575">
              <a:solidFill>
                <a:srgbClr val="4472C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1600"/>
            </a:p>
          </p:txBody>
        </p:sp>
        <p:sp>
          <p:nvSpPr>
            <p:cNvPr id="18" name="Line 20"/>
            <p:cNvSpPr>
              <a:spLocks noChangeAspect="1" noChangeShapeType="1"/>
            </p:cNvSpPr>
            <p:nvPr/>
          </p:nvSpPr>
          <p:spPr bwMode="auto">
            <a:xfrm flipV="1">
              <a:off x="1176" y="3429"/>
              <a:ext cx="32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1600"/>
            </a:p>
          </p:txBody>
        </p:sp>
        <p:sp>
          <p:nvSpPr>
            <p:cNvPr id="19" name="Line 21"/>
            <p:cNvSpPr>
              <a:spLocks noChangeAspect="1" noChangeShapeType="1"/>
            </p:cNvSpPr>
            <p:nvPr/>
          </p:nvSpPr>
          <p:spPr bwMode="auto">
            <a:xfrm>
              <a:off x="2286" y="3589"/>
              <a:ext cx="0" cy="14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1600"/>
            </a:p>
          </p:txBody>
        </p:sp>
        <p:sp>
          <p:nvSpPr>
            <p:cNvPr id="20" name="Line 22"/>
            <p:cNvSpPr>
              <a:spLocks noChangeAspect="1" noChangeShapeType="1"/>
            </p:cNvSpPr>
            <p:nvPr/>
          </p:nvSpPr>
          <p:spPr bwMode="auto">
            <a:xfrm>
              <a:off x="1505" y="3662"/>
              <a:ext cx="78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1600"/>
            </a:p>
          </p:txBody>
        </p:sp>
        <p:sp>
          <p:nvSpPr>
            <p:cNvPr id="21" name="Line 23"/>
            <p:cNvSpPr>
              <a:spLocks noChangeAspect="1" noChangeShapeType="1"/>
            </p:cNvSpPr>
            <p:nvPr/>
          </p:nvSpPr>
          <p:spPr bwMode="auto">
            <a:xfrm>
              <a:off x="2286" y="3662"/>
              <a:ext cx="209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1600"/>
            </a:p>
          </p:txBody>
        </p:sp>
        <p:sp>
          <p:nvSpPr>
            <p:cNvPr id="22" name="Text Box 24"/>
            <p:cNvSpPr txBox="1">
              <a:spLocks noChangeAspect="1" noChangeArrowheads="1"/>
            </p:cNvSpPr>
            <p:nvPr/>
          </p:nvSpPr>
          <p:spPr bwMode="auto">
            <a:xfrm>
              <a:off x="1363" y="3223"/>
              <a:ext cx="164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altLang="zh-CN" sz="1200" i="1">
                  <a:latin typeface="Times New Roman" pitchFamily="18" charset="0"/>
                </a:rPr>
                <a:t>s</a:t>
              </a:r>
              <a:endParaRPr lang="en-US" altLang="zh-CN" sz="1200" baseline="-25000">
                <a:latin typeface="Times New Roman" pitchFamily="18" charset="0"/>
              </a:endParaRPr>
            </a:p>
          </p:txBody>
        </p:sp>
        <p:sp>
          <p:nvSpPr>
            <p:cNvPr id="23" name="Text Box 25"/>
            <p:cNvSpPr txBox="1">
              <a:spLocks noChangeAspect="1" noChangeArrowheads="1"/>
            </p:cNvSpPr>
            <p:nvPr/>
          </p:nvSpPr>
          <p:spPr bwMode="auto">
            <a:xfrm>
              <a:off x="2121" y="3447"/>
              <a:ext cx="167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altLang="zh-CN" sz="1200" i="1">
                  <a:latin typeface="Times New Roman" pitchFamily="18" charset="0"/>
                </a:rPr>
                <a:t>S</a:t>
              </a:r>
              <a:r>
                <a:rPr lang="en-US" altLang="zh-CN" sz="1200" baseline="-2500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24" name="Text Box 26"/>
            <p:cNvSpPr txBox="1">
              <a:spLocks noChangeAspect="1" noChangeArrowheads="1"/>
            </p:cNvSpPr>
            <p:nvPr/>
          </p:nvSpPr>
          <p:spPr bwMode="auto">
            <a:xfrm>
              <a:off x="3091" y="2772"/>
              <a:ext cx="164" cy="1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altLang="zh-CN" sz="1200" i="1">
                  <a:latin typeface="Times New Roman" pitchFamily="18" charset="0"/>
                </a:rPr>
                <a:t>r</a:t>
              </a:r>
              <a:r>
                <a:rPr lang="en-US" altLang="zh-CN" sz="1200" baseline="-2500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25" name="Text Box 27"/>
            <p:cNvSpPr txBox="1">
              <a:spLocks noChangeAspect="1" noChangeArrowheads="1"/>
            </p:cNvSpPr>
            <p:nvPr/>
          </p:nvSpPr>
          <p:spPr bwMode="auto">
            <a:xfrm>
              <a:off x="2102" y="2831"/>
              <a:ext cx="171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altLang="zh-CN" sz="1200" i="1">
                  <a:latin typeface="Times New Roman" pitchFamily="18" charset="0"/>
                </a:rPr>
                <a:t>S</a:t>
              </a:r>
              <a:r>
                <a:rPr lang="en-US" altLang="zh-CN" sz="1200" baseline="-2500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26" name="Text Box 28"/>
            <p:cNvSpPr txBox="1">
              <a:spLocks noChangeAspect="1" noChangeArrowheads="1"/>
            </p:cNvSpPr>
            <p:nvPr/>
          </p:nvSpPr>
          <p:spPr bwMode="auto">
            <a:xfrm>
              <a:off x="1539" y="2962"/>
              <a:ext cx="124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altLang="zh-CN" sz="1200" i="1"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27" name="Text Box 29"/>
            <p:cNvSpPr txBox="1">
              <a:spLocks noChangeAspect="1" noChangeArrowheads="1"/>
            </p:cNvSpPr>
            <p:nvPr/>
          </p:nvSpPr>
          <p:spPr bwMode="auto">
            <a:xfrm>
              <a:off x="1781" y="3583"/>
              <a:ext cx="162" cy="1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altLang="zh-CN" sz="1200" i="1">
                  <a:latin typeface="Times New Roman" pitchFamily="18" charset="0"/>
                </a:rPr>
                <a:t>R</a:t>
              </a:r>
            </a:p>
          </p:txBody>
        </p:sp>
        <p:sp>
          <p:nvSpPr>
            <p:cNvPr id="28" name="Text Box 30"/>
            <p:cNvSpPr txBox="1">
              <a:spLocks noChangeAspect="1" noChangeArrowheads="1"/>
            </p:cNvSpPr>
            <p:nvPr/>
          </p:nvSpPr>
          <p:spPr bwMode="auto">
            <a:xfrm>
              <a:off x="4223" y="2738"/>
              <a:ext cx="107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altLang="zh-CN" sz="1200" i="1"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29" name="Text Box 31"/>
            <p:cNvSpPr txBox="1">
              <a:spLocks noChangeAspect="1" noChangeArrowheads="1"/>
            </p:cNvSpPr>
            <p:nvPr/>
          </p:nvSpPr>
          <p:spPr bwMode="auto">
            <a:xfrm>
              <a:off x="4224" y="3232"/>
              <a:ext cx="113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altLang="zh-CN" sz="1200" i="1"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30" name="Text Box 32"/>
            <p:cNvSpPr txBox="1">
              <a:spLocks noChangeAspect="1" noChangeArrowheads="1"/>
            </p:cNvSpPr>
            <p:nvPr/>
          </p:nvSpPr>
          <p:spPr bwMode="auto">
            <a:xfrm>
              <a:off x="3369" y="2898"/>
              <a:ext cx="144" cy="1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altLang="zh-CN" sz="1200" i="1">
                  <a:latin typeface="Times New Roman" pitchFamily="18" charset="0"/>
                </a:rPr>
                <a:t>r</a:t>
              </a:r>
              <a:r>
                <a:rPr lang="en-US" altLang="zh-CN" sz="1200" baseline="-2500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31" name="Line 33"/>
            <p:cNvSpPr>
              <a:spLocks noChangeAspect="1" noChangeShapeType="1"/>
            </p:cNvSpPr>
            <p:nvPr/>
          </p:nvSpPr>
          <p:spPr bwMode="auto">
            <a:xfrm flipV="1">
              <a:off x="2286" y="2679"/>
              <a:ext cx="0" cy="15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1600"/>
            </a:p>
          </p:txBody>
        </p:sp>
        <p:sp>
          <p:nvSpPr>
            <p:cNvPr id="32" name="Text Box 34"/>
            <p:cNvSpPr txBox="1">
              <a:spLocks noChangeAspect="1" noChangeArrowheads="1"/>
            </p:cNvSpPr>
            <p:nvPr/>
          </p:nvSpPr>
          <p:spPr bwMode="auto">
            <a:xfrm>
              <a:off x="2123" y="2628"/>
              <a:ext cx="131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altLang="zh-CN" sz="1200" i="1">
                  <a:latin typeface="Times New Roman" pitchFamily="18" charset="0"/>
                </a:rPr>
                <a:t>x</a:t>
              </a:r>
              <a:r>
                <a:rPr lang="en-US" altLang="zh-CN" sz="1200" baseline="-2500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33" name="Text Box 35"/>
            <p:cNvSpPr txBox="1">
              <a:spLocks noChangeAspect="1" noChangeArrowheads="1"/>
            </p:cNvSpPr>
            <p:nvPr/>
          </p:nvSpPr>
          <p:spPr bwMode="auto">
            <a:xfrm>
              <a:off x="4501" y="3245"/>
              <a:ext cx="101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altLang="zh-CN" sz="1200" i="1">
                  <a:latin typeface="Times New Roman" pitchFamily="18" charset="0"/>
                </a:rPr>
                <a:t>z</a:t>
              </a:r>
            </a:p>
          </p:txBody>
        </p:sp>
        <p:sp>
          <p:nvSpPr>
            <p:cNvPr id="34" name="Line 36"/>
            <p:cNvSpPr>
              <a:spLocks noChangeAspect="1" noChangeShapeType="1"/>
            </p:cNvSpPr>
            <p:nvPr/>
          </p:nvSpPr>
          <p:spPr bwMode="auto">
            <a:xfrm flipV="1">
              <a:off x="1505" y="3002"/>
              <a:ext cx="781" cy="38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1600"/>
            </a:p>
          </p:txBody>
        </p:sp>
        <p:sp>
          <p:nvSpPr>
            <p:cNvPr id="35" name="Line 37"/>
            <p:cNvSpPr>
              <a:spLocks noChangeAspect="1" noChangeShapeType="1"/>
            </p:cNvSpPr>
            <p:nvPr/>
          </p:nvSpPr>
          <p:spPr bwMode="auto">
            <a:xfrm>
              <a:off x="1512" y="3385"/>
              <a:ext cx="768" cy="6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1600"/>
            </a:p>
          </p:txBody>
        </p:sp>
        <p:sp>
          <p:nvSpPr>
            <p:cNvPr id="36" name="Text Box 38"/>
            <p:cNvSpPr txBox="1">
              <a:spLocks noChangeAspect="1" noChangeArrowheads="1"/>
            </p:cNvSpPr>
            <p:nvPr/>
          </p:nvSpPr>
          <p:spPr bwMode="auto">
            <a:xfrm>
              <a:off x="1969" y="3025"/>
              <a:ext cx="163" cy="1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altLang="zh-CN" sz="1200" i="1">
                  <a:latin typeface="Times New Roman" pitchFamily="18" charset="0"/>
                </a:rPr>
                <a:t>R</a:t>
              </a:r>
              <a:r>
                <a:rPr lang="en-US" altLang="zh-CN" sz="1200" baseline="-2500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37" name="Text Box 39"/>
            <p:cNvSpPr txBox="1">
              <a:spLocks noChangeAspect="1" noChangeArrowheads="1"/>
            </p:cNvSpPr>
            <p:nvPr/>
          </p:nvSpPr>
          <p:spPr bwMode="auto">
            <a:xfrm>
              <a:off x="1847" y="3356"/>
              <a:ext cx="206" cy="1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altLang="zh-CN" sz="1200" i="1">
                  <a:latin typeface="Times New Roman" pitchFamily="18" charset="0"/>
                </a:rPr>
                <a:t>R</a:t>
              </a:r>
              <a:r>
                <a:rPr lang="en-US" altLang="zh-CN" sz="1200" baseline="-2500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38" name="Line 40"/>
            <p:cNvSpPr>
              <a:spLocks noChangeAspect="1" noChangeShapeType="1"/>
            </p:cNvSpPr>
            <p:nvPr/>
          </p:nvSpPr>
          <p:spPr bwMode="auto">
            <a:xfrm flipV="1">
              <a:off x="4382" y="2687"/>
              <a:ext cx="21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1600"/>
            </a:p>
          </p:txBody>
        </p:sp>
        <p:sp>
          <p:nvSpPr>
            <p:cNvPr id="39" name="Line 41"/>
            <p:cNvSpPr>
              <a:spLocks noChangeAspect="1" noChangeShapeType="1"/>
            </p:cNvSpPr>
            <p:nvPr/>
          </p:nvSpPr>
          <p:spPr bwMode="auto">
            <a:xfrm>
              <a:off x="4506" y="2693"/>
              <a:ext cx="0" cy="5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1600"/>
            </a:p>
          </p:txBody>
        </p:sp>
        <p:sp>
          <p:nvSpPr>
            <p:cNvPr id="40" name="Text Box 42"/>
            <p:cNvSpPr txBox="1">
              <a:spLocks noChangeAspect="1" noChangeArrowheads="1"/>
            </p:cNvSpPr>
            <p:nvPr/>
          </p:nvSpPr>
          <p:spPr bwMode="auto">
            <a:xfrm>
              <a:off x="4447" y="2858"/>
              <a:ext cx="121" cy="1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altLang="zh-CN" sz="1200" i="1"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41" name="Line 43"/>
            <p:cNvSpPr>
              <a:spLocks noChangeAspect="1" noChangeShapeType="1"/>
            </p:cNvSpPr>
            <p:nvPr/>
          </p:nvSpPr>
          <p:spPr bwMode="auto">
            <a:xfrm>
              <a:off x="1252" y="2945"/>
              <a:ext cx="0" cy="4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1600"/>
            </a:p>
          </p:txBody>
        </p:sp>
        <p:sp>
          <p:nvSpPr>
            <p:cNvPr id="42" name="Line 44"/>
            <p:cNvSpPr>
              <a:spLocks noChangeAspect="1" noChangeShapeType="1"/>
            </p:cNvSpPr>
            <p:nvPr/>
          </p:nvSpPr>
          <p:spPr bwMode="auto">
            <a:xfrm flipV="1">
              <a:off x="1507" y="2948"/>
              <a:ext cx="0" cy="4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1600"/>
            </a:p>
          </p:txBody>
        </p:sp>
        <p:sp>
          <p:nvSpPr>
            <p:cNvPr id="43" name="Line 45"/>
            <p:cNvSpPr>
              <a:spLocks noChangeAspect="1" noChangeShapeType="1"/>
            </p:cNvSpPr>
            <p:nvPr/>
          </p:nvSpPr>
          <p:spPr bwMode="auto">
            <a:xfrm flipV="1">
              <a:off x="1187" y="2945"/>
              <a:ext cx="32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zh-CN" altLang="en-US" sz="1600"/>
            </a:p>
          </p:txBody>
        </p:sp>
        <p:sp>
          <p:nvSpPr>
            <p:cNvPr id="44" name="Text Box 46"/>
            <p:cNvSpPr txBox="1">
              <a:spLocks noChangeAspect="1" noChangeArrowheads="1"/>
            </p:cNvSpPr>
            <p:nvPr/>
          </p:nvSpPr>
          <p:spPr bwMode="auto">
            <a:xfrm>
              <a:off x="1196" y="3112"/>
              <a:ext cx="119" cy="1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altLang="zh-CN" sz="1200" i="1"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45" name="Text Box 47"/>
            <p:cNvSpPr txBox="1">
              <a:spLocks noChangeAspect="1" noChangeArrowheads="1"/>
            </p:cNvSpPr>
            <p:nvPr/>
          </p:nvSpPr>
          <p:spPr bwMode="auto">
            <a:xfrm>
              <a:off x="3252" y="3586"/>
              <a:ext cx="160" cy="1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altLang="zh-CN" sz="1200" i="1"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46" name="Text Box 48"/>
            <p:cNvSpPr txBox="1">
              <a:spLocks noChangeAspect="1" noChangeArrowheads="1"/>
            </p:cNvSpPr>
            <p:nvPr/>
          </p:nvSpPr>
          <p:spPr bwMode="auto">
            <a:xfrm>
              <a:off x="2124" y="3202"/>
              <a:ext cx="158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altLang="zh-CN" sz="1200" i="1">
                  <a:latin typeface="Times New Roman" pitchFamily="18" charset="0"/>
                </a:rPr>
                <a:t>O</a:t>
              </a:r>
              <a:r>
                <a:rPr lang="en-US" altLang="zh-CN" sz="1200" baseline="-25000">
                  <a:latin typeface="Times New Roman" pitchFamily="18" charset="0"/>
                </a:rPr>
                <a:t>1</a:t>
              </a:r>
            </a:p>
          </p:txBody>
        </p:sp>
      </p:grpSp>
      <p:graphicFrame>
        <p:nvGraphicFramePr>
          <p:cNvPr id="47" name="对象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7986056"/>
              </p:ext>
            </p:extLst>
          </p:nvPr>
        </p:nvGraphicFramePr>
        <p:xfrm>
          <a:off x="9670551" y="2508202"/>
          <a:ext cx="902922" cy="650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01" name="Equation" r:id="rId4" imgW="545760" imgH="393480" progId="Equation.DSMT4">
                  <p:embed/>
                </p:oleObj>
              </mc:Choice>
              <mc:Fallback>
                <p:oleObj name="Equation" r:id="rId4" imgW="545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70551" y="2508202"/>
                        <a:ext cx="902922" cy="650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对象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254145"/>
              </p:ext>
            </p:extLst>
          </p:nvPr>
        </p:nvGraphicFramePr>
        <p:xfrm>
          <a:off x="6950839" y="1660837"/>
          <a:ext cx="2249470" cy="763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02" name="Equation" r:id="rId6" imgW="1346040" imgH="457200" progId="Equation.DSMT4">
                  <p:embed/>
                </p:oleObj>
              </mc:Choice>
              <mc:Fallback>
                <p:oleObj name="Equation" r:id="rId6" imgW="13460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50839" y="1660837"/>
                        <a:ext cx="2249470" cy="7639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对象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867695"/>
              </p:ext>
            </p:extLst>
          </p:nvPr>
        </p:nvGraphicFramePr>
        <p:xfrm>
          <a:off x="6966713" y="2486091"/>
          <a:ext cx="2233596" cy="765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03" name="Equation" r:id="rId8" imgW="1333440" imgH="457200" progId="Equation.DSMT4">
                  <p:embed/>
                </p:oleObj>
              </mc:Choice>
              <mc:Fallback>
                <p:oleObj name="Equation" r:id="rId8" imgW="13334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66713" y="2486091"/>
                        <a:ext cx="2233596" cy="7658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对象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273961"/>
              </p:ext>
            </p:extLst>
          </p:nvPr>
        </p:nvGraphicFramePr>
        <p:xfrm>
          <a:off x="9667511" y="1671321"/>
          <a:ext cx="1045789" cy="711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04" name="Equation" r:id="rId10" imgW="634680" imgH="431640" progId="Equation.DSMT4">
                  <p:embed/>
                </p:oleObj>
              </mc:Choice>
              <mc:Fallback>
                <p:oleObj name="Equation" r:id="rId10" imgW="6346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667511" y="1671321"/>
                        <a:ext cx="1045789" cy="711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对象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311374"/>
              </p:ext>
            </p:extLst>
          </p:nvPr>
        </p:nvGraphicFramePr>
        <p:xfrm>
          <a:off x="6966713" y="3408473"/>
          <a:ext cx="1392307" cy="664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05" name="Equation" r:id="rId12" imgW="825480" imgH="393480" progId="Equation.DSMT4">
                  <p:embed/>
                </p:oleObj>
              </mc:Choice>
              <mc:Fallback>
                <p:oleObj name="Equation" r:id="rId12" imgW="825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966713" y="3408473"/>
                        <a:ext cx="1392307" cy="6642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对象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160235"/>
              </p:ext>
            </p:extLst>
          </p:nvPr>
        </p:nvGraphicFramePr>
        <p:xfrm>
          <a:off x="6966713" y="4178586"/>
          <a:ext cx="1149711" cy="737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06" name="Equation" r:id="rId14" imgW="672840" imgH="431640" progId="Equation.DSMT4">
                  <p:embed/>
                </p:oleObj>
              </mc:Choice>
              <mc:Fallback>
                <p:oleObj name="Equation" r:id="rId14" imgW="6728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966713" y="4178586"/>
                        <a:ext cx="1149711" cy="737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对象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366654"/>
              </p:ext>
            </p:extLst>
          </p:nvPr>
        </p:nvGraphicFramePr>
        <p:xfrm>
          <a:off x="8641381" y="3293925"/>
          <a:ext cx="2865199" cy="868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07" name="Equation" r:id="rId16" imgW="1676160" imgH="507960" progId="Equation.DSMT4">
                  <p:embed/>
                </p:oleObj>
              </mc:Choice>
              <mc:Fallback>
                <p:oleObj name="Equation" r:id="rId16" imgW="16761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641381" y="3293925"/>
                        <a:ext cx="2865199" cy="868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对象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684117"/>
              </p:ext>
            </p:extLst>
          </p:nvPr>
        </p:nvGraphicFramePr>
        <p:xfrm>
          <a:off x="8624385" y="4185931"/>
          <a:ext cx="1677999" cy="722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08" name="Equation" r:id="rId18" imgW="1002960" imgH="431640" progId="Equation.DSMT4">
                  <p:embed/>
                </p:oleObj>
              </mc:Choice>
              <mc:Fallback>
                <p:oleObj name="Equation" r:id="rId18" imgW="10029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624385" y="4185931"/>
                        <a:ext cx="1677999" cy="722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7751487" y="5191310"/>
                <a:ext cx="2954655" cy="978729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kumimoji="1" lang="zh-CN" altLang="en-US" sz="2400" dirty="0" smtClean="0">
                    <a:solidFill>
                      <a:srgbClr val="4472C4"/>
                    </a:solidFill>
                    <a:latin typeface="SimSun" charset="-122"/>
                    <a:ea typeface="SimSun" charset="-122"/>
                    <a:cs typeface="SimSun" charset="-122"/>
                  </a:rPr>
                  <a:t>空间相干</a:t>
                </a:r>
                <a:r>
                  <a:rPr kumimoji="1" lang="zh-CN" altLang="en-US" sz="2400" dirty="0">
                    <a:solidFill>
                      <a:srgbClr val="4472C4"/>
                    </a:solidFill>
                    <a:latin typeface="SimSun" charset="-122"/>
                    <a:ea typeface="SimSun" charset="-122"/>
                    <a:cs typeface="SimSun" charset="-122"/>
                  </a:rPr>
                  <a:t>反比性公式</a:t>
                </a:r>
                <a:endParaRPr kumimoji="1" lang="en-US" altLang="zh-CN" sz="2400" dirty="0">
                  <a:solidFill>
                    <a:srgbClr val="4472C4"/>
                  </a:solidFill>
                  <a:latin typeface="SimSun" charset="-122"/>
                  <a:ea typeface="SimSun" charset="-122"/>
                  <a:cs typeface="SimSun" charset="-122"/>
                </a:endParaRPr>
              </a:p>
              <a:p>
                <a:pPr algn="ctr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1" lang="en-US" altLang="zh-CN" sz="2400" b="0" i="1" dirty="0" smtClean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b</m:t>
                    </m:r>
                  </m:oMath>
                </a14:m>
                <a:r>
                  <a:rPr kumimoji="1" lang="en-US" altLang="zh-CN" sz="2400" baseline="-250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0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1" lang="zh-CN" altLang="en-US" sz="2400" i="0" dirty="0" smtClean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∆</m:t>
                    </m:r>
                    <m:r>
                      <m:rPr>
                        <m:nor/>
                      </m:rPr>
                      <a:rPr kumimoji="1" lang="zh-CN" altLang="en-US" sz="2400" i="1" dirty="0" smtClean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θ</m:t>
                    </m:r>
                  </m:oMath>
                </a14:m>
                <a:r>
                  <a:rPr kumimoji="1" lang="en-US" altLang="zh-CN" sz="2400" baseline="-250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0</a:t>
                </a:r>
                <a:r>
                  <a:rPr kumimoji="1" lang="en-US" altLang="zh-CN" sz="2400" dirty="0">
                    <a:solidFill>
                      <a:schemeClr val="tx1"/>
                    </a:solidFill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4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r>
                      <m:rPr>
                        <m:nor/>
                      </m:rPr>
                      <a:rPr kumimoji="1" lang="en-US" altLang="zh-CN" sz="2400" b="0" i="1" dirty="0" smtClean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d</m:t>
                    </m:r>
                    <m:r>
                      <m:rPr>
                        <m:nor/>
                      </m:rPr>
                      <a:rPr kumimoji="1" lang="en-US" altLang="zh-CN" sz="2400" b="0" i="0" baseline="-25000" dirty="0" smtClean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max</m:t>
                    </m:r>
                    <m:r>
                      <m:rPr>
                        <m:nor/>
                      </m:rPr>
                      <a:rPr kumimoji="1" lang="zh-CN" altLang="en-US" sz="2400" i="1" dirty="0" smtClean="0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φ</m:t>
                    </m:r>
                    <m:r>
                      <a:rPr kumimoji="1" lang="en-US" altLang="zh-CN" sz="24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r>
                      <m:rPr>
                        <m:nor/>
                      </m:rPr>
                      <a:rPr kumimoji="1" lang="en-US" altLang="zh-CN" sz="2400" i="1">
                        <a:solidFill>
                          <a:schemeClr val="tx1"/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m:t>λ</m:t>
                    </m:r>
                  </m:oMath>
                </a14:m>
                <a:endParaRPr kumimoji="1" lang="en-US" altLang="zh-CN" sz="2400" i="1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1487" y="5191310"/>
                <a:ext cx="2954655" cy="978729"/>
              </a:xfrm>
              <a:prstGeom prst="rect">
                <a:avLst/>
              </a:prstGeom>
              <a:blipFill rotWithShape="0">
                <a:blip r:embed="rId20"/>
                <a:stretch>
                  <a:fillRect l="-2675" t="-3086" r="-2469" b="-8025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内容占位符 2"/>
          <p:cNvSpPr txBox="1">
            <a:spLocks/>
          </p:cNvSpPr>
          <p:nvPr/>
        </p:nvSpPr>
        <p:spPr>
          <a:xfrm>
            <a:off x="838201" y="1405053"/>
            <a:ext cx="5960606" cy="5311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zh-CN" altLang="en-US" sz="2400" dirty="0" smtClean="0">
                <a:latin typeface="SimHei" charset="-122"/>
                <a:ea typeface="SimHei" charset="-122"/>
                <a:cs typeface="SimHei" charset="-122"/>
              </a:rPr>
              <a:t>光</a:t>
            </a:r>
            <a:r>
              <a:rPr kumimoji="1" lang="zh-CN" altLang="en-US" sz="2400" dirty="0">
                <a:latin typeface="SimHei" charset="-122"/>
                <a:ea typeface="SimHei" charset="-122"/>
                <a:cs typeface="SimHei" charset="-122"/>
              </a:rPr>
              <a:t>的空间相干性</a:t>
            </a:r>
            <a:endParaRPr kumimoji="1" lang="en-US" altLang="zh-CN" dirty="0">
              <a:solidFill>
                <a:srgbClr val="4472C4"/>
              </a:solidFill>
              <a:latin typeface="SimSun" charset="-122"/>
              <a:ea typeface="SimSun" charset="-122"/>
              <a:cs typeface="SimSun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kumimoji="1" lang="zh-CN" altLang="en-US" dirty="0">
                <a:latin typeface="SimSun" charset="-122"/>
                <a:ea typeface="SimSun" charset="-122"/>
                <a:cs typeface="SimSun" charset="-122"/>
              </a:rPr>
              <a:t>光源宽度对条纹的影响</a:t>
            </a:r>
            <a:endParaRPr kumimoji="1" lang="en-US" altLang="zh-CN" i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zh-CN" altLang="en-US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光源沿</a:t>
            </a:r>
            <a:r>
              <a:rPr lang="en-US" altLang="zh-CN" i="1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y</a:t>
            </a:r>
            <a:r>
              <a:rPr lang="zh-CN" altLang="en-US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方向扩展：相当于沿</a:t>
            </a:r>
            <a:r>
              <a:rPr lang="en-US" altLang="zh-CN" i="1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y</a:t>
            </a:r>
            <a:r>
              <a:rPr lang="zh-CN" altLang="en-US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方向放置的线光源照明的情况，条纹位置及衬比度不变，但亮纹强度增大</a:t>
            </a:r>
            <a:r>
              <a:rPr lang="en-US" altLang="zh-CN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——</a:t>
            </a:r>
            <a:r>
              <a:rPr lang="zh-CN" altLang="en-US" dirty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 panose="02020603050405020304" pitchFamily="18" charset="0"/>
              </a:rPr>
              <a:t>沿</a:t>
            </a:r>
            <a:r>
              <a:rPr lang="en-US" altLang="zh-CN" i="1" dirty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 panose="02020603050405020304" pitchFamily="18" charset="0"/>
              </a:rPr>
              <a:t>y</a:t>
            </a:r>
            <a:r>
              <a:rPr lang="zh-CN" altLang="en-US" dirty="0">
                <a:solidFill>
                  <a:srgbClr val="4472C4"/>
                </a:solidFill>
                <a:latin typeface="Times New Roman" charset="0"/>
                <a:ea typeface="宋体" charset="-122"/>
                <a:cs typeface="Times New Roman" panose="02020603050405020304" pitchFamily="18" charset="0"/>
              </a:rPr>
              <a:t>方向排列的一组点光源形成的干涉光场的非相干叠加</a:t>
            </a:r>
            <a:r>
              <a:rPr lang="zh-CN" altLang="en-US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。</a:t>
            </a:r>
            <a:endParaRPr lang="en-US" altLang="zh-CN" dirty="0">
              <a:latin typeface="Times New Roman" charset="0"/>
              <a:ea typeface="宋体" charset="-122"/>
              <a:cs typeface="Times New Roman" panose="02020603050405020304" pitchFamily="18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zh-CN" altLang="en-US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光源沿</a:t>
            </a:r>
            <a:r>
              <a:rPr lang="en-US" altLang="zh-CN" i="1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x</a:t>
            </a:r>
            <a:r>
              <a:rPr lang="zh-CN" altLang="en-US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方向扩展：光源沿</a:t>
            </a:r>
            <a:r>
              <a:rPr lang="en-US" altLang="zh-CN" i="1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x</a:t>
            </a:r>
            <a:r>
              <a:rPr lang="zh-CN" altLang="en-US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方向的扩展宽度为</a:t>
            </a:r>
            <a:r>
              <a:rPr lang="en-US" altLang="zh-CN" i="1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b</a:t>
            </a:r>
            <a:r>
              <a:rPr lang="zh-CN" altLang="en-US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，中心位于光轴上</a:t>
            </a:r>
            <a:r>
              <a:rPr lang="en-US" altLang="zh-CN" i="1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S</a:t>
            </a:r>
            <a:r>
              <a:rPr lang="zh-CN" altLang="en-US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点，单位宽度的光源通过一个孔在场点</a:t>
            </a:r>
            <a:r>
              <a:rPr lang="en-US" altLang="zh-CN" i="1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P</a:t>
            </a:r>
            <a:r>
              <a:rPr lang="zh-CN" altLang="en-US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的光强度为</a:t>
            </a:r>
            <a:r>
              <a:rPr lang="en-US" altLang="zh-CN" i="1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I</a:t>
            </a:r>
            <a:r>
              <a:rPr lang="en-US" altLang="zh-CN" baseline="-30000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0</a:t>
            </a:r>
            <a:r>
              <a:rPr lang="en-US" altLang="zh-CN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/</a:t>
            </a:r>
            <a:r>
              <a:rPr lang="en-US" altLang="zh-CN" i="1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b</a:t>
            </a:r>
            <a:r>
              <a:rPr lang="zh-CN" altLang="en-US" dirty="0">
                <a:latin typeface="Times New Roman" charset="0"/>
                <a:ea typeface="宋体" charset="-122"/>
                <a:cs typeface="Times New Roman" panose="02020603050405020304" pitchFamily="18" charset="0"/>
              </a:rPr>
              <a:t>。  </a:t>
            </a:r>
            <a:endParaRPr kumimoji="1" lang="en-US" altLang="zh-CN" dirty="0">
              <a:latin typeface="Times New Roman" charset="0"/>
              <a:ea typeface="宋体" charset="-122"/>
              <a:cs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485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dirty="0" smtClean="0">
                <a:solidFill>
                  <a:schemeClr val="bg1"/>
                </a:solidFill>
                <a:latin typeface="Arial" charset="0"/>
                <a:ea typeface="黑体" charset="-122"/>
              </a:rPr>
              <a:t>3.4</a:t>
            </a:r>
            <a:r>
              <a:rPr kumimoji="1" lang="zh-CN" altLang="en-US" sz="3200" dirty="0" smtClean="0">
                <a:solidFill>
                  <a:schemeClr val="bg1"/>
                </a:solidFill>
                <a:latin typeface="Arial" charset="0"/>
                <a:ea typeface="黑体" charset="-122"/>
              </a:rPr>
              <a:t>  光的时空相干性</a:t>
            </a:r>
            <a:endParaRPr kumimoji="1" lang="zh-CN" altLang="en-US" sz="3200" dirty="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69876"/>
            <a:ext cx="10515600" cy="338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8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dirty="0" smtClean="0">
                <a:solidFill>
                  <a:schemeClr val="bg1"/>
                </a:solidFill>
                <a:latin typeface="Arial" charset="0"/>
                <a:ea typeface="黑体" charset="-122"/>
              </a:rPr>
              <a:t>3.4</a:t>
            </a:r>
            <a:r>
              <a:rPr kumimoji="1" lang="zh-CN" altLang="en-US" sz="3200" dirty="0" smtClean="0">
                <a:solidFill>
                  <a:schemeClr val="bg1"/>
                </a:solidFill>
                <a:latin typeface="Arial" charset="0"/>
                <a:ea typeface="黑体" charset="-122"/>
              </a:rPr>
              <a:t>  光的时空相干性</a:t>
            </a:r>
            <a:endParaRPr kumimoji="1" lang="zh-CN" altLang="en-US" sz="3200" dirty="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171"/>
          <a:stretch/>
        </p:blipFill>
        <p:spPr>
          <a:xfrm>
            <a:off x="838200" y="3452601"/>
            <a:ext cx="9192066" cy="28919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3409"/>
            <a:ext cx="9192066" cy="205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6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dirty="0" smtClean="0">
                <a:solidFill>
                  <a:schemeClr val="bg1"/>
                </a:solidFill>
                <a:latin typeface="Arial" charset="0"/>
                <a:ea typeface="黑体" charset="-122"/>
              </a:rPr>
              <a:t>3.4</a:t>
            </a:r>
            <a:r>
              <a:rPr kumimoji="1" lang="zh-CN" altLang="en-US" sz="3200" dirty="0" smtClean="0">
                <a:solidFill>
                  <a:schemeClr val="bg1"/>
                </a:solidFill>
                <a:latin typeface="Arial" charset="0"/>
                <a:ea typeface="黑体" charset="-122"/>
              </a:rPr>
              <a:t>  光的时空相干性</a:t>
            </a:r>
            <a:endParaRPr kumimoji="1" lang="zh-CN" altLang="en-US" sz="3200" dirty="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092" b="-578"/>
          <a:stretch/>
        </p:blipFill>
        <p:spPr>
          <a:xfrm>
            <a:off x="838200" y="1393409"/>
            <a:ext cx="9192066" cy="485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7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光学复习指导例题解答索引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" y="1413662"/>
            <a:ext cx="7856710" cy="500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1.2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反射和折射的应用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71600"/>
                <a:ext cx="10515600" cy="5105400"/>
              </a:xfrm>
            </p:spPr>
            <p:txBody>
              <a:bodyPr>
                <a:normAutofit/>
              </a:bodyPr>
              <a:lstStyle/>
              <a:p>
                <a:pPr marR="0" lvl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kumimoji="1" lang="zh-CN" altLang="en-US" sz="2400" smtClean="0">
                    <a:latin typeface="Arial" charset="0"/>
                    <a:ea typeface="黑体" charset="-122"/>
                  </a:rPr>
                  <a:t> 棱镜</a:t>
                </a:r>
                <a:endParaRPr kumimoji="1" lang="en-US" altLang="zh-CN" sz="2400" smtClean="0">
                  <a:latin typeface="Arial" charset="0"/>
                  <a:ea typeface="黑体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None/>
                  <a:tabLst/>
                  <a:defRPr/>
                </a:pPr>
                <a:endParaRPr kumimoji="1" lang="en-US" altLang="zh-CN" sz="2400" smtClean="0">
                  <a:latin typeface="Arial" charset="0"/>
                  <a:ea typeface="黑体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None/>
                  <a:tabLst/>
                  <a:defRPr/>
                </a:pPr>
                <a:endParaRPr kumimoji="1" lang="en-US" altLang="zh-CN" sz="2400">
                  <a:latin typeface="Arial" charset="0"/>
                  <a:ea typeface="黑体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None/>
                  <a:tabLst/>
                  <a:defRPr/>
                </a:pPr>
                <a:endParaRPr kumimoji="1" lang="en-US" altLang="zh-CN" sz="2400" smtClean="0">
                  <a:latin typeface="Arial" charset="0"/>
                  <a:ea typeface="黑体" charset="-12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None/>
                  <a:tabLst/>
                  <a:defRPr/>
                </a:pPr>
                <a:endParaRPr kumimoji="1" lang="en-US" altLang="zh-CN" sz="2400" smtClean="0">
                  <a:latin typeface="Arial" charset="0"/>
                  <a:ea typeface="黑体" charset="-122"/>
                </a:endParaRPr>
              </a:p>
              <a:p>
                <a:pPr marL="0" lv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kumimoji="1" lang="en-US" altLang="zh-CN" sz="2400" smtClean="0">
                    <a:latin typeface="Arial" charset="0"/>
                    <a:ea typeface="黑体" charset="-122"/>
                  </a:rPr>
                  <a:t>	</a:t>
                </a:r>
                <a:r>
                  <a:rPr kumimoji="1" lang="zh-CN" altLang="en-US" sz="2400" smtClean="0">
                    <a:latin typeface="SimSun" charset="-122"/>
                    <a:ea typeface="SimSun" charset="-122"/>
                    <a:cs typeface="SimSun" charset="-122"/>
                  </a:rPr>
                  <a:t>发生色散时从上到下依次为</a:t>
                </a:r>
                <a:r>
                  <a:rPr kumimoji="1" lang="zh-CN" altLang="en-US" sz="2400" smtClean="0">
                    <a:solidFill>
                      <a:srgbClr val="FF0000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红</a:t>
                </a:r>
                <a:r>
                  <a:rPr kumimoji="1" lang="zh-CN" altLang="en-US" sz="2400" smtClean="0">
                    <a:solidFill>
                      <a:schemeClr val="accent2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橙</a:t>
                </a:r>
                <a:r>
                  <a:rPr kumimoji="1" lang="zh-CN" altLang="en-US" sz="2400" smtClean="0">
                    <a:solidFill>
                      <a:schemeClr val="accent4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黄</a:t>
                </a:r>
                <a:r>
                  <a:rPr kumimoji="1" lang="zh-CN" altLang="en-US" sz="2400" smtClean="0">
                    <a:solidFill>
                      <a:schemeClr val="accent6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绿</a:t>
                </a:r>
                <a:r>
                  <a:rPr kumimoji="1" lang="zh-CN" altLang="en-US" sz="2400" smtClean="0">
                    <a:solidFill>
                      <a:schemeClr val="accent5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青</a:t>
                </a:r>
                <a:r>
                  <a:rPr kumimoji="1" lang="zh-CN" altLang="en-US" sz="2400" smtClean="0">
                    <a:solidFill>
                      <a:schemeClr val="accent1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蓝</a:t>
                </a:r>
                <a:r>
                  <a:rPr kumimoji="1" lang="zh-CN" altLang="en-US" sz="2400" smtClean="0">
                    <a:solidFill>
                      <a:srgbClr val="7030A0"/>
                    </a:solidFill>
                    <a:latin typeface="Times New Roman" charset="0"/>
                    <a:ea typeface="宋体" charset="-122"/>
                    <a:cs typeface="SimSun" charset="-122"/>
                  </a:rPr>
                  <a:t>紫</a:t>
                </a:r>
                <a:r>
                  <a:rPr kumimoji="1" lang="zh-CN" altLang="en-US" sz="2400" smtClean="0">
                    <a:latin typeface="Times New Roman" charset="0"/>
                    <a:ea typeface="宋体" charset="-122"/>
                    <a:cs typeface="SimSun" charset="-122"/>
                  </a:rPr>
                  <a:t>。</a:t>
                </a:r>
                <a:endParaRPr kumimoji="1" lang="en-US" altLang="zh-CN" sz="2400" smtClean="0">
                  <a:latin typeface="Arial" charset="0"/>
                  <a:ea typeface="黑体" charset="-122"/>
                </a:endParaRPr>
              </a:p>
              <a:p>
                <a:pPr marR="0" lvl="0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charset="2"/>
                  <a:buChar char="Ø"/>
                  <a:tabLst/>
                  <a:defRPr/>
                </a:pPr>
                <a:r>
                  <a:rPr kumimoji="1" lang="zh-CN" altLang="en-US" sz="2400" smtClean="0">
                    <a:latin typeface="Arial" charset="0"/>
                    <a:ea typeface="黑体" charset="-122"/>
                  </a:rPr>
                  <a:t> 全反射</a:t>
                </a:r>
                <a:endParaRPr kumimoji="1" lang="en-US" altLang="zh-CN" sz="2400" smtClean="0">
                  <a:latin typeface="Arial" charset="0"/>
                  <a:ea typeface="黑体" charset="-122"/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kumimoji="1" lang="en-US" altLang="zh-CN" sz="2400" smtClean="0">
                    <a:latin typeface="Arial" charset="0"/>
                    <a:ea typeface="黑体" charset="-122"/>
                  </a:rPr>
                  <a:t>	</a:t>
                </a:r>
                <a:r>
                  <a:rPr kumimoji="1" lang="zh-CN" altLang="en-US" sz="2400" smtClean="0">
                    <a:latin typeface="SimSun" charset="-122"/>
                    <a:ea typeface="SimSun" charset="-122"/>
                    <a:cs typeface="SimSun" charset="-122"/>
                  </a:rPr>
                  <a:t>发生条件：</a:t>
                </a:r>
                <a:r>
                  <a:rPr kumimoji="1" lang="zh-CN" altLang="en-US" sz="2400" smtClean="0">
                    <a:solidFill>
                      <a:srgbClr val="436EA0"/>
                    </a:solidFill>
                    <a:latin typeface="SimSun" charset="-122"/>
                    <a:ea typeface="SimSun" charset="-122"/>
                    <a:cs typeface="SimSun" charset="-122"/>
                  </a:rPr>
                  <a:t>光密入光疏</a:t>
                </a:r>
                <a:r>
                  <a:rPr kumimoji="1" lang="zh-CN" altLang="en-US" sz="2400" smtClean="0">
                    <a:latin typeface="SimSun" charset="-122"/>
                    <a:ea typeface="SimSun" charset="-122"/>
                    <a:cs typeface="SimSun" charset="-122"/>
                  </a:rPr>
                  <a:t>、入射角大于等于临界角。</a:t>
                </a:r>
                <a:endParaRPr kumimoji="1" lang="en-US" altLang="zh-CN" sz="2400" smtClean="0">
                  <a:latin typeface="SimSun" charset="-122"/>
                  <a:ea typeface="SimSun" charset="-122"/>
                  <a:cs typeface="SimSun" charset="-122"/>
                </a:endParaRP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kumimoji="1" lang="en-US" altLang="zh-CN" sz="2400">
                    <a:latin typeface="SimSun" charset="-122"/>
                    <a:ea typeface="SimSun" charset="-122"/>
                    <a:cs typeface="SimSun" charset="-122"/>
                  </a:rPr>
                  <a:t>	</a:t>
                </a:r>
                <a:r>
                  <a:rPr kumimoji="1" lang="zh-CN" altLang="en-US" sz="2400" smtClean="0">
                    <a:latin typeface="SimSun" charset="-122"/>
                    <a:ea typeface="SimSun" charset="-122"/>
                    <a:cs typeface="SimSun" charset="-122"/>
                  </a:rPr>
                  <a:t>全反射的临界角</a:t>
                </a:r>
                <a:r>
                  <a:rPr kumimoji="1" lang="en-US" altLang="zh-CN" sz="2400" i="1" err="1" smtClean="0"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400" i="1" baseline="-25000" err="1" smtClean="0"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endParaRPr kumimoji="1" lang="en-US" altLang="zh-CN" sz="2400" i="1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kumimoji="1" lang="en-US" altLang="zh-CN" sz="2400" i="1" err="1" smtClean="0"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kumimoji="1" lang="en-US" altLang="zh-CN" sz="2400" i="1" baseline="-25000" err="1" smtClean="0"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r>
                  <a:rPr kumimoji="1" lang="zh-CN" altLang="en-US" sz="2400" i="1" baseline="-2500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=</a:t>
                </a:r>
                <a:r>
                  <a:rPr kumimoji="1" lang="zh-CN" altLang="en-US" sz="2400" i="1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400" err="1" smtClean="0">
                    <a:latin typeface="Times New Roman" charset="0"/>
                    <a:ea typeface="Times New Roman" charset="0"/>
                    <a:cs typeface="Times New Roman" charset="0"/>
                  </a:rPr>
                  <a:t>arcsin</a:t>
                </a:r>
                <a14:m>
                  <m:oMath xmlns:m="http://schemas.openxmlformats.org/officeDocument/2006/math">
                    <m:r>
                      <a:rPr kumimoji="1" lang="zh-CN" altLang="en-US" sz="2400" b="0" i="0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  <m:f>
                      <m:fPr>
                        <m:ctrlPr>
                          <a:rPr kumimoji="1" lang="bg-BG" altLang="zh-CN" sz="240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1" lang="en-US" altLang="zh-CN" sz="2400" b="0" i="1" smtClean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kumimoji="1" lang="en-US" altLang="zh-CN" sz="2400" b="0" i="0" baseline="-25000" smtClean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1" lang="en-US" altLang="zh-CN" sz="2400" b="0" i="1" smtClean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kumimoji="1" lang="en-US" altLang="zh-CN" sz="2400" b="0" i="0" baseline="-25000" smtClean="0">
                            <a:latin typeface="Times New Roman" charset="0"/>
                            <a:ea typeface="Times New Roman" charset="0"/>
                            <a:cs typeface="Times New Roman" charset="0"/>
                          </a:rPr>
                          <m:t>1</m:t>
                        </m:r>
                      </m:den>
                    </m:f>
                  </m:oMath>
                </a14:m>
                <a:endParaRPr kumimoji="1" lang="en-US" altLang="zh-CN" sz="2400" i="1" baseline="-2500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71600"/>
                <a:ext cx="10515600" cy="5105400"/>
              </a:xfrm>
              <a:blipFill rotWithShape="0">
                <a:blip r:embed="rId4"/>
                <a:stretch>
                  <a:fillRect l="-812" t="-7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组 4"/>
          <p:cNvGrpSpPr>
            <a:grpSpLocks noChangeAspect="1"/>
          </p:cNvGrpSpPr>
          <p:nvPr/>
        </p:nvGrpSpPr>
        <p:grpSpPr>
          <a:xfrm>
            <a:off x="8732754" y="1527368"/>
            <a:ext cx="3178509" cy="2258600"/>
            <a:chOff x="7629520" y="2000752"/>
            <a:chExt cx="4289425" cy="3048000"/>
          </a:xfrm>
        </p:grpSpPr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7848595" y="5048752"/>
              <a:ext cx="35052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graphicFrame>
          <p:nvGraphicFramePr>
            <p:cNvPr id="9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2660248"/>
                </p:ext>
              </p:extLst>
            </p:nvPr>
          </p:nvGraphicFramePr>
          <p:xfrm>
            <a:off x="9464837" y="2254752"/>
            <a:ext cx="288789" cy="2630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09" name="Equation" r:id="rId5" imgW="152280" imgH="139680" progId="Equation.3">
                    <p:embed/>
                  </p:oleObj>
                </mc:Choice>
                <mc:Fallback>
                  <p:oleObj name="Equation" r:id="rId5" imgW="152280" imgH="1396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464837" y="2254752"/>
                          <a:ext cx="288789" cy="263029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86993439"/>
                </p:ext>
              </p:extLst>
            </p:nvPr>
          </p:nvGraphicFramePr>
          <p:xfrm>
            <a:off x="9143995" y="3608890"/>
            <a:ext cx="227012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10" name="Equation" r:id="rId7" imgW="126720" imgH="215640" progId="Equation.3">
                    <p:embed/>
                  </p:oleObj>
                </mc:Choice>
                <mc:Fallback>
                  <p:oleObj name="Equation" r:id="rId7" imgW="1267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43995" y="3608890"/>
                          <a:ext cx="227012" cy="381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1529134"/>
                </p:ext>
              </p:extLst>
            </p:nvPr>
          </p:nvGraphicFramePr>
          <p:xfrm>
            <a:off x="9823445" y="3608890"/>
            <a:ext cx="2349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11" name="Equation" r:id="rId9" imgW="126720" imgH="215640" progId="Equation.3">
                    <p:embed/>
                  </p:oleObj>
                </mc:Choice>
                <mc:Fallback>
                  <p:oleObj name="Equation" r:id="rId9" imgW="1267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23445" y="3608890"/>
                          <a:ext cx="2349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38950242"/>
                </p:ext>
              </p:extLst>
            </p:nvPr>
          </p:nvGraphicFramePr>
          <p:xfrm>
            <a:off x="9732957" y="2970715"/>
            <a:ext cx="258763" cy="325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12" name="Equation" r:id="rId11" imgW="139680" imgH="177480" progId="Equation.3">
                    <p:embed/>
                  </p:oleObj>
                </mc:Choice>
                <mc:Fallback>
                  <p:oleObj name="Equation" r:id="rId11" imgW="1396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32957" y="2970715"/>
                          <a:ext cx="258763" cy="3254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0162115"/>
                </p:ext>
              </p:extLst>
            </p:nvPr>
          </p:nvGraphicFramePr>
          <p:xfrm>
            <a:off x="8170857" y="3392990"/>
            <a:ext cx="211138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13" name="Equation" r:id="rId13" imgW="114120" imgH="215640" progId="Equation.3">
                    <p:embed/>
                  </p:oleObj>
                </mc:Choice>
                <mc:Fallback>
                  <p:oleObj name="Equation" r:id="rId13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70857" y="3392990"/>
                          <a:ext cx="211138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5872670"/>
                </p:ext>
              </p:extLst>
            </p:nvPr>
          </p:nvGraphicFramePr>
          <p:xfrm>
            <a:off x="10879132" y="3458077"/>
            <a:ext cx="23495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14" name="Equation" r:id="rId15" imgW="126720" imgH="215640" progId="Equation.3">
                    <p:embed/>
                  </p:oleObj>
                </mc:Choice>
                <mc:Fallback>
                  <p:oleObj name="Equation" r:id="rId15" imgW="1267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79132" y="3458077"/>
                          <a:ext cx="234950" cy="393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7848595" y="2000752"/>
              <a:ext cx="1752600" cy="30480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9601195" y="2000752"/>
              <a:ext cx="1752600" cy="30480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8674009" y="3621292"/>
              <a:ext cx="1889127" cy="50006"/>
            </a:xfrm>
            <a:prstGeom prst="line">
              <a:avLst/>
            </a:prstGeom>
            <a:noFill/>
            <a:ln w="57150">
              <a:solidFill>
                <a:srgbClr val="436EA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8670920" y="2384927"/>
              <a:ext cx="1752600" cy="1219200"/>
            </a:xfrm>
            <a:prstGeom prst="line">
              <a:avLst/>
            </a:prstGeom>
            <a:noFill/>
            <a:ln w="28575">
              <a:solidFill>
                <a:srgbClr val="436EA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9448795" y="3143752"/>
              <a:ext cx="1066800" cy="533400"/>
            </a:xfrm>
            <a:prstGeom prst="line">
              <a:avLst/>
            </a:prstGeom>
            <a:noFill/>
            <a:ln w="28575">
              <a:solidFill>
                <a:srgbClr val="436EA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flipH="1">
              <a:off x="7629520" y="3608890"/>
              <a:ext cx="1066800" cy="762000"/>
            </a:xfrm>
            <a:prstGeom prst="line">
              <a:avLst/>
            </a:prstGeom>
            <a:noFill/>
            <a:ln w="57150">
              <a:solidFill>
                <a:srgbClr val="436EA0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10547345" y="3675392"/>
              <a:ext cx="1371600" cy="685800"/>
            </a:xfrm>
            <a:prstGeom prst="line">
              <a:avLst/>
            </a:prstGeom>
            <a:noFill/>
            <a:ln w="57150">
              <a:solidFill>
                <a:srgbClr val="436EA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H="1">
              <a:off x="9632945" y="3118352"/>
              <a:ext cx="182880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3" name="Line 32"/>
            <p:cNvSpPr>
              <a:spLocks noChangeShapeType="1"/>
            </p:cNvSpPr>
            <p:nvPr/>
          </p:nvSpPr>
          <p:spPr bwMode="auto">
            <a:xfrm rot="5400000" flipV="1">
              <a:off x="8552652" y="3104858"/>
              <a:ext cx="792162" cy="136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4" name="Arc 34"/>
            <p:cNvSpPr>
              <a:spLocks/>
            </p:cNvSpPr>
            <p:nvPr/>
          </p:nvSpPr>
          <p:spPr bwMode="auto">
            <a:xfrm rot="3178964">
              <a:off x="9029695" y="2696077"/>
              <a:ext cx="660400" cy="847725"/>
            </a:xfrm>
            <a:custGeom>
              <a:avLst/>
              <a:gdLst>
                <a:gd name="G0" fmla="+- 0 0 0"/>
                <a:gd name="G1" fmla="+- 20031 0 0"/>
                <a:gd name="G2" fmla="+- 21600 0 0"/>
                <a:gd name="T0" fmla="*/ 8083 w 15588"/>
                <a:gd name="T1" fmla="*/ 0 h 20031"/>
                <a:gd name="T2" fmla="*/ 15588 w 15588"/>
                <a:gd name="T3" fmla="*/ 5079 h 20031"/>
                <a:gd name="T4" fmla="*/ 0 w 15588"/>
                <a:gd name="T5" fmla="*/ 20031 h 20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88" h="20031" fill="none" extrusionOk="0">
                  <a:moveTo>
                    <a:pt x="8082" y="0"/>
                  </a:moveTo>
                  <a:cubicBezTo>
                    <a:pt x="10915" y="1143"/>
                    <a:pt x="13473" y="2874"/>
                    <a:pt x="15588" y="5078"/>
                  </a:cubicBezTo>
                </a:path>
                <a:path w="15588" h="20031" stroke="0" extrusionOk="0">
                  <a:moveTo>
                    <a:pt x="8082" y="0"/>
                  </a:moveTo>
                  <a:cubicBezTo>
                    <a:pt x="10915" y="1143"/>
                    <a:pt x="13473" y="2874"/>
                    <a:pt x="15588" y="5078"/>
                  </a:cubicBezTo>
                  <a:lnTo>
                    <a:pt x="0" y="2003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2" name="组 31"/>
          <p:cNvGrpSpPr/>
          <p:nvPr/>
        </p:nvGrpSpPr>
        <p:grpSpPr>
          <a:xfrm>
            <a:off x="4603540" y="1888246"/>
            <a:ext cx="2984919" cy="1609035"/>
            <a:chOff x="4602072" y="1678010"/>
            <a:chExt cx="2984919" cy="1609035"/>
          </a:xfrm>
        </p:grpSpPr>
        <p:grpSp>
          <p:nvGrpSpPr>
            <p:cNvPr id="28" name="组 27"/>
            <p:cNvGrpSpPr/>
            <p:nvPr/>
          </p:nvGrpSpPr>
          <p:grpSpPr>
            <a:xfrm>
              <a:off x="4704391" y="1690977"/>
              <a:ext cx="2813285" cy="1528153"/>
              <a:chOff x="4798997" y="1634225"/>
              <a:chExt cx="2813285" cy="1528153"/>
            </a:xfrm>
          </p:grpSpPr>
          <p:graphicFrame>
            <p:nvGraphicFramePr>
              <p:cNvPr id="25" name="Object 2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15852922"/>
                  </p:ext>
                </p:extLst>
              </p:nvPr>
            </p:nvGraphicFramePr>
            <p:xfrm>
              <a:off x="4798997" y="2000611"/>
              <a:ext cx="1430045" cy="85033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15" r:id="rId17" imgW="748975" imgH="444307" progId="Equation.3">
                      <p:embed/>
                    </p:oleObj>
                  </mc:Choice>
                  <mc:Fallback>
                    <p:oleObj r:id="rId17" imgW="748975" imgH="444307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98997" y="2000611"/>
                            <a:ext cx="1430045" cy="850330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" name="Object 2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16551901"/>
                  </p:ext>
                </p:extLst>
              </p:nvPr>
            </p:nvGraphicFramePr>
            <p:xfrm>
              <a:off x="6198451" y="1634225"/>
              <a:ext cx="1413831" cy="15281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16" r:id="rId19" imgW="710891" imgH="774364" progId="Equation.3">
                      <p:embed/>
                    </p:oleObj>
                  </mc:Choice>
                  <mc:Fallback>
                    <p:oleObj r:id="rId19" imgW="710891" imgH="774364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198451" y="1634225"/>
                            <a:ext cx="1413831" cy="1528153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1" name="矩形 30"/>
            <p:cNvSpPr/>
            <p:nvPr/>
          </p:nvSpPr>
          <p:spPr>
            <a:xfrm>
              <a:off x="4602072" y="1678010"/>
              <a:ext cx="2984919" cy="16090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3" name="矩形 32"/>
          <p:cNvSpPr/>
          <p:nvPr/>
        </p:nvSpPr>
        <p:spPr>
          <a:xfrm>
            <a:off x="5180075" y="5285061"/>
            <a:ext cx="1839935" cy="7547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281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光学复习指导例题解答索引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84"/>
          <a:stretch/>
        </p:blipFill>
        <p:spPr>
          <a:xfrm>
            <a:off x="866962" y="1397411"/>
            <a:ext cx="7213600" cy="321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94" y="1392052"/>
            <a:ext cx="7092000" cy="396725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光学复习指导例题解答索引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82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期中考试注意事项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599" cy="51012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dirty="0" smtClean="0">
                <a:latin typeface="Times New Roman" charset="0"/>
                <a:ea typeface="黑体" charset="-122"/>
                <a:cs typeface="SimHei" charset="-122"/>
              </a:rPr>
              <a:t> 时间地点：</a:t>
            </a:r>
            <a:r>
              <a:rPr kumimoji="1" lang="en-US" altLang="zh-CN" sz="2400" dirty="0" smtClean="0">
                <a:latin typeface="Times New Roman" charset="0"/>
                <a:ea typeface="黑体" charset="-122"/>
                <a:cs typeface="SimHei" charset="-122"/>
              </a:rPr>
              <a:t>2020</a:t>
            </a:r>
            <a:r>
              <a:rPr kumimoji="1" lang="zh-CN" altLang="en-US" sz="2400" dirty="0" smtClean="0">
                <a:latin typeface="Times New Roman" charset="0"/>
                <a:ea typeface="黑体" charset="-122"/>
                <a:cs typeface="SimHei" charset="-122"/>
              </a:rPr>
              <a:t>年</a:t>
            </a:r>
            <a:r>
              <a:rPr kumimoji="1" lang="en-US" altLang="zh-CN" sz="2400" dirty="0" smtClean="0">
                <a:latin typeface="Times New Roman" charset="0"/>
                <a:ea typeface="黑体" charset="-122"/>
                <a:cs typeface="SimHei" charset="-122"/>
              </a:rPr>
              <a:t>12</a:t>
            </a:r>
            <a:r>
              <a:rPr kumimoji="1" lang="zh-CN" altLang="en-US" sz="2400" dirty="0" smtClean="0">
                <a:latin typeface="Times New Roman" charset="0"/>
                <a:ea typeface="黑体" charset="-122"/>
                <a:cs typeface="SimHei" charset="-122"/>
              </a:rPr>
              <a:t>月</a:t>
            </a:r>
            <a:r>
              <a:rPr kumimoji="1" lang="en-US" altLang="zh-CN" sz="2400" dirty="0" smtClean="0">
                <a:latin typeface="Times New Roman" charset="0"/>
                <a:ea typeface="黑体" charset="-122"/>
                <a:cs typeface="SimHei" charset="-122"/>
              </a:rPr>
              <a:t>5</a:t>
            </a:r>
            <a:r>
              <a:rPr kumimoji="1" lang="zh-CN" altLang="en-US" sz="2400" dirty="0" smtClean="0">
                <a:latin typeface="Times New Roman" charset="0"/>
                <a:ea typeface="黑体" charset="-122"/>
                <a:cs typeface="SimHei" charset="-122"/>
              </a:rPr>
              <a:t>日  星期六  上午</a:t>
            </a:r>
            <a:r>
              <a:rPr kumimoji="1" lang="en-US" altLang="zh-CN" sz="2400" dirty="0" smtClean="0">
                <a:latin typeface="Times New Roman" charset="0"/>
                <a:ea typeface="黑体" charset="-122"/>
                <a:cs typeface="SimHei" charset="-122"/>
              </a:rPr>
              <a:t>9:00</a:t>
            </a:r>
            <a:r>
              <a:rPr kumimoji="1" lang="zh-CN" altLang="en-US" sz="2400" dirty="0" smtClean="0">
                <a:latin typeface="Times New Roman" charset="0"/>
                <a:ea typeface="黑体" charset="-122"/>
                <a:cs typeface="SimHei" charset="-122"/>
              </a:rPr>
              <a:t>～</a:t>
            </a:r>
            <a:r>
              <a:rPr kumimoji="1" lang="en-US" altLang="zh-CN" sz="2400" dirty="0" smtClean="0">
                <a:latin typeface="Times New Roman" charset="0"/>
                <a:ea typeface="黑体" charset="-122"/>
                <a:cs typeface="SimHei" charset="-122"/>
              </a:rPr>
              <a:t>11:00</a:t>
            </a:r>
            <a:r>
              <a:rPr kumimoji="1" lang="zh-CN" altLang="en-US" sz="2400" dirty="0" smtClean="0">
                <a:latin typeface="Times New Roman" charset="0"/>
                <a:ea typeface="黑体" charset="-122"/>
                <a:cs typeface="SimHei" charset="-122"/>
              </a:rPr>
              <a:t>  </a:t>
            </a:r>
            <a:r>
              <a:rPr kumimoji="1" lang="en-US" altLang="zh-CN" sz="2400" dirty="0" smtClean="0">
                <a:latin typeface="Times New Roman" charset="0"/>
                <a:ea typeface="黑体" charset="-122"/>
                <a:cs typeface="SimHei" charset="-122"/>
              </a:rPr>
              <a:t>5302</a:t>
            </a:r>
            <a:r>
              <a:rPr kumimoji="1" lang="zh-CN" altLang="en-US" sz="2400" dirty="0" smtClean="0">
                <a:latin typeface="Times New Roman" charset="0"/>
                <a:ea typeface="黑体" charset="-122"/>
                <a:cs typeface="SimHei" charset="-122"/>
              </a:rPr>
              <a:t>教室</a:t>
            </a:r>
            <a:endParaRPr kumimoji="1" lang="en-US" altLang="zh-CN" sz="2400" dirty="0" smtClean="0">
              <a:latin typeface="Times New Roman" charset="0"/>
              <a:ea typeface="黑体" charset="-122"/>
              <a:cs typeface="SimHei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dirty="0" smtClean="0">
                <a:latin typeface="Times New Roman" charset="0"/>
                <a:ea typeface="黑体" charset="-122"/>
                <a:cs typeface="SimHei" charset="-122"/>
              </a:rPr>
              <a:t> 考试范围：前三章</a:t>
            </a:r>
            <a:r>
              <a:rPr kumimoji="1" lang="en-US" altLang="zh-CN" sz="2400" dirty="0" smtClean="0">
                <a:latin typeface="Times New Roman" charset="0"/>
                <a:ea typeface="黑体" charset="-122"/>
                <a:cs typeface="SimHei" charset="-122"/>
              </a:rPr>
              <a:t>PPT</a:t>
            </a:r>
            <a:r>
              <a:rPr kumimoji="1" lang="zh-CN" altLang="en-US" sz="2400" dirty="0" smtClean="0">
                <a:latin typeface="Times New Roman" charset="0"/>
                <a:ea typeface="黑体" charset="-122"/>
                <a:cs typeface="SimHei" charset="-122"/>
              </a:rPr>
              <a:t>里的内容，超出内容不考但会有</a:t>
            </a:r>
            <a:r>
              <a:rPr kumimoji="1" lang="en-US" altLang="zh-CN" sz="2400" dirty="0" smtClean="0">
                <a:latin typeface="Times New Roman" charset="0"/>
                <a:ea typeface="黑体" charset="-122"/>
                <a:cs typeface="SimHei" charset="-122"/>
              </a:rPr>
              <a:t>PPT</a:t>
            </a:r>
            <a:r>
              <a:rPr kumimoji="1" lang="zh-CN" altLang="en-US" sz="2400" dirty="0" smtClean="0">
                <a:latin typeface="Times New Roman" charset="0"/>
                <a:ea typeface="黑体" charset="-122"/>
                <a:cs typeface="SimHei" charset="-122"/>
              </a:rPr>
              <a:t>内容的交叉</a:t>
            </a:r>
            <a:endParaRPr kumimoji="1" lang="en-US" altLang="zh-CN" sz="2400" dirty="0" smtClean="0">
              <a:latin typeface="Times New Roman" charset="0"/>
              <a:ea typeface="黑体" charset="-122"/>
              <a:cs typeface="SimHei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dirty="0">
                <a:latin typeface="Times New Roman" charset="0"/>
                <a:ea typeface="黑体" charset="-122"/>
                <a:cs typeface="SimHei" charset="-122"/>
              </a:rPr>
              <a:t> </a:t>
            </a:r>
            <a:r>
              <a:rPr kumimoji="1" lang="zh-CN" altLang="en-US" sz="2400" dirty="0" smtClean="0">
                <a:latin typeface="Times New Roman" charset="0"/>
                <a:ea typeface="黑体" charset="-122"/>
                <a:cs typeface="SimHei" charset="-122"/>
              </a:rPr>
              <a:t>考试题型：选择（～</a:t>
            </a:r>
            <a:r>
              <a:rPr kumimoji="1" lang="en-US" altLang="zh-CN" sz="2400" dirty="0" smtClean="0">
                <a:latin typeface="Times New Roman" charset="0"/>
                <a:ea typeface="黑体" charset="-122"/>
                <a:cs typeface="SimHei" charset="-122"/>
              </a:rPr>
              <a:t>30</a:t>
            </a:r>
            <a:r>
              <a:rPr kumimoji="1" lang="en-US" altLang="zh-CN" sz="2400" dirty="0">
                <a:latin typeface="Times New Roman" charset="0"/>
                <a:ea typeface="黑体" charset="-122"/>
                <a:cs typeface="SimHei" charset="-122"/>
              </a:rPr>
              <a:t>%</a:t>
            </a:r>
            <a:r>
              <a:rPr kumimoji="1" lang="zh-CN" altLang="en-US" sz="2400" dirty="0" smtClean="0">
                <a:latin typeface="Times New Roman" charset="0"/>
                <a:ea typeface="黑体" charset="-122"/>
                <a:cs typeface="SimHei" charset="-122"/>
              </a:rPr>
              <a:t>）、填空（～</a:t>
            </a:r>
            <a:r>
              <a:rPr kumimoji="1" lang="en-US" altLang="zh-CN" sz="2400" dirty="0" smtClean="0">
                <a:latin typeface="Times New Roman" charset="0"/>
                <a:ea typeface="黑体" charset="-122"/>
                <a:cs typeface="SimHei" charset="-122"/>
              </a:rPr>
              <a:t>25%</a:t>
            </a:r>
            <a:r>
              <a:rPr kumimoji="1" lang="zh-CN" altLang="en-US" sz="2400" dirty="0" smtClean="0">
                <a:latin typeface="Times New Roman" charset="0"/>
                <a:ea typeface="黑体" charset="-122"/>
                <a:cs typeface="SimHei" charset="-122"/>
              </a:rPr>
              <a:t>）、计算（～</a:t>
            </a:r>
            <a:r>
              <a:rPr kumimoji="1" lang="en-US" altLang="zh-CN" sz="2400" dirty="0" smtClean="0">
                <a:latin typeface="Times New Roman" charset="0"/>
                <a:ea typeface="黑体" charset="-122"/>
                <a:cs typeface="SimHei" charset="-122"/>
              </a:rPr>
              <a:t>45%</a:t>
            </a:r>
            <a:r>
              <a:rPr kumimoji="1" lang="zh-CN" altLang="en-US" sz="2400" dirty="0" smtClean="0">
                <a:latin typeface="Times New Roman" charset="0"/>
                <a:ea typeface="黑体" charset="-122"/>
                <a:cs typeface="SimHei" charset="-122"/>
              </a:rPr>
              <a:t>）</a:t>
            </a:r>
            <a:endParaRPr kumimoji="1" lang="en-US" altLang="zh-CN" sz="2400" dirty="0" smtClean="0">
              <a:latin typeface="Times New Roman" charset="0"/>
              <a:ea typeface="黑体" charset="-122"/>
              <a:cs typeface="SimHei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dirty="0" smtClean="0">
                <a:latin typeface="Times New Roman" charset="0"/>
                <a:ea typeface="黑体" charset="-122"/>
                <a:cs typeface="SimHei" charset="-122"/>
              </a:rPr>
              <a:t> 复习材料：前三章</a:t>
            </a:r>
            <a:r>
              <a:rPr kumimoji="1" lang="en-US" altLang="zh-CN" sz="2400" dirty="0" smtClean="0">
                <a:latin typeface="Times New Roman" charset="0"/>
                <a:ea typeface="黑体" charset="-122"/>
                <a:cs typeface="SimHei" charset="-122"/>
              </a:rPr>
              <a:t>PPT</a:t>
            </a:r>
            <a:r>
              <a:rPr kumimoji="1" lang="zh-CN" altLang="en-US" sz="2400" dirty="0" smtClean="0">
                <a:latin typeface="Times New Roman" charset="0"/>
                <a:ea typeface="黑体" charset="-122"/>
                <a:cs typeface="SimHei" charset="-122"/>
              </a:rPr>
              <a:t>（例题一定要做）、作业题（一定要会）、教材</a:t>
            </a:r>
            <a:endParaRPr kumimoji="1" lang="en-US" altLang="zh-CN" sz="2400" dirty="0" smtClean="0">
              <a:latin typeface="Times New Roman" charset="0"/>
              <a:ea typeface="黑体" charset="-122"/>
              <a:cs typeface="SimHei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charset="2"/>
              <a:buChar char="Ø"/>
              <a:defRPr/>
            </a:pPr>
            <a:r>
              <a:rPr kumimoji="1" lang="zh-CN" altLang="en-US" sz="2400" dirty="0" smtClean="0">
                <a:latin typeface="Times New Roman" charset="0"/>
                <a:ea typeface="黑体" charset="-122"/>
                <a:cs typeface="SimHei" charset="-122"/>
              </a:rPr>
              <a:t> 注意事项</a:t>
            </a:r>
            <a:endParaRPr kumimoji="1" lang="en-US" altLang="zh-CN" sz="2400" dirty="0" smtClean="0">
              <a:latin typeface="Times New Roman" charset="0"/>
              <a:ea typeface="黑体" charset="-122"/>
              <a:cs typeface="SimHei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charset="2"/>
              <a:buChar char="ü"/>
              <a:defRPr/>
            </a:pPr>
            <a:r>
              <a:rPr kumimoji="1" lang="zh-CN" altLang="en-US" dirty="0">
                <a:latin typeface="Times New Roman" charset="0"/>
                <a:ea typeface="黑体" charset="-122"/>
                <a:cs typeface="SimHei" charset="-122"/>
              </a:rPr>
              <a:t> </a:t>
            </a:r>
            <a:r>
              <a:rPr kumimoji="1" lang="zh-CN" altLang="en-US" dirty="0" smtClean="0">
                <a:latin typeface="Times New Roman" charset="0"/>
                <a:ea typeface="黑体" charset="-122"/>
                <a:cs typeface="SimHei" charset="-122"/>
              </a:rPr>
              <a:t>带好有电的能正常计算的计算器！！！</a:t>
            </a:r>
            <a:endParaRPr kumimoji="1" lang="en-US" altLang="zh-CN" dirty="0" smtClean="0">
              <a:latin typeface="Times New Roman" charset="0"/>
              <a:ea typeface="黑体" charset="-122"/>
              <a:cs typeface="SimHei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charset="2"/>
              <a:buChar char="ü"/>
              <a:defRPr/>
            </a:pPr>
            <a:r>
              <a:rPr kumimoji="1" lang="zh-CN" altLang="en-US" dirty="0">
                <a:latin typeface="Times New Roman" charset="0"/>
                <a:ea typeface="黑体" charset="-122"/>
                <a:cs typeface="SimHei" charset="-122"/>
              </a:rPr>
              <a:t> </a:t>
            </a:r>
            <a:r>
              <a:rPr kumimoji="1" lang="zh-CN" altLang="en-US" dirty="0" smtClean="0">
                <a:latin typeface="Times New Roman" charset="0"/>
                <a:ea typeface="黑体" charset="-122"/>
                <a:cs typeface="SimHei" charset="-122"/>
              </a:rPr>
              <a:t>带好有水的黑笔和有铅的铅笔（可能会有作图也可能没有）！！！</a:t>
            </a:r>
            <a:endParaRPr kumimoji="1" lang="en-US" altLang="zh-CN" dirty="0" smtClean="0">
              <a:latin typeface="Times New Roman" charset="0"/>
              <a:ea typeface="黑体" charset="-122"/>
              <a:cs typeface="SimHei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charset="2"/>
              <a:buChar char="ü"/>
              <a:defRPr/>
            </a:pPr>
            <a:r>
              <a:rPr kumimoji="1" lang="zh-CN" altLang="en-US" dirty="0" smtClean="0">
                <a:latin typeface="Times New Roman" charset="0"/>
                <a:ea typeface="黑体" charset="-122"/>
                <a:cs typeface="SimHei" charset="-122"/>
              </a:rPr>
              <a:t> </a:t>
            </a:r>
            <a:r>
              <a:rPr kumimoji="1" lang="en-US" altLang="zh-CN" dirty="0" smtClean="0">
                <a:latin typeface="Times New Roman" charset="0"/>
                <a:ea typeface="黑体" charset="-122"/>
                <a:cs typeface="SimHei" charset="-122"/>
              </a:rPr>
              <a:t>4</a:t>
            </a:r>
            <a:r>
              <a:rPr kumimoji="1" lang="zh-CN" altLang="en-US" dirty="0" smtClean="0">
                <a:latin typeface="Times New Roman" charset="0"/>
                <a:ea typeface="黑体" charset="-122"/>
                <a:cs typeface="SimHei" charset="-122"/>
              </a:rPr>
              <a:t>号晚上不要熬夜，注意休息！！！</a:t>
            </a:r>
            <a:endParaRPr kumimoji="1" lang="en-US" altLang="zh-CN" dirty="0" smtClean="0">
              <a:latin typeface="Times New Roman" charset="0"/>
              <a:ea typeface="黑体" charset="-122"/>
              <a:cs typeface="SimHei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charset="2"/>
              <a:buChar char="ü"/>
              <a:defRPr/>
            </a:pPr>
            <a:r>
              <a:rPr kumimoji="1" lang="zh-CN" altLang="en-US" dirty="0">
                <a:latin typeface="Times New Roman" charset="0"/>
                <a:ea typeface="黑体" charset="-122"/>
                <a:cs typeface="SimHei" charset="-122"/>
              </a:rPr>
              <a:t> </a:t>
            </a:r>
            <a:r>
              <a:rPr kumimoji="1" lang="en-US" altLang="zh-CN" dirty="0" smtClean="0">
                <a:latin typeface="Times New Roman" charset="0"/>
                <a:ea typeface="黑体" charset="-122"/>
                <a:cs typeface="SimHei" charset="-122"/>
              </a:rPr>
              <a:t>5</a:t>
            </a:r>
            <a:r>
              <a:rPr kumimoji="1" lang="zh-CN" altLang="en-US" dirty="0" smtClean="0">
                <a:latin typeface="Times New Roman" charset="0"/>
                <a:ea typeface="黑体" charset="-122"/>
                <a:cs typeface="SimHei" charset="-122"/>
              </a:rPr>
              <a:t>号早上定好能响的闹钟，不要迟到，不要无故旷考！！！</a:t>
            </a:r>
            <a:endParaRPr kumimoji="1" lang="en-US" altLang="zh-CN" dirty="0" smtClean="0">
              <a:latin typeface="Times New Roman" charset="0"/>
              <a:ea typeface="黑体" charset="-122"/>
              <a:cs typeface="SimHei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charset="2"/>
              <a:buChar char="ü"/>
              <a:defRPr/>
            </a:pPr>
            <a:r>
              <a:rPr kumimoji="1" lang="zh-CN" altLang="en-US" dirty="0">
                <a:latin typeface="Times New Roman" charset="0"/>
                <a:ea typeface="黑体" charset="-122"/>
                <a:cs typeface="SimHei" charset="-122"/>
              </a:rPr>
              <a:t> </a:t>
            </a:r>
            <a:r>
              <a:rPr kumimoji="1" lang="zh-CN" altLang="en-US" dirty="0" smtClean="0">
                <a:latin typeface="Times New Roman" charset="0"/>
                <a:ea typeface="黑体" charset="-122"/>
                <a:cs typeface="SimHei" charset="-122"/>
              </a:rPr>
              <a:t>带好自己的小脑瓜！！！不要算错数按错计算器背窜公式！！！</a:t>
            </a:r>
            <a:endParaRPr kumimoji="1" lang="en-US" altLang="zh-CN" dirty="0" smtClean="0">
              <a:latin typeface="Times New Roman" charset="0"/>
              <a:ea typeface="黑体" charset="-122"/>
              <a:cs typeface="SimHei" charset="-122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charset="2"/>
              <a:buChar char="ü"/>
              <a:defRPr/>
            </a:pPr>
            <a:r>
              <a:rPr kumimoji="1" lang="zh-CN" altLang="en-US" dirty="0">
                <a:latin typeface="Times New Roman" charset="0"/>
                <a:ea typeface="黑体" charset="-122"/>
                <a:cs typeface="SimHei" charset="-122"/>
              </a:rPr>
              <a:t> </a:t>
            </a:r>
            <a:r>
              <a:rPr kumimoji="1" lang="zh-CN" altLang="en-US" dirty="0" smtClean="0">
                <a:latin typeface="Times New Roman" charset="0"/>
                <a:ea typeface="黑体" charset="-122"/>
                <a:cs typeface="SimHei" charset="-122"/>
              </a:rPr>
              <a:t>细心一点，看好题干中的要求，小题算不出来可以用作图法！！！</a:t>
            </a:r>
            <a:endParaRPr kumimoji="1" lang="en-US" altLang="zh-CN" dirty="0" smtClean="0">
              <a:latin typeface="Times New Roman" charset="0"/>
              <a:ea typeface="黑体" charset="-122"/>
              <a:cs typeface="Sim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949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2535587"/>
            <a:ext cx="12192000" cy="246229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dirty="0" smtClean="0">
                <a:solidFill>
                  <a:srgbClr val="436EA0"/>
                </a:solidFill>
                <a:latin typeface="MF TongXin (Noncommercial)" charset="-122"/>
                <a:ea typeface="MF TongXin (Noncommercial)" charset="-122"/>
                <a:cs typeface="MF TongXin (Noncommercial)" charset="-122"/>
              </a:rPr>
              <a:t>祝大家期中考试顺利</a:t>
            </a:r>
            <a:r>
              <a:rPr kumimoji="1" lang="en-US" altLang="zh-CN" dirty="0">
                <a:solidFill>
                  <a:srgbClr val="436EA0"/>
                </a:solidFill>
                <a:latin typeface="MF TongXin (Noncommercial)" charset="-122"/>
                <a:ea typeface="MF TongXin (Noncommercial)" charset="-122"/>
                <a:cs typeface="MF TongXin (Noncommercial)" charset="-122"/>
              </a:rPr>
              <a:t/>
            </a:r>
            <a:br>
              <a:rPr kumimoji="1" lang="en-US" altLang="zh-CN" dirty="0">
                <a:solidFill>
                  <a:srgbClr val="436EA0"/>
                </a:solidFill>
                <a:latin typeface="MF TongXin (Noncommercial)" charset="-122"/>
                <a:ea typeface="MF TongXin (Noncommercial)" charset="-122"/>
                <a:cs typeface="MF TongXin (Noncommercial)" charset="-122"/>
              </a:rPr>
            </a:br>
            <a:r>
              <a:rPr kumimoji="1" lang="zh-CN" altLang="en-US" dirty="0" smtClean="0">
                <a:latin typeface="MF TongXin (Noncommercial)" charset="-122"/>
                <a:ea typeface="MF TongXin (Noncommercial)" charset="-122"/>
                <a:cs typeface="MF TongXin (Noncommercial)" charset="-122"/>
              </a:rPr>
              <a:t>🙏😌</a:t>
            </a:r>
            <a:endParaRPr kumimoji="1" lang="zh-CN" altLang="en-US" sz="8800" dirty="0">
              <a:latin typeface="MF TongXin (Noncommercial)" charset="-122"/>
              <a:ea typeface="MF TongXin (Noncommercial)" charset="-122"/>
              <a:cs typeface="MF TongXin (Noncommercial)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953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1.2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反射和折射的应用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105400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1" lang="en-US" altLang="zh-CN" sz="2400" smtClean="0">
              <a:latin typeface="Arial" charset="0"/>
              <a:ea typeface="黑体" charset="-122"/>
            </a:endParaRP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1" lang="en-US" altLang="zh-CN" sz="2400" i="1" baseline="-2500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04" y="1461245"/>
            <a:ext cx="10376991" cy="8516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20396" t="16402" r="20744" b="52902"/>
          <a:stretch/>
        </p:blipFill>
        <p:spPr>
          <a:xfrm>
            <a:off x="2258208" y="2531998"/>
            <a:ext cx="7584142" cy="313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9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4209"/>
            <a:ext cx="10515600" cy="548640"/>
          </a:xfrm>
        </p:spPr>
        <p:txBody>
          <a:bodyPr>
            <a:noAutofit/>
          </a:bodyPr>
          <a:lstStyle/>
          <a:p>
            <a:r>
              <a:rPr kumimoji="1" lang="en-US" altLang="zh-CN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1.2</a:t>
            </a:r>
            <a:r>
              <a:rPr kumimoji="1" lang="zh-CN" altLang="en-US" sz="3200" smtClean="0">
                <a:solidFill>
                  <a:schemeClr val="bg1"/>
                </a:solidFill>
                <a:latin typeface="Arial" charset="0"/>
                <a:ea typeface="黑体" charset="-122"/>
              </a:rPr>
              <a:t>  反射和折射的应用</a:t>
            </a:r>
            <a:endParaRPr kumimoji="1" lang="zh-CN" altLang="en-US" sz="3200">
              <a:solidFill>
                <a:schemeClr val="bg1"/>
              </a:solidFill>
              <a:latin typeface="Arial" charset="0"/>
              <a:ea typeface="黑体" charset="-122"/>
            </a:endParaRPr>
          </a:p>
        </p:txBody>
      </p:sp>
      <p:grpSp>
        <p:nvGrpSpPr>
          <p:cNvPr id="9" name="组 8"/>
          <p:cNvGrpSpPr/>
          <p:nvPr/>
        </p:nvGrpSpPr>
        <p:grpSpPr>
          <a:xfrm>
            <a:off x="907504" y="1461245"/>
            <a:ext cx="10376991" cy="4794645"/>
            <a:chOff x="907504" y="1461245"/>
            <a:chExt cx="10376991" cy="479464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504" y="1461245"/>
              <a:ext cx="10376991" cy="85164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t="53561"/>
            <a:stretch/>
          </p:blipFill>
          <p:spPr>
            <a:xfrm>
              <a:off x="947999" y="2469715"/>
              <a:ext cx="10296000" cy="378617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l="62785" t="53561" b="40199"/>
            <a:stretch/>
          </p:blipFill>
          <p:spPr>
            <a:xfrm>
              <a:off x="6740582" y="2475430"/>
              <a:ext cx="3831637" cy="508748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947999" y="2468841"/>
              <a:ext cx="45397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100" smtClean="0">
                  <a:latin typeface="SimHei" charset="-122"/>
                  <a:ea typeface="SimHei" charset="-122"/>
                  <a:cs typeface="SimHei" charset="-122"/>
                </a:rPr>
                <a:t>解</a:t>
              </a:r>
              <a:endParaRPr kumimoji="1" lang="zh-CN" altLang="en-US" sz="2100">
                <a:latin typeface="SimHei" charset="-122"/>
                <a:ea typeface="SimHei" charset="-122"/>
                <a:cs typeface="SimHe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69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7994</TotalTime>
  <Words>3575</Words>
  <Application>Microsoft Macintosh PowerPoint</Application>
  <PresentationFormat>宽屏</PresentationFormat>
  <Paragraphs>701</Paragraphs>
  <Slides>73</Slides>
  <Notes>67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73</vt:i4>
      </vt:variant>
    </vt:vector>
  </HeadingPairs>
  <TitlesOfParts>
    <vt:vector size="93" baseType="lpstr">
      <vt:lpstr>Arial Unicode MS</vt:lpstr>
      <vt:lpstr>Calibri</vt:lpstr>
      <vt:lpstr>Cambria Math</vt:lpstr>
      <vt:lpstr>DengXian</vt:lpstr>
      <vt:lpstr>DengXian Light</vt:lpstr>
      <vt:lpstr>MF TongXin (Noncommercial)</vt:lpstr>
      <vt:lpstr>SimHei</vt:lpstr>
      <vt:lpstr>SimSun</vt:lpstr>
      <vt:lpstr>Times New Roman</vt:lpstr>
      <vt:lpstr>TimesMath 1 BQ </vt:lpstr>
      <vt:lpstr>Wingdings</vt:lpstr>
      <vt:lpstr>黑体</vt:lpstr>
      <vt:lpstr>楷体</vt:lpstr>
      <vt:lpstr>宋体</vt:lpstr>
      <vt:lpstr>微软雅黑</vt:lpstr>
      <vt:lpstr>Arial</vt:lpstr>
      <vt:lpstr>Office 主题</vt:lpstr>
      <vt:lpstr>Equation</vt:lpstr>
      <vt:lpstr>Equation.3</vt:lpstr>
      <vt:lpstr>公式</vt:lpstr>
      <vt:lpstr>光学期中习题课 知识点汇总和例题讲解</vt:lpstr>
      <vt:lpstr>知识点汇总</vt:lpstr>
      <vt:lpstr>知识点汇总</vt:lpstr>
      <vt:lpstr>Chapter 1   几何光学</vt:lpstr>
      <vt:lpstr>1.1  光的传播</vt:lpstr>
      <vt:lpstr>1.1  光的传播</vt:lpstr>
      <vt:lpstr>1.2  反射和折射的应用</vt:lpstr>
      <vt:lpstr>1.2  反射和折射的应用</vt:lpstr>
      <vt:lpstr>1.2  反射和折射的应用</vt:lpstr>
      <vt:lpstr>1.2  反射和折射的应用</vt:lpstr>
      <vt:lpstr>1.3  单球面成像</vt:lpstr>
      <vt:lpstr>1.3  单球面成像</vt:lpstr>
      <vt:lpstr>1.3  单球面成像</vt:lpstr>
      <vt:lpstr>1.3  单球面成像</vt:lpstr>
      <vt:lpstr>1.3  单球面成像</vt:lpstr>
      <vt:lpstr>1.2  反射和折射的应用</vt:lpstr>
      <vt:lpstr>1.2  反射和折射的应用</vt:lpstr>
      <vt:lpstr>1.4  薄透镜成像</vt:lpstr>
      <vt:lpstr>1.4  薄透镜成像</vt:lpstr>
      <vt:lpstr>1.4  薄透镜成像</vt:lpstr>
      <vt:lpstr>1.4  薄透镜成像</vt:lpstr>
      <vt:lpstr>1.4  薄透镜成像</vt:lpstr>
      <vt:lpstr>1.4  薄透镜成像</vt:lpstr>
      <vt:lpstr>1.4  薄透镜成像</vt:lpstr>
      <vt:lpstr>1.4  薄透镜成像</vt:lpstr>
      <vt:lpstr>Chapter 2   波动光学基础</vt:lpstr>
      <vt:lpstr>2.1  定态光波及其描述</vt:lpstr>
      <vt:lpstr>2.1  定态光波及其描述</vt:lpstr>
      <vt:lpstr>2.1  定态光波及其描述</vt:lpstr>
      <vt:lpstr>2.1  定态光波及其描述</vt:lpstr>
      <vt:lpstr>2.1  定态光波及其描述</vt:lpstr>
      <vt:lpstr>2.2  光波的叠加</vt:lpstr>
      <vt:lpstr>回顾：三角函数公式</vt:lpstr>
      <vt:lpstr>回顾：三角函数公式</vt:lpstr>
      <vt:lpstr>2.2  光波的叠加</vt:lpstr>
      <vt:lpstr>2.3  光的偏振</vt:lpstr>
      <vt:lpstr>2.3  光的偏振</vt:lpstr>
      <vt:lpstr>2.3  光的偏振</vt:lpstr>
      <vt:lpstr>2.3  光的偏振</vt:lpstr>
      <vt:lpstr>Chapter 3   光的干涉</vt:lpstr>
      <vt:lpstr>3.1  光的干涉</vt:lpstr>
      <vt:lpstr>3.2  分波前干涉</vt:lpstr>
      <vt:lpstr>3.2  分波前干涉</vt:lpstr>
      <vt:lpstr>3.2  分波前干涉</vt:lpstr>
      <vt:lpstr>3.2  分波前干涉</vt:lpstr>
      <vt:lpstr>3.2  分波前干涉</vt:lpstr>
      <vt:lpstr>3.2  分波前干涉</vt:lpstr>
      <vt:lpstr>3.2  分波前干涉</vt:lpstr>
      <vt:lpstr>3.2  分波前干涉</vt:lpstr>
      <vt:lpstr>3.2  分波前干涉</vt:lpstr>
      <vt:lpstr>3.3  分振幅干涉</vt:lpstr>
      <vt:lpstr>3.3  分振幅干涉</vt:lpstr>
      <vt:lpstr>3.3  分振幅干涉</vt:lpstr>
      <vt:lpstr>3.3  分振幅干涉</vt:lpstr>
      <vt:lpstr>3.3  分振幅干涉</vt:lpstr>
      <vt:lpstr>3.3  分振幅干涉</vt:lpstr>
      <vt:lpstr>3.3  分振幅干涉</vt:lpstr>
      <vt:lpstr>3.3  分振幅干涉</vt:lpstr>
      <vt:lpstr>3.3  分振幅干涉</vt:lpstr>
      <vt:lpstr>3.3  分振幅干涉</vt:lpstr>
      <vt:lpstr>3.3  分振幅干涉</vt:lpstr>
      <vt:lpstr>3.3  分振幅干涉</vt:lpstr>
      <vt:lpstr>3.3  分振幅干涉</vt:lpstr>
      <vt:lpstr>3.4  光的时空相干性</vt:lpstr>
      <vt:lpstr>3.4  光的时空相干性</vt:lpstr>
      <vt:lpstr>3.4  光的时空相干性</vt:lpstr>
      <vt:lpstr>3.4  光的时空相干性</vt:lpstr>
      <vt:lpstr>3.4  光的时空相干性</vt:lpstr>
      <vt:lpstr>光学复习指导例题解答索引</vt:lpstr>
      <vt:lpstr>光学复习指导例题解答索引</vt:lpstr>
      <vt:lpstr>光学复习指导例题解答索引</vt:lpstr>
      <vt:lpstr>期中考试注意事项</vt:lpstr>
      <vt:lpstr>祝大家期中考试顺利 🙏😌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光学期中习题课</dc:title>
  <dc:creator>车 沂轩</dc:creator>
  <cp:lastModifiedBy>车 沂轩</cp:lastModifiedBy>
  <cp:revision>109</cp:revision>
  <cp:lastPrinted>2020-11-17T09:52:16Z</cp:lastPrinted>
  <dcterms:created xsi:type="dcterms:W3CDTF">2020-11-13T01:44:28Z</dcterms:created>
  <dcterms:modified xsi:type="dcterms:W3CDTF">2020-12-01T15:19:41Z</dcterms:modified>
</cp:coreProperties>
</file>