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2" r:id="rId17"/>
    <p:sldId id="273" r:id="rId18"/>
    <p:sldId id="271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A0B5"/>
    <a:srgbClr val="ED7D31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/>
    <p:restoredTop sz="94675"/>
  </p:normalViewPr>
  <p:slideViewPr>
    <p:cSldViewPr snapToGrid="0" snapToObjects="1">
      <p:cViewPr>
        <p:scale>
          <a:sx n="77" d="100"/>
          <a:sy n="77" d="100"/>
        </p:scale>
        <p:origin x="97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1C19A-6A4A-9F4B-B627-B72F013A3B86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E159F-FBDE-E040-BA44-3DC4824750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83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59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078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4A06-0FF6-0D4A-AF40-6B4BDAD4396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196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06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08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710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39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300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3446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051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159F-FBDE-E040-BA44-3DC48247507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492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58A6-763A-7F4F-BF29-57DC4EC7544A}" type="datetimeFigureOut">
              <a:rPr kumimoji="1" lang="zh-CN" altLang="en-US" smtClean="0"/>
              <a:t>2021/1/8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D72B-AEA5-E242-9D3D-8A36C6F420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57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41.wmf"/><Relationship Id="rId21" Type="http://schemas.openxmlformats.org/officeDocument/2006/relationships/oleObject" Target="../embeddings/oleObject33.bin"/><Relationship Id="rId22" Type="http://schemas.openxmlformats.org/officeDocument/2006/relationships/image" Target="../media/image42.wmf"/><Relationship Id="rId23" Type="http://schemas.openxmlformats.org/officeDocument/2006/relationships/oleObject" Target="../embeddings/oleObject34.bin"/><Relationship Id="rId24" Type="http://schemas.openxmlformats.org/officeDocument/2006/relationships/image" Target="../media/image43.wmf"/><Relationship Id="rId25" Type="http://schemas.openxmlformats.org/officeDocument/2006/relationships/oleObject" Target="../embeddings/oleObject35.bin"/><Relationship Id="rId26" Type="http://schemas.openxmlformats.org/officeDocument/2006/relationships/image" Target="../media/image44.wmf"/><Relationship Id="rId27" Type="http://schemas.openxmlformats.org/officeDocument/2006/relationships/oleObject" Target="../embeddings/oleObject36.bin"/><Relationship Id="rId28" Type="http://schemas.openxmlformats.org/officeDocument/2006/relationships/image" Target="../media/image45.wmf"/><Relationship Id="rId29" Type="http://schemas.openxmlformats.org/officeDocument/2006/relationships/image" Target="../media/image46.png"/><Relationship Id="rId10" Type="http://schemas.openxmlformats.org/officeDocument/2006/relationships/image" Target="../media/image36.e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40.w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1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4.pn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4" Type="http://schemas.openxmlformats.org/officeDocument/2006/relationships/oleObject" Target="../embeddings/oleObject6.bin"/><Relationship Id="rId15" Type="http://schemas.openxmlformats.org/officeDocument/2006/relationships/oleObject" Target="../embeddings/oleObject7.bin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2" b="5733"/>
          <a:stretch/>
        </p:blipFill>
        <p:spPr>
          <a:xfrm>
            <a:off x="0" y="2514546"/>
            <a:ext cx="9144000" cy="4105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15"/>
          <a:stretch/>
        </p:blipFill>
        <p:spPr>
          <a:xfrm>
            <a:off x="0" y="331564"/>
            <a:ext cx="9144000" cy="19845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0" y="2392779"/>
            <a:ext cx="9144000" cy="16834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4000" dirty="0" smtClean="0">
                <a:latin typeface="SimHei" charset="-122"/>
                <a:ea typeface="SimHei" charset="-122"/>
                <a:cs typeface="SimHei" charset="-122"/>
              </a:rPr>
              <a:t>光学期末习题课</a:t>
            </a:r>
            <a:r>
              <a:rPr kumimoji="1" lang="en-US" altLang="zh-CN" sz="4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kumimoji="1" lang="en-US" altLang="zh-CN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kumimoji="1" lang="zh-CN" altLang="en-US" sz="5400" dirty="0" smtClean="0">
                <a:latin typeface="SimHei" charset="-122"/>
                <a:ea typeface="SimHei" charset="-122"/>
                <a:cs typeface="SimHei" charset="-122"/>
              </a:rPr>
              <a:t>知识点汇总部分</a:t>
            </a:r>
            <a:endParaRPr kumimoji="1" lang="zh-CN" altLang="en-US" dirty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0" y="4330172"/>
            <a:ext cx="9144000" cy="123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800" dirty="0" smtClean="0">
                <a:latin typeface="Arial" charset="0"/>
                <a:ea typeface="黑体" charset="-122"/>
              </a:rPr>
              <a:t>车沂轩</a:t>
            </a:r>
            <a:endParaRPr kumimoji="1" lang="en-US" altLang="zh-CN" sz="2800" dirty="0" smtClean="0">
              <a:latin typeface="Arial" charset="0"/>
              <a:ea typeface="黑体" charset="-122"/>
            </a:endParaRPr>
          </a:p>
          <a:p>
            <a:r>
              <a:rPr kumimoji="1" lang="en-US" altLang="zh-CN" sz="2800" dirty="0" smtClean="0">
                <a:latin typeface="Arial" charset="0"/>
                <a:ea typeface="黑体" charset="-122"/>
              </a:rPr>
              <a:t>2021</a:t>
            </a:r>
            <a:r>
              <a:rPr kumimoji="1" lang="zh-CN" altLang="en-US" sz="2800" dirty="0" smtClean="0">
                <a:latin typeface="Arial" charset="0"/>
                <a:ea typeface="黑体" charset="-122"/>
              </a:rPr>
              <a:t>年</a:t>
            </a:r>
            <a:r>
              <a:rPr kumimoji="1" lang="en-US" altLang="zh-CN" sz="2800" dirty="0" smtClean="0">
                <a:latin typeface="Arial" charset="0"/>
                <a:ea typeface="黑体" charset="-122"/>
              </a:rPr>
              <a:t>1</a:t>
            </a:r>
            <a:r>
              <a:rPr kumimoji="1" lang="zh-CN" altLang="en-US" sz="2800" dirty="0" smtClean="0">
                <a:latin typeface="Arial" charset="0"/>
                <a:ea typeface="黑体" charset="-122"/>
              </a:rPr>
              <a:t>月</a:t>
            </a:r>
            <a:r>
              <a:rPr kumimoji="1" lang="en-US" altLang="zh-CN" sz="2800" dirty="0" smtClean="0">
                <a:latin typeface="Arial" charset="0"/>
                <a:ea typeface="黑体" charset="-122"/>
              </a:rPr>
              <a:t>11</a:t>
            </a:r>
            <a:r>
              <a:rPr kumimoji="1" lang="zh-CN" altLang="en-US" sz="2800" dirty="0" smtClean="0">
                <a:latin typeface="Arial" charset="0"/>
                <a:ea typeface="黑体" charset="-122"/>
              </a:rPr>
              <a:t>日</a:t>
            </a:r>
            <a:endParaRPr kumimoji="1" lang="zh-CN" altLang="en-US" sz="2800" dirty="0">
              <a:latin typeface="Arial" charset="0"/>
              <a:ea typeface="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5.2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晶体光学器件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15636" y="1318161"/>
                <a:ext cx="8193974" cy="517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1.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晶体偏振器 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—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NGWR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棱镜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N</a:t>
                </a:r>
                <a:r>
                  <a:rPr lang="zh-CN" altLang="en-US" sz="2200" dirty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—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Nicol</a:t>
                </a: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G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—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 </a:t>
                </a:r>
                <a:r>
                  <a:rPr lang="en-US" altLang="zh-CN" sz="2200" dirty="0" err="1" smtClean="0">
                    <a:latin typeface="Times New Roman" charset="0"/>
                    <a:ea typeface="宋体" charset="-122"/>
                    <a:cs typeface="Times New Roman" charset="0"/>
                  </a:rPr>
                  <a:t>Glan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-Thompson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 </a:t>
                </a:r>
                <a:endParaRPr lang="en-US" altLang="zh-CN" sz="2200" dirty="0" smtClean="0">
                  <a:latin typeface="Times New Roman" charset="0"/>
                  <a:ea typeface="宋体" charset="-122"/>
                  <a:cs typeface="Times New Roman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W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—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Wollaston</a:t>
                </a: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R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—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 </a:t>
                </a:r>
                <a:r>
                  <a:rPr lang="en-US" altLang="zh-CN" sz="2200" dirty="0" err="1" smtClean="0">
                    <a:latin typeface="Times New Roman" charset="0"/>
                    <a:ea typeface="宋体" charset="-122"/>
                    <a:cs typeface="Times New Roman" charset="0"/>
                  </a:rPr>
                  <a:t>Rochon</a:t>
                </a:r>
                <a:endParaRPr lang="en-US" altLang="zh-CN" sz="2200" dirty="0" smtClean="0">
                  <a:latin typeface="Times New Roman" charset="0"/>
                  <a:ea typeface="宋体" charset="-122"/>
                  <a:cs typeface="Times New Roman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Times New Roman" charset="0"/>
                  </a:rPr>
                  <a:t>消光比：通过偏振器后两正交偏振光的强度比。</a:t>
                </a:r>
                <a:endParaRPr lang="en-US" altLang="zh-CN" sz="2200" dirty="0" smtClean="0">
                  <a:latin typeface="Times New Roman" charset="0"/>
                  <a:ea typeface="宋体" charset="-122"/>
                  <a:cs typeface="Times New Roman" charset="0"/>
                </a:endParaRPr>
              </a:p>
              <a:p>
                <a:pPr marL="342900" lvl="0" indent="-342900">
                  <a:lnSpc>
                    <a:spcPct val="114000"/>
                  </a:lnSpc>
                  <a:defRPr/>
                </a:pPr>
                <a:r>
                  <a:rPr kumimoji="1" lang="en-US" altLang="zh-CN" sz="2400" dirty="0">
                    <a:latin typeface="Arial" charset="0"/>
                    <a:ea typeface="黑体" charset="-122"/>
                    <a:cs typeface="SimHei" charset="-122"/>
                  </a:rPr>
                  <a:t>2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波片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——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相位延迟作用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——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负</a:t>
                </a:r>
                <a:r>
                  <a:rPr kumimoji="1" lang="en-US" altLang="zh-CN" sz="2400" i="1" dirty="0" smtClean="0">
                    <a:latin typeface="Arial" charset="0"/>
                    <a:ea typeface="黑体" charset="-122"/>
                    <a:cs typeface="SimHei" charset="-122"/>
                  </a:rPr>
                  <a:t>e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快，快的相位超前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快轴：传播速度快的光矢量（</a:t>
                </a:r>
                <a:r>
                  <a:rPr kumimoji="1" lang="en-US" altLang="zh-CN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light vector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）的振动方向（轴）</a:t>
                </a:r>
                <a:endParaRPr kumimoji="1" lang="en-US" altLang="zh-CN" sz="2200" dirty="0" smtClean="0"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负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晶体的</a:t>
                </a:r>
                <a:r>
                  <a:rPr kumimoji="1" lang="en-US" altLang="zh-CN" sz="22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轴和正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晶体的</a:t>
                </a:r>
                <a:r>
                  <a:rPr kumimoji="1" lang="en-US" altLang="zh-CN" sz="22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o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轴</a:t>
                </a:r>
                <a:endParaRPr kumimoji="1" lang="en-US" altLang="zh-CN" sz="2200" dirty="0" smtClean="0"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慢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轴：传播速度慢的光的振动方向（轴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）</a:t>
                </a:r>
                <a:endParaRPr kumimoji="1" lang="en-US" altLang="zh-CN" sz="2200" dirty="0" smtClean="0"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负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晶体的</a:t>
                </a:r>
                <a:r>
                  <a:rPr kumimoji="1" lang="en-US" altLang="zh-CN" sz="22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o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轴和正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晶体的</a:t>
                </a:r>
                <a:r>
                  <a:rPr kumimoji="1" lang="en-US" altLang="zh-CN" sz="22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轴</a:t>
                </a:r>
                <a:endParaRPr kumimoji="1" lang="en-US" altLang="zh-CN" sz="2200" dirty="0" smtClean="0"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kumimoji="1" lang="en-US" altLang="zh-CN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1/4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波片（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20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kumimoji="1" lang="en-US" altLang="zh-CN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/4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片）</a:t>
                </a:r>
                <a:r>
                  <a:rPr kumimoji="1" lang="en-US" altLang="zh-CN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——</a:t>
                </a:r>
                <a14:m>
                  <m:oMath xmlns:m="http://schemas.openxmlformats.org/officeDocument/2006/math">
                    <m:r>
                      <a:rPr kumimoji="1" lang="zh-CN" alt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kumimoji="1" lang="zh-CN" altLang="en-US" sz="22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π</m:t>
                    </m:r>
                  </m:oMath>
                </a14:m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/2</a:t>
                </a:r>
                <a:r>
                  <a:rPr kumimoji="1"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相位</a:t>
                </a:r>
                <a:endParaRPr kumimoji="1" lang="en-US" altLang="zh-CN" sz="22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kumimoji="1" lang="en-US" altLang="zh-CN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1/2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波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片（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2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kumimoji="1" lang="en-US" altLang="zh-CN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/2</a:t>
                </a:r>
                <a:r>
                  <a:rPr kumimoji="1" lang="zh-CN" altLang="en-US" sz="2200" dirty="0" smtClean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片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）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——</a:t>
                </a:r>
                <a14:m>
                  <m:oMath xmlns:m="http://schemas.openxmlformats.org/officeDocument/2006/math">
                    <m:r>
                      <a:rPr kumimoji="1" lang="zh-CN" altLang="en-US" sz="220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kumimoji="1" lang="zh-CN" altLang="en-US" sz="22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π</m:t>
                    </m:r>
                    <m:r>
                      <m:rPr>
                        <m:nor/>
                      </m:rPr>
                      <a:rPr kumimoji="1" lang="zh-CN" altLang="en-US" sz="2200" b="0" i="0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kumimoji="1"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相位</a:t>
                </a:r>
                <a:endParaRPr kumimoji="1" lang="zh-CN" altLang="en-US" sz="2200" dirty="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1318161"/>
                <a:ext cx="8193974" cy="5179688"/>
              </a:xfrm>
              <a:prstGeom prst="rect">
                <a:avLst/>
              </a:prstGeom>
              <a:blipFill rotWithShape="0">
                <a:blip r:embed="rId2"/>
                <a:stretch>
                  <a:fillRect l="-1116" t="-1059" r="-3571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5.2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晶体光学器件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636" y="1318161"/>
            <a:ext cx="8193974" cy="244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defRPr/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3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相位补偿器 </a:t>
            </a: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—</a:t>
            </a:r>
            <a:r>
              <a:rPr kumimoji="1" lang="zh-CN" altLang="en-US" sz="2400" dirty="0"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B&amp;S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补偿器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en-US" altLang="zh-CN" sz="2200" dirty="0">
                <a:latin typeface="Times New Roman" charset="0"/>
                <a:ea typeface="宋体" charset="-122"/>
                <a:cs typeface="SimSun" charset="-122"/>
              </a:rPr>
              <a:t>B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 </a:t>
            </a:r>
            <a:r>
              <a:rPr lang="en-US" altLang="zh-CN" sz="2200" dirty="0" smtClean="0">
                <a:latin typeface="Times New Roman" charset="0"/>
                <a:ea typeface="宋体" charset="-122"/>
                <a:cs typeface="SimSun" charset="-122"/>
              </a:rPr>
              <a:t>—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 </a:t>
            </a:r>
            <a:r>
              <a:rPr lang="en-US" altLang="zh-CN" sz="2200" dirty="0" err="1" smtClean="0">
                <a:latin typeface="Times New Roman" charset="0"/>
                <a:ea typeface="宋体" charset="-122"/>
                <a:cs typeface="SimSun" charset="-122"/>
              </a:rPr>
              <a:t>Babinet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en-US" altLang="zh-CN" sz="2200" dirty="0">
                <a:latin typeface="Times New Roman" charset="0"/>
                <a:ea typeface="宋体" charset="-122"/>
                <a:cs typeface="Times New Roman" charset="0"/>
              </a:rPr>
              <a:t>S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200" dirty="0" smtClean="0">
                <a:latin typeface="Times New Roman" charset="0"/>
                <a:ea typeface="宋体" charset="-122"/>
                <a:cs typeface="Times New Roman" charset="0"/>
              </a:rPr>
              <a:t>—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200" dirty="0" smtClean="0">
                <a:latin typeface="Times New Roman" charset="0"/>
                <a:ea typeface="宋体" charset="-122"/>
                <a:cs typeface="Times New Roman" charset="0"/>
              </a:rPr>
              <a:t>Soleil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Times New Roman" charset="0"/>
              </a:rPr>
              <a:t> </a:t>
            </a:r>
            <a:endParaRPr lang="en-US" altLang="zh-CN" sz="2200" dirty="0" smtClean="0">
              <a:latin typeface="Times New Roman" charset="0"/>
              <a:ea typeface="宋体" charset="-122"/>
              <a:cs typeface="Times New Roman" charset="0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Times New Roman" charset="0"/>
              </a:rPr>
              <a:t>光程差和相位差</a:t>
            </a:r>
            <a:endParaRPr kumimoji="1" lang="en-US" altLang="zh-CN" sz="2200" dirty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kumimoji="1" lang="en-US" altLang="zh-CN" sz="2200" dirty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lang="en-US" altLang="zh-CN" sz="2200" dirty="0" smtClean="0">
              <a:latin typeface="Times New Roman" charset="0"/>
              <a:ea typeface="宋体" charset="-122"/>
              <a:cs typeface="Times New Roman" charset="0"/>
            </a:endParaRPr>
          </a:p>
        </p:txBody>
      </p:sp>
      <p:graphicFrame>
        <p:nvGraphicFramePr>
          <p:cNvPr id="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76437"/>
              </p:ext>
            </p:extLst>
          </p:nvPr>
        </p:nvGraphicFramePr>
        <p:xfrm>
          <a:off x="3362247" y="3045597"/>
          <a:ext cx="2300752" cy="40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3" imgW="1307880" imgH="228600" progId="Equation.DSMT4">
                  <p:embed/>
                </p:oleObj>
              </mc:Choice>
              <mc:Fallback>
                <p:oleObj name="Equation" r:id="rId3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247" y="3045597"/>
                        <a:ext cx="2300752" cy="40196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65032"/>
              </p:ext>
            </p:extLst>
          </p:nvPr>
        </p:nvGraphicFramePr>
        <p:xfrm>
          <a:off x="3040648" y="3591118"/>
          <a:ext cx="2943949" cy="71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5" imgW="1625400" imgH="393480" progId="Equation.DSMT4">
                  <p:embed/>
                </p:oleObj>
              </mc:Choice>
              <mc:Fallback>
                <p:oleObj name="Equation" r:id="rId5" imgW="1625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648" y="3591118"/>
                        <a:ext cx="2943949" cy="71330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0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5.3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偏振光的获得和检验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15636" y="1318161"/>
                <a:ext cx="8193974" cy="486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1.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偏振光的获得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200" dirty="0" smtClean="0">
                    <a:latin typeface="Arial" charset="0"/>
                    <a:ea typeface="黑体" charset="-122"/>
                    <a:cs typeface="SimHei" charset="-122"/>
                  </a:rPr>
                  <a:t>	(1) </a:t>
                </a:r>
                <a:r>
                  <a:rPr kumimoji="1" lang="zh-CN" altLang="en-US" sz="2200" dirty="0" smtClean="0">
                    <a:latin typeface="Arial" charset="0"/>
                    <a:ea typeface="黑体" charset="-122"/>
                    <a:cs typeface="SimHei" charset="-122"/>
                  </a:rPr>
                  <a:t>自然光经过波片：光强不变的自然光</a:t>
                </a:r>
                <a:endParaRPr kumimoji="1" lang="en-US" altLang="zh-CN" sz="22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200" dirty="0">
                    <a:latin typeface="Arial" charset="0"/>
                    <a:ea typeface="黑体" charset="-122"/>
                    <a:cs typeface="SimHei" charset="-122"/>
                  </a:rPr>
                  <a:t>	</a:t>
                </a:r>
                <a:r>
                  <a:rPr kumimoji="1" lang="en-US" altLang="zh-CN" sz="2200" dirty="0" smtClean="0">
                    <a:latin typeface="Arial" charset="0"/>
                    <a:ea typeface="黑体" charset="-122"/>
                    <a:cs typeface="SimHei" charset="-122"/>
                  </a:rPr>
                  <a:t>(2)</a:t>
                </a:r>
                <a:r>
                  <a:rPr kumimoji="1" lang="zh-CN" altLang="en-US" sz="2200" dirty="0" smtClean="0">
                    <a:latin typeface="Arial" charset="0"/>
                    <a:ea typeface="黑体" charset="-122"/>
                    <a:cs typeface="SimHei" charset="-122"/>
                  </a:rPr>
                  <a:t> 平面偏振光经过波片</a:t>
                </a:r>
                <a:endParaRPr kumimoji="1" lang="en-US" altLang="zh-CN" sz="22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偏振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光通过全波片后仍为线偏振光，且偏振面方位不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变</a:t>
                </a:r>
                <a:endParaRPr lang="en-US" altLang="zh-CN" sz="2000" dirty="0" smtClean="0">
                  <a:latin typeface="Times New Roman" charset="0"/>
                  <a:ea typeface="宋体" charset="-122"/>
                </a:endParaRPr>
              </a:p>
              <a:p>
                <a:pPr marL="800100" lvl="1" indent="-342900" algn="just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线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偏振光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通过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 smtClean="0">
                    <a:latin typeface="Times New Roman" charset="0"/>
                    <a:ea typeface="宋体" charset="-122"/>
                  </a:rPr>
                  <a:t>/2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片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后仍为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线偏振光，但偏振面绕晶片光轴旋转一定角度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（</a:t>
                </a:r>
                <a:r>
                  <a:rPr lang="zh-CN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𝜃</a:t>
                </a:r>
                <a:r>
                  <a:rPr lang="en-US" altLang="zh-CN" sz="2000" dirty="0" smtClean="0">
                    <a:latin typeface="Times New Roman" charset="0"/>
                    <a:ea typeface="宋体" charset="-122"/>
                  </a:rPr>
                  <a:t>=45</a:t>
                </a:r>
                <a14:m>
                  <m:oMath xmlns:m="http://schemas.openxmlformats.org/officeDocument/2006/math">
                    <m:r>
                      <a:rPr lang="it-IT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时透射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光的偏振面与入射光的偏振面正交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）</a:t>
                </a:r>
                <a:endParaRPr lang="en-US" altLang="zh-CN" sz="2000" dirty="0" smtClean="0">
                  <a:latin typeface="Times New Roman" charset="0"/>
                  <a:ea typeface="宋体" charset="-122"/>
                </a:endParaRPr>
              </a:p>
              <a:p>
                <a:pPr marL="800100" lvl="1" indent="-342900" algn="just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线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偏振光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通过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 smtClean="0">
                    <a:latin typeface="Times New Roman" charset="0"/>
                    <a:ea typeface="宋体" charset="-122"/>
                  </a:rPr>
                  <a:t>/</a:t>
                </a:r>
                <a:r>
                  <a:rPr lang="en-US" altLang="zh-CN" sz="2000" dirty="0">
                    <a:latin typeface="Times New Roman" charset="0"/>
                    <a:ea typeface="宋体" charset="-122"/>
                  </a:rPr>
                  <a:t>4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片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后为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正椭圆偏振光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，长短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轴大小取决于入射光偏振面与波片光轴的夹角大小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（</a:t>
                </a:r>
                <a:r>
                  <a:rPr lang="zh-CN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𝜃</a:t>
                </a:r>
                <a:r>
                  <a:rPr lang="en-US" altLang="zh-CN" sz="2000" i="1" dirty="0" smtClean="0">
                    <a:latin typeface="Times New Roman" charset="0"/>
                    <a:ea typeface="宋体" charset="-122"/>
                  </a:rPr>
                  <a:t>=</a:t>
                </a:r>
                <a:r>
                  <a:rPr lang="en-US" altLang="zh-CN" sz="2000" dirty="0" smtClean="0">
                    <a:latin typeface="Times New Roman" charset="0"/>
                    <a:ea typeface="宋体" charset="-122"/>
                  </a:rPr>
                  <a:t>45</a:t>
                </a:r>
                <a14:m>
                  <m:oMath xmlns:m="http://schemas.openxmlformats.org/officeDocument/2006/math">
                    <m:r>
                      <a:rPr lang="it-IT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时为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圆偏振光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），</a:t>
                </a:r>
                <a:r>
                  <a:rPr lang="zh-CN" altLang="en-US" sz="2000" dirty="0" smtClean="0">
                    <a:latin typeface="SimSun" charset="-122"/>
                    <a:ea typeface="SimSun" charset="-122"/>
                    <a:cs typeface="SimSun" charset="-122"/>
                  </a:rPr>
                  <a:t>旋</a:t>
                </a:r>
                <a:r>
                  <a:rPr lang="zh-CN" altLang="en-US" sz="2000" dirty="0">
                    <a:latin typeface="SimSun" charset="-122"/>
                    <a:ea typeface="SimSun" charset="-122"/>
                    <a:cs typeface="SimSun" charset="-122"/>
                  </a:rPr>
                  <a:t>向取决于入射光偏振面所处的象限和波片的</a:t>
                </a:r>
                <a:r>
                  <a:rPr lang="zh-CN" altLang="en-US" sz="2000" dirty="0" smtClean="0">
                    <a:latin typeface="SimSun" charset="-122"/>
                    <a:ea typeface="SimSun" charset="-122"/>
                    <a:cs typeface="SimSun" charset="-122"/>
                  </a:rPr>
                  <a:t>正负</a:t>
                </a:r>
                <a:endParaRPr lang="en-US" altLang="zh-CN" sz="20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342900" lvl="0" indent="-342900">
                  <a:lnSpc>
                    <a:spcPct val="114000"/>
                  </a:lnSpc>
                  <a:defRPr/>
                </a:pPr>
                <a:r>
                  <a:rPr kumimoji="1" lang="en-US" altLang="zh-CN" sz="2200" dirty="0" smtClean="0">
                    <a:latin typeface="Arial" charset="0"/>
                    <a:ea typeface="黑体" charset="-122"/>
                    <a:cs typeface="SimHei" charset="-122"/>
                  </a:rPr>
                  <a:t>	(3) </a:t>
                </a:r>
                <a:r>
                  <a:rPr kumimoji="1" lang="zh-CN" altLang="en-US" sz="2200" dirty="0" smtClean="0">
                    <a:latin typeface="Arial" charset="0"/>
                    <a:ea typeface="黑体" charset="-122"/>
                    <a:cs typeface="SimHei" charset="-122"/>
                  </a:rPr>
                  <a:t>圆偏振</a:t>
                </a:r>
                <a:r>
                  <a:rPr kumimoji="1" lang="zh-CN" altLang="en-US" sz="2200" dirty="0">
                    <a:latin typeface="Arial" charset="0"/>
                    <a:ea typeface="黑体" charset="-122"/>
                    <a:cs typeface="SimHei" charset="-122"/>
                  </a:rPr>
                  <a:t>光经过波片</a:t>
                </a:r>
                <a:endParaRPr kumimoji="1" lang="en-US" altLang="zh-CN" sz="2200" dirty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通过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 smtClean="0">
                    <a:latin typeface="Times New Roman" charset="0"/>
                    <a:ea typeface="宋体" charset="-122"/>
                  </a:rPr>
                  <a:t>/4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片后变为</a:t>
                </a:r>
                <a:r>
                  <a:rPr lang="en-US" altLang="zh-CN" sz="2000" dirty="0" smtClean="0">
                    <a:latin typeface="Times New Roman" charset="0"/>
                    <a:ea typeface="宋体" charset="-122"/>
                  </a:rPr>
                  <a:t>45</a:t>
                </a:r>
                <a14:m>
                  <m:oMath xmlns:m="http://schemas.openxmlformats.org/officeDocument/2006/math">
                    <m:r>
                      <a:rPr lang="it-IT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夹角的平面偏振光</a:t>
                </a:r>
                <a:endParaRPr lang="en-US" altLang="zh-CN" sz="2000" dirty="0" smtClean="0">
                  <a:latin typeface="Times New Roman" charset="0"/>
                  <a:ea typeface="宋体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通过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 smtClean="0">
                    <a:latin typeface="Times New Roman" charset="0"/>
                    <a:ea typeface="宋体" charset="-122"/>
                  </a:rPr>
                  <a:t>/</a:t>
                </a:r>
                <a:r>
                  <a:rPr lang="en-US" altLang="zh-CN" sz="2000" dirty="0">
                    <a:latin typeface="Times New Roman" charset="0"/>
                    <a:ea typeface="宋体" charset="-122"/>
                  </a:rPr>
                  <a:t>2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片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后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变为旋转方向相反的圆偏振光</a:t>
                </a:r>
                <a:endParaRPr lang="en-US" altLang="zh-CN" sz="2000" dirty="0" smtClean="0">
                  <a:latin typeface="Times New Roman" charset="0"/>
                  <a:ea typeface="宋体" charset="-122"/>
                </a:endParaRPr>
              </a:p>
              <a:p>
                <a:pPr marL="342900" lvl="0" indent="-342900">
                  <a:lnSpc>
                    <a:spcPct val="114000"/>
                  </a:lnSpc>
                  <a:defRPr/>
                </a:pPr>
                <a:r>
                  <a:rPr kumimoji="1" lang="en-US" altLang="zh-CN" sz="2200" dirty="0" smtClean="0">
                    <a:latin typeface="Arial" charset="0"/>
                    <a:ea typeface="黑体" charset="-122"/>
                    <a:cs typeface="SimHei" charset="-122"/>
                  </a:rPr>
                  <a:t>	(4) </a:t>
                </a:r>
                <a:r>
                  <a:rPr kumimoji="1" lang="zh-CN" altLang="en-US" sz="2200" dirty="0" smtClean="0">
                    <a:latin typeface="Arial" charset="0"/>
                    <a:ea typeface="黑体" charset="-122"/>
                    <a:cs typeface="SimHei" charset="-122"/>
                  </a:rPr>
                  <a:t>椭圆</a:t>
                </a:r>
                <a:r>
                  <a:rPr kumimoji="1" lang="zh-CN" altLang="en-US" sz="2200" dirty="0">
                    <a:latin typeface="Arial" charset="0"/>
                    <a:ea typeface="黑体" charset="-122"/>
                    <a:cs typeface="SimHei" charset="-122"/>
                  </a:rPr>
                  <a:t>偏振光经过波</a:t>
                </a:r>
                <a:r>
                  <a:rPr kumimoji="1" lang="zh-CN" altLang="en-US" sz="2200" dirty="0" smtClean="0">
                    <a:latin typeface="Arial" charset="0"/>
                    <a:ea typeface="黑体" charset="-122"/>
                    <a:cs typeface="SimHei" charset="-122"/>
                  </a:rPr>
                  <a:t>片</a:t>
                </a:r>
                <a:endParaRPr kumimoji="1" lang="en-US" altLang="zh-CN" sz="2200" dirty="0">
                  <a:latin typeface="Arial" charset="0"/>
                  <a:ea typeface="黑体" charset="-122"/>
                  <a:cs typeface="SimHei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1318161"/>
                <a:ext cx="8193974" cy="4864024"/>
              </a:xfrm>
              <a:prstGeom prst="rect">
                <a:avLst/>
              </a:prstGeom>
              <a:blipFill rotWithShape="0">
                <a:blip r:embed="rId2"/>
                <a:stretch>
                  <a:fillRect l="-1116" t="-1128" r="-818" b="-1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5.3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偏振光的获得和检验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15636" y="1318161"/>
                <a:ext cx="8193974" cy="423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1.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偏振光的获得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200" dirty="0" smtClean="0">
                    <a:latin typeface="Arial" charset="0"/>
                    <a:ea typeface="黑体" charset="-122"/>
                    <a:cs typeface="SimHei" charset="-122"/>
                  </a:rPr>
                  <a:t>	(4) </a:t>
                </a:r>
                <a:r>
                  <a:rPr kumimoji="1" lang="zh-CN" altLang="en-US" sz="2200" dirty="0" smtClean="0">
                    <a:latin typeface="Arial" charset="0"/>
                    <a:ea typeface="黑体" charset="-122"/>
                    <a:cs typeface="SimHei" charset="-122"/>
                  </a:rPr>
                  <a:t>椭圆</a:t>
                </a:r>
                <a:r>
                  <a:rPr kumimoji="1" lang="zh-CN" altLang="en-US" sz="2200" dirty="0">
                    <a:latin typeface="Arial" charset="0"/>
                    <a:ea typeface="黑体" charset="-122"/>
                    <a:cs typeface="SimHei" charset="-122"/>
                  </a:rPr>
                  <a:t>偏振光经过波</a:t>
                </a:r>
                <a:r>
                  <a:rPr kumimoji="1" lang="zh-CN" altLang="en-US" sz="2200" dirty="0" smtClean="0">
                    <a:latin typeface="Arial" charset="0"/>
                    <a:ea typeface="黑体" charset="-122"/>
                    <a:cs typeface="SimHei" charset="-122"/>
                  </a:rPr>
                  <a:t>片</a:t>
                </a:r>
                <a:endParaRPr kumimoji="1" lang="en-US" altLang="zh-CN" sz="22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通过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charset="0"/>
                    <a:ea typeface="宋体" charset="-122"/>
                  </a:rPr>
                  <a:t>/2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片后变为旋转方向相反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的椭圆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偏振光</a:t>
                </a:r>
                <a:endParaRPr lang="en-US" altLang="zh-CN" sz="2000" dirty="0">
                  <a:latin typeface="Times New Roman" charset="0"/>
                  <a:ea typeface="宋体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通过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charset="0"/>
                    <a:ea typeface="宋体" charset="-122"/>
                  </a:rPr>
                  <a:t>/4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片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后产生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r-PK" altLang="zh-CN" sz="2000" i="0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±</m:t>
                    </m:r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π</m:t>
                    </m:r>
                    <m:r>
                      <m:rPr>
                        <m:nor/>
                      </m:rPr>
                      <a:rPr kumimoji="1" lang="en-US" altLang="zh-CN" sz="2000" dirty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/</m:t>
                    </m:r>
                    <m:r>
                      <m:rPr>
                        <m:nor/>
                      </m:rPr>
                      <a:rPr kumimoji="1" lang="en-US" altLang="zh-CN" sz="2000" dirty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2</m:t>
                    </m:r>
                  </m:oMath>
                </a14:m>
                <a:r>
                  <a:rPr lang="zh-CN" altLang="en-US" sz="2000" dirty="0" smtClean="0">
                    <a:latin typeface="SimSun" charset="-122"/>
                    <a:ea typeface="SimSun" charset="-122"/>
                    <a:cs typeface="SimSun" charset="-122"/>
                  </a:rPr>
                  <a:t>的额外相位差，需具体分析</a:t>
                </a:r>
                <a:endParaRPr lang="en-US" altLang="zh-CN" sz="20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000" dirty="0" smtClean="0">
                    <a:latin typeface="SimSun" charset="-122"/>
                    <a:ea typeface="SimSun" charset="-122"/>
                    <a:cs typeface="SimSun" charset="-122"/>
                  </a:rPr>
                  <a:t>正椭圆偏振光</a:t>
                </a:r>
                <a:r>
                  <a:rPr lang="zh-CN" altLang="en-US" sz="2000" dirty="0">
                    <a:latin typeface="Times New Roman" charset="0"/>
                    <a:ea typeface="宋体" charset="-122"/>
                  </a:rPr>
                  <a:t>通过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charset="0"/>
                    <a:ea typeface="宋体" charset="-122"/>
                  </a:rPr>
                  <a:t>/2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片和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charset="0"/>
                    <a:ea typeface="宋体" charset="-122"/>
                  </a:rPr>
                  <a:t>/4</a:t>
                </a:r>
                <a:r>
                  <a:rPr lang="zh-CN" altLang="en-US" sz="2000" dirty="0" smtClean="0">
                    <a:latin typeface="Times New Roman" charset="0"/>
                    <a:ea typeface="宋体" charset="-122"/>
                  </a:rPr>
                  <a:t>片图像分析</a:t>
                </a:r>
                <a:endParaRPr lang="en-US" altLang="zh-CN" sz="2000" dirty="0" smtClean="0">
                  <a:latin typeface="Times New Roman" charset="0"/>
                  <a:ea typeface="宋体" charset="-122"/>
                </a:endParaRPr>
              </a:p>
              <a:p>
                <a:pPr>
                  <a:lnSpc>
                    <a:spcPct val="114000"/>
                  </a:lnSpc>
                  <a:defRPr/>
                </a:pPr>
                <a:endParaRPr lang="en-US" altLang="zh-CN" sz="2200" dirty="0" smtClean="0">
                  <a:latin typeface="SimHei" charset="-122"/>
                  <a:ea typeface="SimHei" charset="-122"/>
                  <a:cs typeface="SimHei" charset="-122"/>
                </a:endParaRPr>
              </a:p>
              <a:p>
                <a:pPr>
                  <a:lnSpc>
                    <a:spcPct val="114000"/>
                  </a:lnSpc>
                  <a:defRPr/>
                </a:pPr>
                <a:endParaRPr lang="en-US" altLang="zh-CN" sz="2200" dirty="0" smtClean="0">
                  <a:latin typeface="SimHei" charset="-122"/>
                  <a:ea typeface="SimHei" charset="-122"/>
                  <a:cs typeface="SimHei" charset="-122"/>
                </a:endParaRPr>
              </a:p>
              <a:p>
                <a:pPr>
                  <a:lnSpc>
                    <a:spcPct val="114000"/>
                  </a:lnSpc>
                  <a:defRPr/>
                </a:pPr>
                <a:endParaRPr lang="en-US" altLang="zh-CN" sz="2200" dirty="0">
                  <a:latin typeface="SimHei" charset="-122"/>
                  <a:ea typeface="SimHei" charset="-122"/>
                  <a:cs typeface="SimHei" charset="-122"/>
                </a:endParaRPr>
              </a:p>
              <a:p>
                <a:pPr>
                  <a:lnSpc>
                    <a:spcPct val="114000"/>
                  </a:lnSpc>
                  <a:defRPr/>
                </a:pPr>
                <a:r>
                  <a:rPr lang="zh-CN" altLang="en-US" sz="2200" dirty="0">
                    <a:latin typeface="SimHei" charset="-122"/>
                    <a:ea typeface="SimHei" charset="-122"/>
                    <a:cs typeface="SimHei" charset="-122"/>
                  </a:rPr>
                  <a:t> </a:t>
                </a:r>
                <a:r>
                  <a:rPr lang="zh-CN" altLang="en-US" sz="2200" dirty="0" smtClean="0">
                    <a:latin typeface="SimHei" charset="-122"/>
                    <a:ea typeface="SimHei" charset="-122"/>
                    <a:cs typeface="SimHei" charset="-122"/>
                  </a:rPr>
                  <a:t>  结论：</a:t>
                </a:r>
                <a:r>
                  <a:rPr lang="zh-CN" altLang="en-US" sz="2200" dirty="0" smtClean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圆</a:t>
                </a:r>
                <a:r>
                  <a:rPr lang="zh-CN" altLang="en-US" sz="2200" dirty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偏振光和正椭圆偏振光与线偏振光之间，可以</a:t>
                </a:r>
                <a:r>
                  <a:rPr lang="zh-CN" altLang="en-US" sz="2200" dirty="0" smtClean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通过</a:t>
                </a:r>
                <a:r>
                  <a:rPr lang="en-US" altLang="zh-CN" sz="2200" dirty="0" smtClean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	</a:t>
                </a:r>
                <a:r>
                  <a:rPr lang="zh-CN" altLang="en-US" sz="2200" dirty="0" smtClean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  </a:t>
                </a:r>
                <a:r>
                  <a:rPr lang="zh-CN" altLang="en-US" sz="1000" dirty="0" smtClean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 </a:t>
                </a:r>
                <a:r>
                  <a:rPr lang="en-US" altLang="zh-CN" sz="2200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1/4</a:t>
                </a:r>
                <a:r>
                  <a:rPr lang="zh-CN" altLang="en-US" sz="2200" dirty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波片相互转化。</a:t>
                </a: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endParaRPr lang="en-US" altLang="zh-CN" sz="2000" dirty="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1318161"/>
                <a:ext cx="8193974" cy="4232441"/>
              </a:xfrm>
              <a:prstGeom prst="rect">
                <a:avLst/>
              </a:prstGeom>
              <a:blipFill rotWithShape="0">
                <a:blip r:embed="rId2"/>
                <a:stretch>
                  <a:fillRect l="-1116" t="-12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4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5.3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偏振光的获得和检验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636" y="1318161"/>
            <a:ext cx="8193974" cy="864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2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偏振光的检验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200" dirty="0" smtClean="0">
                <a:latin typeface="Arial" charset="0"/>
                <a:ea typeface="黑体" charset="-122"/>
                <a:cs typeface="SimHei" charset="-122"/>
              </a:rPr>
              <a:t>	</a:t>
            </a:r>
            <a:endParaRPr lang="en-US" altLang="zh-CN" sz="2000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97" y="1814046"/>
            <a:ext cx="6001484" cy="454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Chapter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6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光的散射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6" y="2361277"/>
            <a:ext cx="6973108" cy="25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Chapter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6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光的散射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636" y="1318161"/>
            <a:ext cx="8253351" cy="496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1.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散射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定义：</a:t>
            </a:r>
            <a:r>
              <a:rPr lang="zh-CN" altLang="en-US" sz="2200" dirty="0">
                <a:latin typeface="SimSun" charset="-122"/>
                <a:ea typeface="SimSun" charset="-122"/>
                <a:cs typeface="SimSun" charset="-122"/>
              </a:rPr>
              <a:t>光束通过光学性质不均匀的介质时，其能量将向整个空间内散开，从而在垂直于传播方向上的强度不为</a:t>
            </a:r>
            <a:r>
              <a:rPr lang="en-US" altLang="zh-CN" sz="22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zh-CN" altLang="en-US" sz="2200" dirty="0">
                <a:latin typeface="SimSun" charset="-122"/>
                <a:ea typeface="SimSun" charset="-122"/>
                <a:cs typeface="SimSun" charset="-122"/>
              </a:rPr>
              <a:t>。 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条件：介质的光学性质不均匀</a:t>
            </a:r>
            <a:endParaRPr kumimoji="1"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分类：分子散射、微粒散射、大颗粒散射</a:t>
            </a:r>
            <a:endParaRPr kumimoji="1"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342900" lvl="0" indent="-342900">
              <a:lnSpc>
                <a:spcPct val="114000"/>
              </a:lnSpc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2.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瑞利散射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——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光强与波长的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4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次方成反比</a:t>
            </a:r>
            <a:endParaRPr lang="en-US" altLang="zh-CN" sz="2200" dirty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条件：</a:t>
            </a:r>
            <a:r>
              <a:rPr lang="zh-CN" altLang="en-US" sz="2200" dirty="0">
                <a:latin typeface="SimSun" charset="-122"/>
                <a:ea typeface="SimSun" charset="-122"/>
                <a:cs typeface="SimSun" charset="-122"/>
              </a:rPr>
              <a:t>散射微粒的几何线度远小于波长</a:t>
            </a: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时（</a:t>
            </a:r>
            <a:r>
              <a:rPr lang="en-US" altLang="zh-CN" sz="22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2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l-GR" altLang="zh-CN" sz="2200" i="1" dirty="0" smtClean="0">
                <a:latin typeface="Times New Roman"/>
                <a:ea typeface="微软雅黑" panose="020B0503020204020204" pitchFamily="34" charset="-122"/>
                <a:cs typeface="Times New Roman"/>
              </a:rPr>
              <a:t>λ</a:t>
            </a:r>
            <a:r>
              <a:rPr lang="en-US" altLang="zh-CN" sz="2200" dirty="0" smtClean="0">
                <a:latin typeface="Times New Roman"/>
                <a:ea typeface="微软雅黑" panose="020B0503020204020204" pitchFamily="34" charset="-122"/>
                <a:cs typeface="Times New Roman"/>
              </a:rPr>
              <a:t>/10</a:t>
            </a: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2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内容：散射</a:t>
            </a:r>
            <a:r>
              <a:rPr lang="zh-CN" altLang="en-US" sz="2200" dirty="0">
                <a:latin typeface="SimSun" charset="-122"/>
                <a:ea typeface="SimSun" charset="-122"/>
                <a:cs typeface="SimSun" charset="-122"/>
              </a:rPr>
              <a:t>过程不改变入射光的波长，但散射光的强度随入射光的波长不同而</a:t>
            </a: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不同。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endParaRPr lang="en-US" altLang="zh-CN" sz="2200" dirty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342900" lvl="0" indent="-342900">
              <a:lnSpc>
                <a:spcPct val="150000"/>
              </a:lnSpc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3.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米氏散射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——</a:t>
            </a:r>
            <a:r>
              <a:rPr lang="en-US" altLang="zh-CN" sz="2400" i="1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el-GR" altLang="zh-CN" sz="2400" i="1" dirty="0" smtClean="0">
                <a:latin typeface="Arial" charset="0"/>
                <a:ea typeface="Arial" charset="0"/>
                <a:cs typeface="Arial" charset="0"/>
              </a:rPr>
              <a:t>λ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/10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时的散射，散射不依赖于波长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58211"/>
              </p:ext>
            </p:extLst>
          </p:nvPr>
        </p:nvGraphicFramePr>
        <p:xfrm>
          <a:off x="3626612" y="4942218"/>
          <a:ext cx="1825275" cy="6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6612" y="4942218"/>
                        <a:ext cx="1825275" cy="698562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1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Chapter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6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光的散射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636" y="3908949"/>
            <a:ext cx="8253351" cy="247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4000"/>
              </a:lnSpc>
              <a:defRPr/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4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拉曼散射</a:t>
            </a: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——</a:t>
            </a:r>
            <a:r>
              <a:rPr lang="zh-CN" altLang="en-US" sz="2400" dirty="0" smtClean="0">
                <a:latin typeface="SimHei" charset="-122"/>
                <a:ea typeface="SimHei" charset="-122"/>
                <a:cs typeface="SimHei" charset="-122"/>
              </a:rPr>
              <a:t>频率</a:t>
            </a:r>
            <a:r>
              <a:rPr lang="zh-CN" altLang="en-US" sz="2400" dirty="0">
                <a:latin typeface="SimHei" charset="-122"/>
                <a:ea typeface="SimHei" charset="-122"/>
                <a:cs typeface="SimHei" charset="-122"/>
              </a:rPr>
              <a:t>发生改变的散射</a:t>
            </a:r>
            <a:r>
              <a:rPr lang="zh-CN" altLang="en-US" sz="2400" dirty="0" smtClean="0">
                <a:latin typeface="SimHei" charset="-122"/>
                <a:ea typeface="SimHei" charset="-122"/>
                <a:cs typeface="SimHei" charset="-122"/>
              </a:rPr>
              <a:t>现象</a:t>
            </a:r>
            <a:endParaRPr lang="en-US" altLang="zh-CN" sz="2400" dirty="0">
              <a:latin typeface="SimHei" charset="-122"/>
              <a:ea typeface="SimHei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同一散射物质，其散射光的频移大小与入射光波长无关</a:t>
            </a:r>
            <a:endParaRPr lang="en-US" altLang="zh-CN" sz="2200" dirty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长</a:t>
            </a:r>
            <a:r>
              <a:rPr lang="zh-CN" altLang="en-US" sz="2200" dirty="0">
                <a:latin typeface="SimSun" charset="-122"/>
                <a:ea typeface="SimSun" charset="-122"/>
                <a:cs typeface="SimSun" charset="-122"/>
              </a:rPr>
              <a:t>波散射光（斯托克斯线）强度大于短波（反斯托克斯线</a:t>
            </a: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不同</a:t>
            </a:r>
            <a:r>
              <a:rPr lang="zh-CN" altLang="en-US" sz="2200" dirty="0">
                <a:latin typeface="SimSun" charset="-122"/>
                <a:ea typeface="SimSun" charset="-122"/>
                <a:cs typeface="SimSun" charset="-122"/>
              </a:rPr>
              <a:t>散射物质的散射光与入射光的波长差不同，反映了物质分子振动的固有</a:t>
            </a: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频率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342900" lvl="0" indent="-342900">
              <a:lnSpc>
                <a:spcPct val="114000"/>
              </a:lnSpc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5.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生活中的</a:t>
            </a:r>
            <a:r>
              <a:rPr lang="zh-CN" altLang="en-US" sz="2400" dirty="0" smtClean="0">
                <a:latin typeface="SimHei" charset="-122"/>
                <a:ea typeface="SimHei" charset="-122"/>
                <a:cs typeface="SimHei" charset="-122"/>
              </a:rPr>
              <a:t>散射现象</a:t>
            </a:r>
            <a:endParaRPr lang="en-US" altLang="zh-CN" sz="2400" dirty="0"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56" y="1422890"/>
            <a:ext cx="5556710" cy="24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Chapter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光的量子性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36" y="1375757"/>
            <a:ext cx="7287657" cy="5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黑体辐射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636" y="1318161"/>
            <a:ext cx="8253351" cy="13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1.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绝对黑体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——</a:t>
            </a:r>
            <a:r>
              <a:rPr kumimoji="1" lang="zh-CN" altLang="en-US" sz="24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温度升高，</a:t>
            </a:r>
            <a:r>
              <a:rPr kumimoji="1" lang="en-US" altLang="zh-CN" sz="2400" i="1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v</a:t>
            </a:r>
            <a:r>
              <a:rPr kumimoji="1" lang="zh-CN" altLang="en-US" sz="24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增加，</a:t>
            </a:r>
            <a:r>
              <a:rPr kumimoji="1" lang="en-US" altLang="zh-CN" sz="2400" i="1" dirty="0" err="1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E</a:t>
            </a:r>
            <a:r>
              <a:rPr kumimoji="1" lang="en-US" altLang="zh-CN" sz="2400" baseline="-25000" dirty="0" err="1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max</a:t>
            </a:r>
            <a:r>
              <a:rPr kumimoji="1" lang="zh-CN" altLang="en-US" sz="24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升高</a:t>
            </a:r>
            <a:endParaRPr kumimoji="1" lang="en-US" altLang="zh-CN" sz="2400" dirty="0">
              <a:solidFill>
                <a:schemeClr val="accent1"/>
              </a:solidFill>
              <a:latin typeface="Arial" charset="0"/>
              <a:ea typeface="黑体" charset="-122"/>
              <a:cs typeface="SimHei" charset="-122"/>
            </a:endParaRPr>
          </a:p>
          <a:p>
            <a:pPr marL="342900" indent="-342900">
              <a:lnSpc>
                <a:spcPct val="114000"/>
              </a:lnSpc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	</a:t>
            </a:r>
            <a:endParaRPr kumimoji="1" lang="en-US" altLang="zh-CN" sz="2200" dirty="0" smtClean="0">
              <a:solidFill>
                <a:schemeClr val="accent1"/>
              </a:solidFill>
              <a:latin typeface="Times New Roman" charset="0"/>
              <a:ea typeface="宋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endParaRPr kumimoji="1"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20" y="1978310"/>
            <a:ext cx="4126676" cy="30436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5" y="1843075"/>
            <a:ext cx="6792755" cy="4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15636" y="1318161"/>
            <a:ext cx="8253351" cy="517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Ch4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 光的衍射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en-US" altLang="zh-CN" sz="2200" dirty="0" err="1" smtClean="0">
                <a:latin typeface="Arial" charset="0"/>
                <a:ea typeface="黑体" charset="-122"/>
                <a:cs typeface="SimHei" charset="-122"/>
              </a:rPr>
              <a:t>Fraunhofer</a:t>
            </a: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单缝衍射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en-US" altLang="zh-CN" sz="2200" dirty="0" err="1" smtClean="0">
                <a:latin typeface="Arial" charset="0"/>
                <a:ea typeface="黑体" charset="-122"/>
                <a:cs typeface="SimHei" charset="-122"/>
              </a:rPr>
              <a:t>Fraunhofer</a:t>
            </a: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圆孔衍射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衍射光栅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342900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Ch5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 晶体偏振光学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双折射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晶体偏振器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补偿器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偏振光的获得和检测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342900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Ch6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 光的散射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散射的定义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瑞利散射、米氏散射、拉曼散射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生活中的散射现象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5636" y="496391"/>
            <a:ext cx="47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知识点汇总</a:t>
            </a:r>
            <a:endParaRPr kumimoji="1" lang="zh-CN" altLang="en-US" sz="2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黑体辐射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636" y="1318161"/>
            <a:ext cx="8253351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2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黑体辐射定律 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—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SWR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三定律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en-US" altLang="zh-CN" sz="2200" dirty="0" smtClean="0">
                <a:latin typeface="Times New Roman" charset="0"/>
                <a:ea typeface="宋体" charset="-122"/>
                <a:cs typeface="SimSun" charset="-122"/>
              </a:rPr>
              <a:t>Stefan-Boltzmann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定律 </a:t>
            </a:r>
            <a:r>
              <a:rPr lang="en-US" altLang="zh-CN" sz="2200" dirty="0" smtClean="0">
                <a:latin typeface="Times New Roman" charset="0"/>
                <a:ea typeface="宋体" charset="-122"/>
                <a:cs typeface="SimSun" charset="-122"/>
              </a:rPr>
              <a:t>——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 </a:t>
            </a:r>
            <a:r>
              <a:rPr lang="en-US" altLang="zh-CN" sz="2200" dirty="0" smtClean="0">
                <a:latin typeface="Times New Roman" charset="0"/>
                <a:ea typeface="宋体" charset="-122"/>
                <a:cs typeface="SimSun" charset="-122"/>
              </a:rPr>
              <a:t>4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次方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lang="en-US" altLang="zh-CN" sz="2200" dirty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lang="en-US" altLang="zh-CN" sz="2200" i="1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en-US" altLang="zh-CN" sz="2200" dirty="0" smtClean="0">
                <a:latin typeface="Times New Roman" charset="0"/>
                <a:ea typeface="宋体" charset="-122"/>
                <a:cs typeface="SimSun" charset="-122"/>
              </a:rPr>
              <a:t>Wein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位移定律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  <a:defRPr/>
            </a:pP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en-US" altLang="zh-CN" sz="2200" dirty="0" smtClean="0">
                <a:latin typeface="Times New Roman" charset="0"/>
                <a:ea typeface="宋体" charset="-122"/>
                <a:cs typeface="SimSun" charset="-122"/>
              </a:rPr>
              <a:t>Rayleigh-Jeans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定律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lang="en-US" altLang="zh-CN" sz="2200" dirty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  <a:defRPr/>
            </a:pP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紫外灾难</a:t>
            </a:r>
            <a:endParaRPr kumimoji="1"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96622"/>
              </p:ext>
            </p:extLst>
          </p:nvPr>
        </p:nvGraphicFramePr>
        <p:xfrm>
          <a:off x="3071621" y="2223661"/>
          <a:ext cx="3440269" cy="66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4" imgW="1714320" imgH="330120" progId="Equation.DSMT4">
                  <p:embed/>
                </p:oleObj>
              </mc:Choice>
              <mc:Fallback>
                <p:oleObj name="Equation" r:id="rId4" imgW="1714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21" y="2223661"/>
                        <a:ext cx="3440269" cy="66852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76812"/>
              </p:ext>
            </p:extLst>
          </p:nvPr>
        </p:nvGraphicFramePr>
        <p:xfrm>
          <a:off x="1271258" y="2931945"/>
          <a:ext cx="3159093" cy="3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6" imgW="1739880" imgH="203040" progId="Equation.DSMT4">
                  <p:embed/>
                </p:oleObj>
              </mc:Choice>
              <mc:Fallback>
                <p:oleObj name="Equation" r:id="rId6" imgW="173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258" y="2931945"/>
                        <a:ext cx="3159093" cy="3632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824209"/>
              </p:ext>
            </p:extLst>
          </p:nvPr>
        </p:nvGraphicFramePr>
        <p:xfrm>
          <a:off x="4266352" y="3678467"/>
          <a:ext cx="1060654" cy="45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8" imgW="533169" imgH="228501" progId="Equation.DSMT4">
                  <p:embed/>
                </p:oleObj>
              </mc:Choice>
              <mc:Fallback>
                <p:oleObj name="Equation" r:id="rId8" imgW="53316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352" y="3678467"/>
                        <a:ext cx="1060654" cy="45432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18076"/>
              </p:ext>
            </p:extLst>
          </p:nvPr>
        </p:nvGraphicFramePr>
        <p:xfrm>
          <a:off x="1298554" y="4183912"/>
          <a:ext cx="2418656" cy="37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10" imgW="1295280" imgH="203040" progId="Equation.DSMT4">
                  <p:embed/>
                </p:oleObj>
              </mc:Choice>
              <mc:Fallback>
                <p:oleObj name="Equation" r:id="rId10" imgW="1295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54" y="4183912"/>
                        <a:ext cx="2418656" cy="3725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19145"/>
              </p:ext>
            </p:extLst>
          </p:nvPr>
        </p:nvGraphicFramePr>
        <p:xfrm>
          <a:off x="955184" y="5017093"/>
          <a:ext cx="4232874" cy="75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12" imgW="2184120" imgH="393480" progId="Equation.DSMT4">
                  <p:embed/>
                </p:oleObj>
              </mc:Choice>
              <mc:Fallback>
                <p:oleObj name="Equation" r:id="rId12" imgW="2184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84" y="5017093"/>
                        <a:ext cx="4232874" cy="7568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08019"/>
              </p:ext>
            </p:extLst>
          </p:nvPr>
        </p:nvGraphicFramePr>
        <p:xfrm>
          <a:off x="5327006" y="5017093"/>
          <a:ext cx="2867868" cy="75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14" imgW="1485720" imgH="393480" progId="Equation.DSMT4">
                  <p:embed/>
                </p:oleObj>
              </mc:Choice>
              <mc:Fallback>
                <p:oleObj name="Equation" r:id="rId14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006" y="5017093"/>
                        <a:ext cx="2867868" cy="75413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5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黑体辐射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15636" y="4293183"/>
                <a:ext cx="8253351" cy="2950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3.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Planck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的光量子假说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——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解释黑体辐射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charset="2"/>
                  <a:buChar char="Ø"/>
                  <a:defRPr/>
                </a:pPr>
                <a:endParaRPr lang="en-US" altLang="zh-CN" sz="2200" dirty="0" smtClean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Planck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常数：</a:t>
                </a:r>
                <a:r>
                  <a:rPr lang="en-US" altLang="zh-CN" sz="2200" i="1" dirty="0" smtClean="0">
                    <a:latin typeface="Times New Roman" charset="0"/>
                    <a:ea typeface="宋体" charset="-122"/>
                    <a:cs typeface="SimSun" charset="-122"/>
                  </a:rPr>
                  <a:t>h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=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6.626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10</a:t>
                </a:r>
                <a:r>
                  <a:rPr lang="en-US" altLang="zh-CN" sz="2200" baseline="30000" dirty="0">
                    <a:latin typeface="Times New Roman" charset="0"/>
                    <a:ea typeface="宋体" charset="-122"/>
                    <a:cs typeface="SimSun" charset="-122"/>
                  </a:rPr>
                  <a:t>-</a:t>
                </a:r>
                <a:r>
                  <a:rPr lang="en-US" altLang="zh-CN" sz="2200" baseline="30000" dirty="0" smtClean="0">
                    <a:latin typeface="Times New Roman" charset="0"/>
                    <a:ea typeface="宋体" charset="-122"/>
                    <a:cs typeface="SimSun" charset="-122"/>
                  </a:rPr>
                  <a:t>34</a:t>
                </a:r>
                <a:r>
                  <a:rPr lang="zh-CN" altLang="en-US" sz="2200" baseline="30000" dirty="0" smtClean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Js</a:t>
                </a: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长波段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——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与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Rayleigh-Jean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定律符合</a:t>
                </a:r>
                <a:endParaRPr lang="en-US" altLang="zh-CN" sz="2200" dirty="0" smtClean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短波段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——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与实验结果一致</a:t>
                </a:r>
                <a:endParaRPr lang="en-US" altLang="zh-CN" sz="2200" dirty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endParaRPr lang="en-US" altLang="zh-CN" sz="2200" dirty="0" smtClean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</a:pPr>
                <a:endParaRPr kumimoji="1" lang="en-US" altLang="zh-CN" sz="2200" dirty="0" smtClean="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4293183"/>
                <a:ext cx="8253351" cy="2950872"/>
              </a:xfrm>
              <a:prstGeom prst="rect">
                <a:avLst/>
              </a:prstGeom>
              <a:blipFill rotWithShape="0">
                <a:blip r:embed="rId4"/>
                <a:stretch>
                  <a:fillRect l="-1108" t="-1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78390"/>
              </p:ext>
            </p:extLst>
          </p:nvPr>
        </p:nvGraphicFramePr>
        <p:xfrm>
          <a:off x="4002070" y="4785364"/>
          <a:ext cx="1003068" cy="42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5" imgW="533169" imgH="228501" progId="Equation.DSMT4">
                  <p:embed/>
                </p:oleObj>
              </mc:Choice>
              <mc:Fallback>
                <p:oleObj name="Equation" r:id="rId5" imgW="53316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70" y="4785364"/>
                        <a:ext cx="1003068" cy="42909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52" y="1192352"/>
            <a:ext cx="4434318" cy="31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7.2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光电效应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pic>
        <p:nvPicPr>
          <p:cNvPr id="14" name="Picture 968" descr="D:\work\光学课程\2014秋季\教学参考素材\光的量子性\photoelectr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6" y="3252761"/>
            <a:ext cx="4132326" cy="29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15636" y="1318161"/>
            <a:ext cx="8253351" cy="205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1.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光电效应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光照在金属上使电子从金属中脱出的现象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遏止电压、截止频率、饱和电流、瞬时响应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光子初动能与频率有关，与强度无关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endParaRPr lang="en-US" altLang="zh-CN" sz="2200" dirty="0">
              <a:latin typeface="Times New Roman" charset="0"/>
              <a:ea typeface="宋体" charset="-122"/>
              <a:cs typeface="SimSun" charset="-122"/>
            </a:endParaRPr>
          </a:p>
        </p:txBody>
      </p:sp>
      <p:grpSp>
        <p:nvGrpSpPr>
          <p:cNvPr id="16" name="Group 35"/>
          <p:cNvGrpSpPr>
            <a:grpSpLocks noChangeAspect="1"/>
          </p:cNvGrpSpPr>
          <p:nvPr/>
        </p:nvGrpSpPr>
        <p:grpSpPr bwMode="auto">
          <a:xfrm>
            <a:off x="5237380" y="3425211"/>
            <a:ext cx="2993929" cy="2702512"/>
            <a:chOff x="2736" y="558"/>
            <a:chExt cx="2928" cy="2643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792" y="96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200">
                <a:latin typeface="SimSun" charset="-122"/>
                <a:ea typeface="SimSun" charset="-122"/>
                <a:cs typeface="SimSun" charset="-122"/>
              </a:endParaRPr>
            </a:p>
          </p:txBody>
        </p: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>
              <a:off x="2736" y="558"/>
              <a:ext cx="2928" cy="2643"/>
              <a:chOff x="2704" y="450"/>
              <a:chExt cx="2928" cy="2643"/>
            </a:xfrm>
          </p:grpSpPr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H="1">
                <a:off x="3760" y="1575"/>
                <a:ext cx="18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20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3122" y="768"/>
                <a:ext cx="357" cy="9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饱</a:t>
                </a:r>
              </a:p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和</a:t>
                </a:r>
              </a:p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电</a:t>
                </a:r>
              </a:p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流</a:t>
                </a:r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4166" y="551"/>
                <a:ext cx="1148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光 强 较 强</a:t>
                </a:r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2944" y="958"/>
                <a:ext cx="2577" cy="1817"/>
              </a:xfrm>
              <a:custGeom>
                <a:avLst/>
                <a:gdLst>
                  <a:gd name="T0" fmla="*/ 67 w 2577"/>
                  <a:gd name="T1" fmla="*/ 1810 h 1817"/>
                  <a:gd name="T2" fmla="*/ 133 w 2577"/>
                  <a:gd name="T3" fmla="*/ 1802 h 1817"/>
                  <a:gd name="T4" fmla="*/ 201 w 2577"/>
                  <a:gd name="T5" fmla="*/ 1789 h 1817"/>
                  <a:gd name="T6" fmla="*/ 268 w 2577"/>
                  <a:gd name="T7" fmla="*/ 1771 h 1817"/>
                  <a:gd name="T8" fmla="*/ 335 w 2577"/>
                  <a:gd name="T9" fmla="*/ 1743 h 1817"/>
                  <a:gd name="T10" fmla="*/ 400 w 2577"/>
                  <a:gd name="T11" fmla="*/ 1704 h 1817"/>
                  <a:gd name="T12" fmla="*/ 466 w 2577"/>
                  <a:gd name="T13" fmla="*/ 1652 h 1817"/>
                  <a:gd name="T14" fmla="*/ 515 w 2577"/>
                  <a:gd name="T15" fmla="*/ 1602 h 1817"/>
                  <a:gd name="T16" fmla="*/ 547 w 2577"/>
                  <a:gd name="T17" fmla="*/ 1563 h 1817"/>
                  <a:gd name="T18" fmla="*/ 580 w 2577"/>
                  <a:gd name="T19" fmla="*/ 1518 h 1817"/>
                  <a:gd name="T20" fmla="*/ 612 w 2577"/>
                  <a:gd name="T21" fmla="*/ 1467 h 1817"/>
                  <a:gd name="T22" fmla="*/ 642 w 2577"/>
                  <a:gd name="T23" fmla="*/ 1409 h 1817"/>
                  <a:gd name="T24" fmla="*/ 689 w 2577"/>
                  <a:gd name="T25" fmla="*/ 1314 h 1817"/>
                  <a:gd name="T26" fmla="*/ 752 w 2577"/>
                  <a:gd name="T27" fmla="*/ 1177 h 1817"/>
                  <a:gd name="T28" fmla="*/ 814 w 2577"/>
                  <a:gd name="T29" fmla="*/ 1035 h 1817"/>
                  <a:gd name="T30" fmla="*/ 877 w 2577"/>
                  <a:gd name="T31" fmla="*/ 894 h 1817"/>
                  <a:gd name="T32" fmla="*/ 939 w 2577"/>
                  <a:gd name="T33" fmla="*/ 762 h 1817"/>
                  <a:gd name="T34" fmla="*/ 971 w 2577"/>
                  <a:gd name="T35" fmla="*/ 701 h 1817"/>
                  <a:gd name="T36" fmla="*/ 1004 w 2577"/>
                  <a:gd name="T37" fmla="*/ 645 h 1817"/>
                  <a:gd name="T38" fmla="*/ 1036 w 2577"/>
                  <a:gd name="T39" fmla="*/ 597 h 1817"/>
                  <a:gd name="T40" fmla="*/ 1099 w 2577"/>
                  <a:gd name="T41" fmla="*/ 509 h 1817"/>
                  <a:gd name="T42" fmla="*/ 1159 w 2577"/>
                  <a:gd name="T43" fmla="*/ 431 h 1817"/>
                  <a:gd name="T44" fmla="*/ 1216 w 2577"/>
                  <a:gd name="T45" fmla="*/ 362 h 1817"/>
                  <a:gd name="T46" fmla="*/ 1274 w 2577"/>
                  <a:gd name="T47" fmla="*/ 301 h 1817"/>
                  <a:gd name="T48" fmla="*/ 1338 w 2577"/>
                  <a:gd name="T49" fmla="*/ 245 h 1817"/>
                  <a:gd name="T50" fmla="*/ 1408 w 2577"/>
                  <a:gd name="T51" fmla="*/ 196 h 1817"/>
                  <a:gd name="T52" fmla="*/ 1486 w 2577"/>
                  <a:gd name="T53" fmla="*/ 153 h 1817"/>
                  <a:gd name="T54" fmla="*/ 1577 w 2577"/>
                  <a:gd name="T55" fmla="*/ 113 h 1817"/>
                  <a:gd name="T56" fmla="*/ 1628 w 2577"/>
                  <a:gd name="T57" fmla="*/ 96 h 1817"/>
                  <a:gd name="T58" fmla="*/ 1687 w 2577"/>
                  <a:gd name="T59" fmla="*/ 81 h 1817"/>
                  <a:gd name="T60" fmla="*/ 1749 w 2577"/>
                  <a:gd name="T61" fmla="*/ 67 h 1817"/>
                  <a:gd name="T62" fmla="*/ 1889 w 2577"/>
                  <a:gd name="T63" fmla="*/ 47 h 1817"/>
                  <a:gd name="T64" fmla="*/ 2035 w 2577"/>
                  <a:gd name="T65" fmla="*/ 32 h 1817"/>
                  <a:gd name="T66" fmla="*/ 2184 w 2577"/>
                  <a:gd name="T67" fmla="*/ 22 h 1817"/>
                  <a:gd name="T68" fmla="*/ 2322 w 2577"/>
                  <a:gd name="T69" fmla="*/ 14 h 1817"/>
                  <a:gd name="T70" fmla="*/ 2386 w 2577"/>
                  <a:gd name="T71" fmla="*/ 11 h 1817"/>
                  <a:gd name="T72" fmla="*/ 2444 w 2577"/>
                  <a:gd name="T73" fmla="*/ 8 h 1817"/>
                  <a:gd name="T74" fmla="*/ 2496 w 2577"/>
                  <a:gd name="T75" fmla="*/ 6 h 1817"/>
                  <a:gd name="T76" fmla="*/ 2539 w 2577"/>
                  <a:gd name="T77" fmla="*/ 2 h 1817"/>
                  <a:gd name="T78" fmla="*/ 2576 w 2577"/>
                  <a:gd name="T7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7" h="1817">
                    <a:moveTo>
                      <a:pt x="0" y="1816"/>
                    </a:moveTo>
                    <a:lnTo>
                      <a:pt x="67" y="1810"/>
                    </a:lnTo>
                    <a:lnTo>
                      <a:pt x="100" y="1807"/>
                    </a:lnTo>
                    <a:lnTo>
                      <a:pt x="133" y="1802"/>
                    </a:lnTo>
                    <a:lnTo>
                      <a:pt x="167" y="1797"/>
                    </a:lnTo>
                    <a:lnTo>
                      <a:pt x="201" y="1789"/>
                    </a:lnTo>
                    <a:lnTo>
                      <a:pt x="234" y="1782"/>
                    </a:lnTo>
                    <a:lnTo>
                      <a:pt x="268" y="1771"/>
                    </a:lnTo>
                    <a:lnTo>
                      <a:pt x="302" y="1758"/>
                    </a:lnTo>
                    <a:lnTo>
                      <a:pt x="335" y="1743"/>
                    </a:lnTo>
                    <a:lnTo>
                      <a:pt x="367" y="1725"/>
                    </a:lnTo>
                    <a:lnTo>
                      <a:pt x="400" y="1704"/>
                    </a:lnTo>
                    <a:lnTo>
                      <a:pt x="433" y="1680"/>
                    </a:lnTo>
                    <a:lnTo>
                      <a:pt x="466" y="1652"/>
                    </a:lnTo>
                    <a:lnTo>
                      <a:pt x="498" y="1620"/>
                    </a:lnTo>
                    <a:lnTo>
                      <a:pt x="515" y="1602"/>
                    </a:lnTo>
                    <a:lnTo>
                      <a:pt x="531" y="1584"/>
                    </a:lnTo>
                    <a:lnTo>
                      <a:pt x="547" y="1563"/>
                    </a:lnTo>
                    <a:lnTo>
                      <a:pt x="563" y="1543"/>
                    </a:lnTo>
                    <a:lnTo>
                      <a:pt x="580" y="1518"/>
                    </a:lnTo>
                    <a:lnTo>
                      <a:pt x="596" y="1493"/>
                    </a:lnTo>
                    <a:lnTo>
                      <a:pt x="612" y="1467"/>
                    </a:lnTo>
                    <a:lnTo>
                      <a:pt x="627" y="1438"/>
                    </a:lnTo>
                    <a:lnTo>
                      <a:pt x="642" y="1409"/>
                    </a:lnTo>
                    <a:lnTo>
                      <a:pt x="658" y="1377"/>
                    </a:lnTo>
                    <a:lnTo>
                      <a:pt x="689" y="1314"/>
                    </a:lnTo>
                    <a:lnTo>
                      <a:pt x="721" y="1247"/>
                    </a:lnTo>
                    <a:lnTo>
                      <a:pt x="752" y="1177"/>
                    </a:lnTo>
                    <a:lnTo>
                      <a:pt x="783" y="1107"/>
                    </a:lnTo>
                    <a:lnTo>
                      <a:pt x="814" y="1035"/>
                    </a:lnTo>
                    <a:lnTo>
                      <a:pt x="845" y="964"/>
                    </a:lnTo>
                    <a:lnTo>
                      <a:pt x="877" y="894"/>
                    </a:lnTo>
                    <a:lnTo>
                      <a:pt x="909" y="825"/>
                    </a:lnTo>
                    <a:lnTo>
                      <a:pt x="939" y="762"/>
                    </a:lnTo>
                    <a:lnTo>
                      <a:pt x="954" y="731"/>
                    </a:lnTo>
                    <a:lnTo>
                      <a:pt x="971" y="701"/>
                    </a:lnTo>
                    <a:lnTo>
                      <a:pt x="987" y="673"/>
                    </a:lnTo>
                    <a:lnTo>
                      <a:pt x="1004" y="645"/>
                    </a:lnTo>
                    <a:lnTo>
                      <a:pt x="1020" y="620"/>
                    </a:lnTo>
                    <a:lnTo>
                      <a:pt x="1036" y="597"/>
                    </a:lnTo>
                    <a:lnTo>
                      <a:pt x="1068" y="551"/>
                    </a:lnTo>
                    <a:lnTo>
                      <a:pt x="1099" y="509"/>
                    </a:lnTo>
                    <a:lnTo>
                      <a:pt x="1128" y="469"/>
                    </a:lnTo>
                    <a:lnTo>
                      <a:pt x="1159" y="431"/>
                    </a:lnTo>
                    <a:lnTo>
                      <a:pt x="1186" y="396"/>
                    </a:lnTo>
                    <a:lnTo>
                      <a:pt x="1216" y="362"/>
                    </a:lnTo>
                    <a:lnTo>
                      <a:pt x="1244" y="330"/>
                    </a:lnTo>
                    <a:lnTo>
                      <a:pt x="1274" y="301"/>
                    </a:lnTo>
                    <a:lnTo>
                      <a:pt x="1307" y="272"/>
                    </a:lnTo>
                    <a:lnTo>
                      <a:pt x="1338" y="245"/>
                    </a:lnTo>
                    <a:lnTo>
                      <a:pt x="1373" y="221"/>
                    </a:lnTo>
                    <a:lnTo>
                      <a:pt x="1408" y="196"/>
                    </a:lnTo>
                    <a:lnTo>
                      <a:pt x="1446" y="173"/>
                    </a:lnTo>
                    <a:lnTo>
                      <a:pt x="1486" y="153"/>
                    </a:lnTo>
                    <a:lnTo>
                      <a:pt x="1529" y="132"/>
                    </a:lnTo>
                    <a:lnTo>
                      <a:pt x="1577" y="113"/>
                    </a:lnTo>
                    <a:lnTo>
                      <a:pt x="1602" y="105"/>
                    </a:lnTo>
                    <a:lnTo>
                      <a:pt x="1628" y="96"/>
                    </a:lnTo>
                    <a:lnTo>
                      <a:pt x="1657" y="88"/>
                    </a:lnTo>
                    <a:lnTo>
                      <a:pt x="1687" y="81"/>
                    </a:lnTo>
                    <a:lnTo>
                      <a:pt x="1716" y="73"/>
                    </a:lnTo>
                    <a:lnTo>
                      <a:pt x="1749" y="67"/>
                    </a:lnTo>
                    <a:lnTo>
                      <a:pt x="1817" y="56"/>
                    </a:lnTo>
                    <a:lnTo>
                      <a:pt x="1889" y="47"/>
                    </a:lnTo>
                    <a:lnTo>
                      <a:pt x="1960" y="38"/>
                    </a:lnTo>
                    <a:lnTo>
                      <a:pt x="2035" y="32"/>
                    </a:lnTo>
                    <a:lnTo>
                      <a:pt x="2110" y="26"/>
                    </a:lnTo>
                    <a:lnTo>
                      <a:pt x="2184" y="22"/>
                    </a:lnTo>
                    <a:lnTo>
                      <a:pt x="2254" y="17"/>
                    </a:lnTo>
                    <a:lnTo>
                      <a:pt x="2322" y="14"/>
                    </a:lnTo>
                    <a:lnTo>
                      <a:pt x="2355" y="13"/>
                    </a:lnTo>
                    <a:lnTo>
                      <a:pt x="2386" y="11"/>
                    </a:lnTo>
                    <a:lnTo>
                      <a:pt x="2415" y="10"/>
                    </a:lnTo>
                    <a:lnTo>
                      <a:pt x="2444" y="8"/>
                    </a:lnTo>
                    <a:lnTo>
                      <a:pt x="2471" y="7"/>
                    </a:lnTo>
                    <a:lnTo>
                      <a:pt x="2496" y="6"/>
                    </a:lnTo>
                    <a:lnTo>
                      <a:pt x="2519" y="5"/>
                    </a:lnTo>
                    <a:lnTo>
                      <a:pt x="2539" y="2"/>
                    </a:lnTo>
                    <a:lnTo>
                      <a:pt x="2559" y="1"/>
                    </a:lnTo>
                    <a:lnTo>
                      <a:pt x="257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20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3770" y="516"/>
                <a:ext cx="0" cy="2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20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04" y="2765"/>
                <a:ext cx="2928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20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4166" y="1261"/>
                <a:ext cx="1148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光 强 较 弱</a:t>
                </a: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2816" y="1601"/>
                <a:ext cx="357" cy="9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遏</a:t>
                </a:r>
              </a:p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止</a:t>
                </a:r>
              </a:p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电</a:t>
                </a:r>
              </a:p>
              <a:p>
                <a:pPr eaLnBrk="0" hangingPunct="0"/>
                <a:r>
                  <a:rPr kumimoji="1" lang="zh-CN" altLang="en-US" sz="1400" dirty="0">
                    <a:latin typeface="SimSun" charset="-122"/>
                    <a:ea typeface="SimSun" charset="-122"/>
                    <a:cs typeface="SimSun" charset="-122"/>
                  </a:rPr>
                  <a:t>压</a:t>
                </a: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2992" y="2500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20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196" y="1574"/>
                <a:ext cx="1928" cy="1192"/>
              </a:xfrm>
              <a:custGeom>
                <a:avLst/>
                <a:gdLst>
                  <a:gd name="T0" fmla="*/ 60 w 2257"/>
                  <a:gd name="T1" fmla="*/ 1291 h 1297"/>
                  <a:gd name="T2" fmla="*/ 119 w 2257"/>
                  <a:gd name="T3" fmla="*/ 1285 h 1297"/>
                  <a:gd name="T4" fmla="*/ 178 w 2257"/>
                  <a:gd name="T5" fmla="*/ 1276 h 1297"/>
                  <a:gd name="T6" fmla="*/ 238 w 2257"/>
                  <a:gd name="T7" fmla="*/ 1263 h 1297"/>
                  <a:gd name="T8" fmla="*/ 297 w 2257"/>
                  <a:gd name="T9" fmla="*/ 1242 h 1297"/>
                  <a:gd name="T10" fmla="*/ 354 w 2257"/>
                  <a:gd name="T11" fmla="*/ 1214 h 1297"/>
                  <a:gd name="T12" fmla="*/ 411 w 2257"/>
                  <a:gd name="T13" fmla="*/ 1177 h 1297"/>
                  <a:gd name="T14" fmla="*/ 455 w 2257"/>
                  <a:gd name="T15" fmla="*/ 1141 h 1297"/>
                  <a:gd name="T16" fmla="*/ 482 w 2257"/>
                  <a:gd name="T17" fmla="*/ 1115 h 1297"/>
                  <a:gd name="T18" fmla="*/ 510 w 2257"/>
                  <a:gd name="T19" fmla="*/ 1083 h 1297"/>
                  <a:gd name="T20" fmla="*/ 537 w 2257"/>
                  <a:gd name="T21" fmla="*/ 1046 h 1297"/>
                  <a:gd name="T22" fmla="*/ 564 w 2257"/>
                  <a:gd name="T23" fmla="*/ 1005 h 1297"/>
                  <a:gd name="T24" fmla="*/ 604 w 2257"/>
                  <a:gd name="T25" fmla="*/ 937 h 1297"/>
                  <a:gd name="T26" fmla="*/ 656 w 2257"/>
                  <a:gd name="T27" fmla="*/ 841 h 1297"/>
                  <a:gd name="T28" fmla="*/ 708 w 2257"/>
                  <a:gd name="T29" fmla="*/ 740 h 1297"/>
                  <a:gd name="T30" fmla="*/ 762 w 2257"/>
                  <a:gd name="T31" fmla="*/ 641 h 1297"/>
                  <a:gd name="T32" fmla="*/ 814 w 2257"/>
                  <a:gd name="T33" fmla="*/ 547 h 1297"/>
                  <a:gd name="T34" fmla="*/ 842 w 2257"/>
                  <a:gd name="T35" fmla="*/ 504 h 1297"/>
                  <a:gd name="T36" fmla="*/ 869 w 2257"/>
                  <a:gd name="T37" fmla="*/ 463 h 1297"/>
                  <a:gd name="T38" fmla="*/ 896 w 2257"/>
                  <a:gd name="T39" fmla="*/ 431 h 1297"/>
                  <a:gd name="T40" fmla="*/ 952 w 2257"/>
                  <a:gd name="T41" fmla="*/ 369 h 1297"/>
                  <a:gd name="T42" fmla="*/ 1003 w 2257"/>
                  <a:gd name="T43" fmla="*/ 312 h 1297"/>
                  <a:gd name="T44" fmla="*/ 1053 w 2257"/>
                  <a:gd name="T45" fmla="*/ 263 h 1297"/>
                  <a:gd name="T46" fmla="*/ 1103 w 2257"/>
                  <a:gd name="T47" fmla="*/ 218 h 1297"/>
                  <a:gd name="T48" fmla="*/ 1160 w 2257"/>
                  <a:gd name="T49" fmla="*/ 179 h 1297"/>
                  <a:gd name="T50" fmla="*/ 1221 w 2257"/>
                  <a:gd name="T51" fmla="*/ 145 h 1297"/>
                  <a:gd name="T52" fmla="*/ 1289 w 2257"/>
                  <a:gd name="T53" fmla="*/ 114 h 1297"/>
                  <a:gd name="T54" fmla="*/ 1368 w 2257"/>
                  <a:gd name="T55" fmla="*/ 86 h 1297"/>
                  <a:gd name="T56" fmla="*/ 1415 w 2257"/>
                  <a:gd name="T57" fmla="*/ 74 h 1297"/>
                  <a:gd name="T58" fmla="*/ 1466 w 2257"/>
                  <a:gd name="T59" fmla="*/ 63 h 1297"/>
                  <a:gd name="T60" fmla="*/ 1521 w 2257"/>
                  <a:gd name="T61" fmla="*/ 53 h 1297"/>
                  <a:gd name="T62" fmla="*/ 1645 w 2257"/>
                  <a:gd name="T63" fmla="*/ 37 h 1297"/>
                  <a:gd name="T64" fmla="*/ 1774 w 2257"/>
                  <a:gd name="T65" fmla="*/ 26 h 1297"/>
                  <a:gd name="T66" fmla="*/ 1907 w 2257"/>
                  <a:gd name="T67" fmla="*/ 18 h 1297"/>
                  <a:gd name="T68" fmla="*/ 2030 w 2257"/>
                  <a:gd name="T69" fmla="*/ 11 h 1297"/>
                  <a:gd name="T70" fmla="*/ 2087 w 2257"/>
                  <a:gd name="T71" fmla="*/ 9 h 1297"/>
                  <a:gd name="T72" fmla="*/ 2138 w 2257"/>
                  <a:gd name="T73" fmla="*/ 7 h 1297"/>
                  <a:gd name="T74" fmla="*/ 2184 w 2257"/>
                  <a:gd name="T75" fmla="*/ 5 h 1297"/>
                  <a:gd name="T76" fmla="*/ 2223 w 2257"/>
                  <a:gd name="T77" fmla="*/ 2 h 1297"/>
                  <a:gd name="T78" fmla="*/ 2256 w 2257"/>
                  <a:gd name="T79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57" h="1297">
                    <a:moveTo>
                      <a:pt x="0" y="1296"/>
                    </a:moveTo>
                    <a:lnTo>
                      <a:pt x="60" y="1291"/>
                    </a:lnTo>
                    <a:lnTo>
                      <a:pt x="89" y="1289"/>
                    </a:lnTo>
                    <a:lnTo>
                      <a:pt x="119" y="1285"/>
                    </a:lnTo>
                    <a:lnTo>
                      <a:pt x="149" y="1281"/>
                    </a:lnTo>
                    <a:lnTo>
                      <a:pt x="178" y="1276"/>
                    </a:lnTo>
                    <a:lnTo>
                      <a:pt x="208" y="1268"/>
                    </a:lnTo>
                    <a:lnTo>
                      <a:pt x="238" y="1263"/>
                    </a:lnTo>
                    <a:lnTo>
                      <a:pt x="268" y="1252"/>
                    </a:lnTo>
                    <a:lnTo>
                      <a:pt x="297" y="1242"/>
                    </a:lnTo>
                    <a:lnTo>
                      <a:pt x="325" y="1229"/>
                    </a:lnTo>
                    <a:lnTo>
                      <a:pt x="354" y="1214"/>
                    </a:lnTo>
                    <a:lnTo>
                      <a:pt x="382" y="1197"/>
                    </a:lnTo>
                    <a:lnTo>
                      <a:pt x="411" y="1177"/>
                    </a:lnTo>
                    <a:lnTo>
                      <a:pt x="440" y="1154"/>
                    </a:lnTo>
                    <a:lnTo>
                      <a:pt x="455" y="1141"/>
                    </a:lnTo>
                    <a:lnTo>
                      <a:pt x="468" y="1129"/>
                    </a:lnTo>
                    <a:lnTo>
                      <a:pt x="482" y="1115"/>
                    </a:lnTo>
                    <a:lnTo>
                      <a:pt x="496" y="1098"/>
                    </a:lnTo>
                    <a:lnTo>
                      <a:pt x="510" y="1083"/>
                    </a:lnTo>
                    <a:lnTo>
                      <a:pt x="524" y="1065"/>
                    </a:lnTo>
                    <a:lnTo>
                      <a:pt x="537" y="1046"/>
                    </a:lnTo>
                    <a:lnTo>
                      <a:pt x="551" y="1025"/>
                    </a:lnTo>
                    <a:lnTo>
                      <a:pt x="564" y="1005"/>
                    </a:lnTo>
                    <a:lnTo>
                      <a:pt x="576" y="983"/>
                    </a:lnTo>
                    <a:lnTo>
                      <a:pt x="604" y="937"/>
                    </a:lnTo>
                    <a:lnTo>
                      <a:pt x="630" y="890"/>
                    </a:lnTo>
                    <a:lnTo>
                      <a:pt x="656" y="841"/>
                    </a:lnTo>
                    <a:lnTo>
                      <a:pt x="682" y="789"/>
                    </a:lnTo>
                    <a:lnTo>
                      <a:pt x="708" y="740"/>
                    </a:lnTo>
                    <a:lnTo>
                      <a:pt x="735" y="689"/>
                    </a:lnTo>
                    <a:lnTo>
                      <a:pt x="762" y="641"/>
                    </a:lnTo>
                    <a:lnTo>
                      <a:pt x="789" y="591"/>
                    </a:lnTo>
                    <a:lnTo>
                      <a:pt x="814" y="547"/>
                    </a:lnTo>
                    <a:lnTo>
                      <a:pt x="828" y="524"/>
                    </a:lnTo>
                    <a:lnTo>
                      <a:pt x="842" y="504"/>
                    </a:lnTo>
                    <a:lnTo>
                      <a:pt x="855" y="484"/>
                    </a:lnTo>
                    <a:lnTo>
                      <a:pt x="869" y="463"/>
                    </a:lnTo>
                    <a:lnTo>
                      <a:pt x="884" y="446"/>
                    </a:lnTo>
                    <a:lnTo>
                      <a:pt x="896" y="431"/>
                    </a:lnTo>
                    <a:lnTo>
                      <a:pt x="925" y="397"/>
                    </a:lnTo>
                    <a:lnTo>
                      <a:pt x="952" y="369"/>
                    </a:lnTo>
                    <a:lnTo>
                      <a:pt x="978" y="339"/>
                    </a:lnTo>
                    <a:lnTo>
                      <a:pt x="1003" y="312"/>
                    </a:lnTo>
                    <a:lnTo>
                      <a:pt x="1027" y="287"/>
                    </a:lnTo>
                    <a:lnTo>
                      <a:pt x="1053" y="263"/>
                    </a:lnTo>
                    <a:lnTo>
                      <a:pt x="1077" y="241"/>
                    </a:lnTo>
                    <a:lnTo>
                      <a:pt x="1103" y="218"/>
                    </a:lnTo>
                    <a:lnTo>
                      <a:pt x="1132" y="200"/>
                    </a:lnTo>
                    <a:lnTo>
                      <a:pt x="1160" y="179"/>
                    </a:lnTo>
                    <a:lnTo>
                      <a:pt x="1189" y="163"/>
                    </a:lnTo>
                    <a:lnTo>
                      <a:pt x="1221" y="145"/>
                    </a:lnTo>
                    <a:lnTo>
                      <a:pt x="1254" y="128"/>
                    </a:lnTo>
                    <a:lnTo>
                      <a:pt x="1289" y="114"/>
                    </a:lnTo>
                    <a:lnTo>
                      <a:pt x="1326" y="100"/>
                    </a:lnTo>
                    <a:lnTo>
                      <a:pt x="1368" y="86"/>
                    </a:lnTo>
                    <a:lnTo>
                      <a:pt x="1391" y="79"/>
                    </a:lnTo>
                    <a:lnTo>
                      <a:pt x="1415" y="74"/>
                    </a:lnTo>
                    <a:lnTo>
                      <a:pt x="1440" y="66"/>
                    </a:lnTo>
                    <a:lnTo>
                      <a:pt x="1466" y="63"/>
                    </a:lnTo>
                    <a:lnTo>
                      <a:pt x="1493" y="56"/>
                    </a:lnTo>
                    <a:lnTo>
                      <a:pt x="1521" y="53"/>
                    </a:lnTo>
                    <a:lnTo>
                      <a:pt x="1581" y="44"/>
                    </a:lnTo>
                    <a:lnTo>
                      <a:pt x="1645" y="37"/>
                    </a:lnTo>
                    <a:lnTo>
                      <a:pt x="1708" y="32"/>
                    </a:lnTo>
                    <a:lnTo>
                      <a:pt x="1774" y="26"/>
                    </a:lnTo>
                    <a:lnTo>
                      <a:pt x="1841" y="21"/>
                    </a:lnTo>
                    <a:lnTo>
                      <a:pt x="1907" y="18"/>
                    </a:lnTo>
                    <a:lnTo>
                      <a:pt x="1969" y="14"/>
                    </a:lnTo>
                    <a:lnTo>
                      <a:pt x="2030" y="11"/>
                    </a:lnTo>
                    <a:lnTo>
                      <a:pt x="2059" y="10"/>
                    </a:lnTo>
                    <a:lnTo>
                      <a:pt x="2087" y="9"/>
                    </a:lnTo>
                    <a:lnTo>
                      <a:pt x="2113" y="8"/>
                    </a:lnTo>
                    <a:lnTo>
                      <a:pt x="2138" y="7"/>
                    </a:lnTo>
                    <a:lnTo>
                      <a:pt x="2161" y="5"/>
                    </a:lnTo>
                    <a:lnTo>
                      <a:pt x="2184" y="5"/>
                    </a:lnTo>
                    <a:lnTo>
                      <a:pt x="2205" y="3"/>
                    </a:lnTo>
                    <a:lnTo>
                      <a:pt x="2223" y="2"/>
                    </a:lnTo>
                    <a:lnTo>
                      <a:pt x="2241" y="1"/>
                    </a:lnTo>
                    <a:lnTo>
                      <a:pt x="225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20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graphicFrame>
            <p:nvGraphicFramePr>
              <p:cNvPr id="2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4265280"/>
                  </p:ext>
                </p:extLst>
              </p:nvPr>
            </p:nvGraphicFramePr>
            <p:xfrm>
              <a:off x="3801" y="450"/>
              <a:ext cx="191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1" name="公式" r:id="rId5" imgW="126720" imgH="164880" progId="Equation.3">
                      <p:embed/>
                    </p:oleObj>
                  </mc:Choice>
                  <mc:Fallback>
                    <p:oleObj name="公式" r:id="rId5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1" y="450"/>
                            <a:ext cx="191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5409985"/>
                  </p:ext>
                </p:extLst>
              </p:nvPr>
            </p:nvGraphicFramePr>
            <p:xfrm>
              <a:off x="2896" y="2808"/>
              <a:ext cx="266" cy="2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2" name="公式" r:id="rId7" imgW="215640" imgH="228600" progId="Equation.3">
                      <p:embed/>
                    </p:oleObj>
                  </mc:Choice>
                  <mc:Fallback>
                    <p:oleObj name="公式" r:id="rId7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6" y="2808"/>
                            <a:ext cx="266" cy="2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6343786"/>
                  </p:ext>
                </p:extLst>
              </p:nvPr>
            </p:nvGraphicFramePr>
            <p:xfrm>
              <a:off x="3399" y="1391"/>
              <a:ext cx="327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3" name="公式" r:id="rId9" imgW="215640" imgH="228600" progId="Equation.3">
                      <p:embed/>
                    </p:oleObj>
                  </mc:Choice>
                  <mc:Fallback>
                    <p:oleObj name="公式" r:id="rId9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9" y="1391"/>
                            <a:ext cx="327" cy="3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9543874"/>
                  </p:ext>
                </p:extLst>
              </p:nvPr>
            </p:nvGraphicFramePr>
            <p:xfrm>
              <a:off x="3398" y="693"/>
              <a:ext cx="327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4" name="公式" r:id="rId11" imgW="215640" imgH="228600" progId="Equation.3">
                      <p:embed/>
                    </p:oleObj>
                  </mc:Choice>
                  <mc:Fallback>
                    <p:oleObj name="公式" r:id="rId11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8" y="693"/>
                            <a:ext cx="327" cy="3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0649477"/>
                  </p:ext>
                </p:extLst>
              </p:nvPr>
            </p:nvGraphicFramePr>
            <p:xfrm>
              <a:off x="3664" y="2775"/>
              <a:ext cx="209" cy="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5" name="公式" r:id="rId13" imgW="164880" imgH="177480" progId="Equation.3">
                      <p:embed/>
                    </p:oleObj>
                  </mc:Choice>
                  <mc:Fallback>
                    <p:oleObj name="公式" r:id="rId13" imgW="1648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4" y="2775"/>
                            <a:ext cx="209" cy="2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554931"/>
                  </p:ext>
                </p:extLst>
              </p:nvPr>
            </p:nvGraphicFramePr>
            <p:xfrm>
              <a:off x="5386" y="2467"/>
              <a:ext cx="244" cy="2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6" name="公式" r:id="rId15" imgW="164880" imgH="177480" progId="Equation.3">
                      <p:embed/>
                    </p:oleObj>
                  </mc:Choice>
                  <mc:Fallback>
                    <p:oleObj name="公式" r:id="rId15" imgW="1648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" y="2467"/>
                            <a:ext cx="244" cy="2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48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7.2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光电效应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15636" y="1318161"/>
                <a:ext cx="8253351" cy="344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2.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Einstein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的光电效应方程</a:t>
                </a:r>
                <a:endParaRPr lang="en-US" altLang="zh-CN" sz="2200" dirty="0" smtClean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algn="ctr">
                  <a:lnSpc>
                    <a:spcPct val="114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hν</m:t>
                      </m:r>
                      <m:r>
                        <m:rPr>
                          <m:nor/>
                        </m:rPr>
                        <a:rPr lang="zh-CN" altLang="en-US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zh-CN" altLang="en-US" sz="2200" b="0" i="1" dirty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f>
                        <m:fPr>
                          <m:ctrlPr>
                            <a:rPr lang="bg-BG" altLang="zh-CN" sz="2200" b="0" i="1" dirty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200" b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200" b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m</m:t>
                      </m:r>
                      <m:r>
                        <a:rPr lang="en-US" altLang="zh-CN" sz="2200" b="0" i="1" dirty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altLang="zh-CN" sz="2200" b="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zh-CN" altLang="en-US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zh-CN" altLang="en-US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200" b="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W</m:t>
                      </m:r>
                    </m:oMath>
                  </m:oMathPara>
                </a14:m>
                <a:endParaRPr lang="en-US" altLang="zh-CN" sz="2200" dirty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Wingdings" charset="2"/>
                  <a:buChar char="Ø"/>
                  <a:defRPr/>
                </a:pP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截止频率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—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charset="0"/>
                        <a:ea typeface="Times New Roman" charset="0"/>
                        <a:cs typeface="Times New Roman" charset="0"/>
                      </a:rPr>
                      <m:t>𝜐</m:t>
                    </m:r>
                  </m:oMath>
                </a14:m>
                <a:r>
                  <a:rPr lang="zh-CN" altLang="en-US" sz="2200" i="1" dirty="0" smtClean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=</a:t>
                </a:r>
                <a:r>
                  <a:rPr lang="zh-CN" altLang="en-US" sz="2200" dirty="0" smtClean="0">
                    <a:latin typeface="Times New Roman" charset="0"/>
                    <a:ea typeface="宋体" charset="-122"/>
                    <a:cs typeface="SimSun" charset="-122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宋体" charset="-122"/>
                    <a:cs typeface="SimSun" charset="-122"/>
                  </a:rPr>
                  <a:t>0</a:t>
                </a:r>
              </a:p>
              <a:p>
                <a:pPr algn="ctr">
                  <a:lnSpc>
                    <a:spcPct val="114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200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ν</m:t>
                      </m:r>
                      <m:r>
                        <a:rPr lang="en-US" altLang="zh-CN" sz="2200" b="0" i="1" dirty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bg-BG" altLang="zh-CN" sz="2200" i="1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200" b="0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W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200" b="0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zh-CN" sz="2200" i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endParaRPr lang="en-US" altLang="zh-CN" sz="2200" dirty="0" smtClean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endParaRPr lang="en-US" altLang="zh-CN" sz="2200" dirty="0">
                  <a:latin typeface="Times New Roman" charset="0"/>
                  <a:ea typeface="宋体" charset="-122"/>
                  <a:cs typeface="SimSun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1318161"/>
                <a:ext cx="8253351" cy="3441198"/>
              </a:xfrm>
              <a:prstGeom prst="rect">
                <a:avLst/>
              </a:prstGeom>
              <a:blipFill rotWithShape="0">
                <a:blip r:embed="rId3"/>
                <a:stretch>
                  <a:fillRect l="-1108" t="-1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3485375" y="1811904"/>
            <a:ext cx="2113872" cy="801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969524" y="3192148"/>
            <a:ext cx="1193305" cy="801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51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7.3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Compton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效应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15637" y="1318161"/>
                <a:ext cx="5184928" cy="335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Compton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散射实验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——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电子有动量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endParaRPr kumimoji="1" lang="en-US" altLang="zh-CN" sz="2400" dirty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散射</a:t>
                </a:r>
                <a:r>
                  <a:rPr lang="zh-CN" altLang="en-US" sz="2200" dirty="0">
                    <a:latin typeface="SimSun" charset="-122"/>
                    <a:ea typeface="SimSun" charset="-122"/>
                    <a:cs typeface="SimSun" charset="-122"/>
                  </a:rPr>
                  <a:t>光波长的改变量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latin typeface="Cambria Math" charset="0"/>
                        <a:ea typeface="SimSun" charset="-122"/>
                        <a:cs typeface="SimSun" charset="-122"/>
                      </a:rPr>
                      <m:t> </m:t>
                    </m:r>
                    <m:r>
                      <a:rPr lang="zh-CN" altLang="en-US" sz="2200" i="1" dirty="0">
                        <a:latin typeface="Cambria Math" charset="0"/>
                        <a:ea typeface="Times New Roman" charset="0"/>
                        <a:cs typeface="Times New Roman" charset="0"/>
                      </a:rPr>
                      <m:t>∆</m:t>
                    </m:r>
                    <m:r>
                      <a:rPr lang="zh-CN" altLang="en-US" sz="2200" i="1" dirty="0">
                        <a:latin typeface="Cambria Math" charset="0"/>
                        <a:ea typeface="Times New Roman" charset="0"/>
                        <a:cs typeface="Times New Roman" charset="0"/>
                      </a:rPr>
                      <m:t>𝜆</m:t>
                    </m:r>
                  </m:oMath>
                </a14:m>
                <a:r>
                  <a:rPr lang="zh-CN" altLang="en-US" sz="2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zh-CN" altLang="en-US" sz="2200" dirty="0">
                    <a:latin typeface="SimSun" charset="-122"/>
                    <a:ea typeface="SimSun" charset="-122"/>
                    <a:cs typeface="SimSun" charset="-122"/>
                  </a:rPr>
                  <a:t>仅与</a:t>
                </a:r>
                <a:r>
                  <a:rPr lang="zh-CN" altLang="en-US" sz="2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200" i="1" dirty="0">
                        <a:latin typeface="Cambria Math" charset="0"/>
                        <a:ea typeface="Times New Roman" charset="0"/>
                        <a:cs typeface="Times New Roman" charset="0"/>
                      </a:rPr>
                      <m:t>𝜃</m:t>
                    </m:r>
                    <m:r>
                      <a:rPr lang="en-US" altLang="zh-CN" sz="2200" i="1" dirty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有关</a:t>
                </a:r>
                <a:endParaRPr kumimoji="1" lang="en-US" altLang="zh-CN" sz="22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endParaRPr lang="en-US" altLang="zh-CN" sz="2200" i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endParaRPr lang="en-US" altLang="zh-CN" sz="2200" dirty="0" smtClean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endParaRPr lang="en-US" altLang="zh-CN" sz="2200" dirty="0">
                  <a:latin typeface="Times New Roman" charset="0"/>
                  <a:ea typeface="宋体" charset="-122"/>
                  <a:cs typeface="SimSun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7" y="1318161"/>
                <a:ext cx="5184928" cy="3355214"/>
              </a:xfrm>
              <a:prstGeom prst="rect">
                <a:avLst/>
              </a:prstGeom>
              <a:blipFill rotWithShape="0">
                <a:blip r:embed="rId4"/>
                <a:stretch>
                  <a:fillRect l="-1763" t="-1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116"/>
          <p:cNvGrpSpPr>
            <a:grpSpLocks noChangeAspect="1"/>
          </p:cNvGrpSpPr>
          <p:nvPr/>
        </p:nvGrpSpPr>
        <p:grpSpPr bwMode="auto">
          <a:xfrm>
            <a:off x="653002" y="3871913"/>
            <a:ext cx="4549163" cy="2145226"/>
            <a:chOff x="336" y="1113"/>
            <a:chExt cx="5401" cy="2632"/>
          </a:xfrm>
        </p:grpSpPr>
        <p:grpSp>
          <p:nvGrpSpPr>
            <p:cNvPr id="7" name="Group 2053"/>
            <p:cNvGrpSpPr>
              <a:grpSpLocks/>
            </p:cNvGrpSpPr>
            <p:nvPr/>
          </p:nvGrpSpPr>
          <p:grpSpPr bwMode="auto">
            <a:xfrm>
              <a:off x="336" y="1140"/>
              <a:ext cx="4559" cy="2605"/>
              <a:chOff x="528" y="1572"/>
              <a:chExt cx="4559" cy="2605"/>
            </a:xfrm>
          </p:grpSpPr>
          <p:grpSp>
            <p:nvGrpSpPr>
              <p:cNvPr id="9" name="Group 2054"/>
              <p:cNvGrpSpPr>
                <a:grpSpLocks/>
              </p:cNvGrpSpPr>
              <p:nvPr/>
            </p:nvGrpSpPr>
            <p:grpSpPr bwMode="auto">
              <a:xfrm>
                <a:off x="1045" y="2686"/>
                <a:ext cx="730" cy="768"/>
                <a:chOff x="518" y="1678"/>
                <a:chExt cx="730" cy="768"/>
              </a:xfrm>
            </p:grpSpPr>
            <p:sp>
              <p:nvSpPr>
                <p:cNvPr id="69" name="Line 2055"/>
                <p:cNvSpPr>
                  <a:spLocks noChangeShapeType="1"/>
                </p:cNvSpPr>
                <p:nvPr/>
              </p:nvSpPr>
              <p:spPr bwMode="auto">
                <a:xfrm>
                  <a:off x="528" y="1918"/>
                  <a:ext cx="720" cy="288"/>
                </a:xfrm>
                <a:prstGeom prst="line">
                  <a:avLst/>
                </a:prstGeom>
                <a:noFill/>
                <a:ln w="12700">
                  <a:solidFill>
                    <a:srgbClr val="CC0000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70" name="Line 2056"/>
                <p:cNvSpPr>
                  <a:spLocks noChangeShapeType="1"/>
                </p:cNvSpPr>
                <p:nvPr/>
              </p:nvSpPr>
              <p:spPr bwMode="auto">
                <a:xfrm>
                  <a:off x="576" y="1918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0000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71" name="Line 2057"/>
                <p:cNvSpPr>
                  <a:spLocks noChangeShapeType="1"/>
                </p:cNvSpPr>
                <p:nvPr/>
              </p:nvSpPr>
              <p:spPr bwMode="auto">
                <a:xfrm>
                  <a:off x="518" y="1933"/>
                  <a:ext cx="634" cy="513"/>
                </a:xfrm>
                <a:prstGeom prst="line">
                  <a:avLst/>
                </a:prstGeom>
                <a:noFill/>
                <a:ln w="12700">
                  <a:solidFill>
                    <a:srgbClr val="CC0000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72" name="Line 2058"/>
                <p:cNvSpPr>
                  <a:spLocks noChangeShapeType="1"/>
                </p:cNvSpPr>
                <p:nvPr/>
              </p:nvSpPr>
              <p:spPr bwMode="auto">
                <a:xfrm flipV="1">
                  <a:off x="576" y="1678"/>
                  <a:ext cx="672" cy="192"/>
                </a:xfrm>
                <a:prstGeom prst="line">
                  <a:avLst/>
                </a:prstGeom>
                <a:noFill/>
                <a:ln w="12700">
                  <a:solidFill>
                    <a:srgbClr val="CC0000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</p:grpSp>
          <p:sp>
            <p:nvSpPr>
              <p:cNvPr id="10" name="Rectangle 2059"/>
              <p:cNvSpPr>
                <a:spLocks noChangeArrowheads="1"/>
              </p:cNvSpPr>
              <p:nvPr/>
            </p:nvSpPr>
            <p:spPr bwMode="auto">
              <a:xfrm>
                <a:off x="1488" y="3705"/>
                <a:ext cx="140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kumimoji="1" lang="zh-CN" altLang="en-US" b="1" dirty="0" smtClean="0">
                    <a:latin typeface="SimSun" charset="-122"/>
                    <a:ea typeface="SimSun" charset="-122"/>
                    <a:cs typeface="SimSun" charset="-122"/>
                  </a:rPr>
                  <a:t>射线管</a:t>
                </a:r>
                <a:endParaRPr kumimoji="1" lang="zh-CN" altLang="en-US" b="1" dirty="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12" name="AutoShape 2060"/>
              <p:cNvSpPr>
                <a:spLocks noChangeArrowheads="1"/>
              </p:cNvSpPr>
              <p:nvPr/>
            </p:nvSpPr>
            <p:spPr bwMode="auto">
              <a:xfrm>
                <a:off x="1256" y="3792"/>
                <a:ext cx="280" cy="136"/>
              </a:xfrm>
              <a:prstGeom prst="leftArrow">
                <a:avLst>
                  <a:gd name="adj1" fmla="val 50000"/>
                  <a:gd name="adj2" fmla="val 102932"/>
                </a:avLst>
              </a:prstGeom>
              <a:solidFill>
                <a:schemeClr val="accent1"/>
              </a:solidFill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13" name="Arc 2061"/>
              <p:cNvSpPr>
                <a:spLocks/>
              </p:cNvSpPr>
              <p:nvPr/>
            </p:nvSpPr>
            <p:spPr bwMode="auto">
              <a:xfrm rot="10800000">
                <a:off x="528" y="2514"/>
                <a:ext cx="346" cy="229"/>
              </a:xfrm>
              <a:custGeom>
                <a:avLst/>
                <a:gdLst>
                  <a:gd name="G0" fmla="+- 21600 0 0"/>
                  <a:gd name="G1" fmla="+- 15480 0 0"/>
                  <a:gd name="G2" fmla="+- 21600 0 0"/>
                  <a:gd name="T0" fmla="*/ 0 w 21600"/>
                  <a:gd name="T1" fmla="*/ 15480 h 15480"/>
                  <a:gd name="T2" fmla="*/ 6536 w 21600"/>
                  <a:gd name="T3" fmla="*/ 0 h 15480"/>
                  <a:gd name="T4" fmla="*/ 21600 w 21600"/>
                  <a:gd name="T5" fmla="*/ 15480 h 15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5480" fill="none" extrusionOk="0">
                    <a:moveTo>
                      <a:pt x="0" y="15480"/>
                    </a:moveTo>
                    <a:cubicBezTo>
                      <a:pt x="0" y="9649"/>
                      <a:pt x="2357" y="4066"/>
                      <a:pt x="6535" y="-1"/>
                    </a:cubicBezTo>
                  </a:path>
                  <a:path w="21600" h="15480" stroke="0" extrusionOk="0">
                    <a:moveTo>
                      <a:pt x="0" y="15480"/>
                    </a:moveTo>
                    <a:cubicBezTo>
                      <a:pt x="0" y="9649"/>
                      <a:pt x="2357" y="4066"/>
                      <a:pt x="6535" y="-1"/>
                    </a:cubicBezTo>
                    <a:lnTo>
                      <a:pt x="21600" y="1548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14" name="Arc 2062"/>
              <p:cNvSpPr>
                <a:spLocks/>
              </p:cNvSpPr>
              <p:nvPr/>
            </p:nvSpPr>
            <p:spPr bwMode="auto">
              <a:xfrm rot="10800000">
                <a:off x="1266" y="2497"/>
                <a:ext cx="317" cy="237"/>
              </a:xfrm>
              <a:custGeom>
                <a:avLst/>
                <a:gdLst>
                  <a:gd name="G0" fmla="+- 0 0 0"/>
                  <a:gd name="G1" fmla="+- 14873 0 0"/>
                  <a:gd name="G2" fmla="+- 21600 0 0"/>
                  <a:gd name="T0" fmla="*/ 15663 w 21600"/>
                  <a:gd name="T1" fmla="*/ 0 h 14873"/>
                  <a:gd name="T2" fmla="*/ 21600 w 21600"/>
                  <a:gd name="T3" fmla="*/ 14873 h 14873"/>
                  <a:gd name="T4" fmla="*/ 0 w 21600"/>
                  <a:gd name="T5" fmla="*/ 14873 h 14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873" fill="none" extrusionOk="0">
                    <a:moveTo>
                      <a:pt x="15663" y="-1"/>
                    </a:moveTo>
                    <a:cubicBezTo>
                      <a:pt x="19474" y="4013"/>
                      <a:pt x="21600" y="9337"/>
                      <a:pt x="21600" y="14873"/>
                    </a:cubicBezTo>
                  </a:path>
                  <a:path w="21600" h="14873" stroke="0" extrusionOk="0">
                    <a:moveTo>
                      <a:pt x="15663" y="-1"/>
                    </a:moveTo>
                    <a:cubicBezTo>
                      <a:pt x="19474" y="4013"/>
                      <a:pt x="21600" y="9337"/>
                      <a:pt x="21600" y="14873"/>
                    </a:cubicBezTo>
                    <a:lnTo>
                      <a:pt x="0" y="14873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16" name="Arc 2063"/>
              <p:cNvSpPr>
                <a:spLocks/>
              </p:cNvSpPr>
              <p:nvPr/>
            </p:nvSpPr>
            <p:spPr bwMode="auto">
              <a:xfrm rot="10800000">
                <a:off x="1247" y="3391"/>
                <a:ext cx="384" cy="2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13765"/>
                  <a:gd name="T2" fmla="*/ 16646 w 21600"/>
                  <a:gd name="T3" fmla="*/ 13765 h 13765"/>
                  <a:gd name="T4" fmla="*/ 0 w 21600"/>
                  <a:gd name="T5" fmla="*/ 0 h 13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3765" fill="none" extrusionOk="0">
                    <a:moveTo>
                      <a:pt x="21600" y="0"/>
                    </a:moveTo>
                    <a:cubicBezTo>
                      <a:pt x="21600" y="5024"/>
                      <a:pt x="19848" y="9892"/>
                      <a:pt x="16645" y="13764"/>
                    </a:cubicBezTo>
                  </a:path>
                  <a:path w="21600" h="13765" stroke="0" extrusionOk="0">
                    <a:moveTo>
                      <a:pt x="21600" y="0"/>
                    </a:moveTo>
                    <a:cubicBezTo>
                      <a:pt x="21600" y="5024"/>
                      <a:pt x="19848" y="9892"/>
                      <a:pt x="16645" y="1376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17" name="AutoShape 2064"/>
              <p:cNvSpPr>
                <a:spLocks noChangeArrowheads="1"/>
              </p:cNvSpPr>
              <p:nvPr/>
            </p:nvSpPr>
            <p:spPr bwMode="auto">
              <a:xfrm rot="-10800000" flipH="1" flipV="1">
                <a:off x="918" y="2039"/>
                <a:ext cx="264" cy="469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18" name="Arc 2065"/>
              <p:cNvSpPr>
                <a:spLocks/>
              </p:cNvSpPr>
              <p:nvPr/>
            </p:nvSpPr>
            <p:spPr bwMode="auto">
              <a:xfrm rot="10800000">
                <a:off x="903" y="1940"/>
                <a:ext cx="289" cy="431"/>
              </a:xfrm>
              <a:custGeom>
                <a:avLst/>
                <a:gdLst>
                  <a:gd name="G0" fmla="+- 13212 0 0"/>
                  <a:gd name="G1" fmla="+- 0 0 0"/>
                  <a:gd name="G2" fmla="+- 21600 0 0"/>
                  <a:gd name="T0" fmla="*/ 26710 w 26710"/>
                  <a:gd name="T1" fmla="*/ 16863 h 21600"/>
                  <a:gd name="T2" fmla="*/ 0 w 26710"/>
                  <a:gd name="T3" fmla="*/ 17088 h 21600"/>
                  <a:gd name="T4" fmla="*/ 13212 w 2671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710" h="21600" fill="none" extrusionOk="0">
                    <a:moveTo>
                      <a:pt x="26710" y="16863"/>
                    </a:moveTo>
                    <a:cubicBezTo>
                      <a:pt x="22879" y="19929"/>
                      <a:pt x="18118" y="21599"/>
                      <a:pt x="13212" y="21600"/>
                    </a:cubicBezTo>
                    <a:cubicBezTo>
                      <a:pt x="8429" y="21600"/>
                      <a:pt x="3783" y="20013"/>
                      <a:pt x="-1" y="17088"/>
                    </a:cubicBezTo>
                  </a:path>
                  <a:path w="26710" h="21600" stroke="0" extrusionOk="0">
                    <a:moveTo>
                      <a:pt x="26710" y="16863"/>
                    </a:moveTo>
                    <a:cubicBezTo>
                      <a:pt x="22879" y="19929"/>
                      <a:pt x="18118" y="21599"/>
                      <a:pt x="13212" y="21600"/>
                    </a:cubicBezTo>
                    <a:cubicBezTo>
                      <a:pt x="8429" y="21600"/>
                      <a:pt x="3783" y="20013"/>
                      <a:pt x="-1" y="17088"/>
                    </a:cubicBezTo>
                    <a:lnTo>
                      <a:pt x="13212" y="0"/>
                    </a:lnTo>
                    <a:close/>
                  </a:path>
                </a:pathLst>
              </a:custGeom>
              <a:solidFill>
                <a:schemeClr val="hlink"/>
              </a:solidFill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19" name="Arc 2066"/>
              <p:cNvSpPr>
                <a:spLocks/>
              </p:cNvSpPr>
              <p:nvPr/>
            </p:nvSpPr>
            <p:spPr bwMode="auto">
              <a:xfrm rot="10800000">
                <a:off x="613" y="2719"/>
                <a:ext cx="442" cy="690"/>
              </a:xfrm>
              <a:custGeom>
                <a:avLst/>
                <a:gdLst>
                  <a:gd name="G0" fmla="+- 0 0 0"/>
                  <a:gd name="G1" fmla="+- 16846 0 0"/>
                  <a:gd name="G2" fmla="+- 21600 0 0"/>
                  <a:gd name="T0" fmla="*/ 13519 w 21600"/>
                  <a:gd name="T1" fmla="*/ 0 h 33849"/>
                  <a:gd name="T2" fmla="*/ 13321 w 21600"/>
                  <a:gd name="T3" fmla="*/ 33849 h 33849"/>
                  <a:gd name="T4" fmla="*/ 0 w 21600"/>
                  <a:gd name="T5" fmla="*/ 16846 h 33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3849" fill="none" extrusionOk="0">
                    <a:moveTo>
                      <a:pt x="13519" y="-1"/>
                    </a:moveTo>
                    <a:cubicBezTo>
                      <a:pt x="18627" y="4099"/>
                      <a:pt x="21600" y="10295"/>
                      <a:pt x="21600" y="16846"/>
                    </a:cubicBezTo>
                    <a:cubicBezTo>
                      <a:pt x="21600" y="23484"/>
                      <a:pt x="18547" y="29754"/>
                      <a:pt x="13321" y="33849"/>
                    </a:cubicBezTo>
                  </a:path>
                  <a:path w="21600" h="33849" stroke="0" extrusionOk="0">
                    <a:moveTo>
                      <a:pt x="13519" y="-1"/>
                    </a:moveTo>
                    <a:cubicBezTo>
                      <a:pt x="18627" y="4099"/>
                      <a:pt x="21600" y="10295"/>
                      <a:pt x="21600" y="16846"/>
                    </a:cubicBezTo>
                    <a:cubicBezTo>
                      <a:pt x="21600" y="23484"/>
                      <a:pt x="18547" y="29754"/>
                      <a:pt x="13321" y="33849"/>
                    </a:cubicBezTo>
                    <a:lnTo>
                      <a:pt x="0" y="16846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0" name="Arc 2067"/>
              <p:cNvSpPr>
                <a:spLocks/>
              </p:cNvSpPr>
              <p:nvPr/>
            </p:nvSpPr>
            <p:spPr bwMode="auto">
              <a:xfrm>
                <a:off x="1007" y="2727"/>
                <a:ext cx="470" cy="682"/>
              </a:xfrm>
              <a:custGeom>
                <a:avLst/>
                <a:gdLst>
                  <a:gd name="G0" fmla="+- 0 0 0"/>
                  <a:gd name="G1" fmla="+- 14454 0 0"/>
                  <a:gd name="G2" fmla="+- 21600 0 0"/>
                  <a:gd name="T0" fmla="*/ 16051 w 21600"/>
                  <a:gd name="T1" fmla="*/ 0 h 29208"/>
                  <a:gd name="T2" fmla="*/ 15776 w 21600"/>
                  <a:gd name="T3" fmla="*/ 29208 h 29208"/>
                  <a:gd name="T4" fmla="*/ 0 w 21600"/>
                  <a:gd name="T5" fmla="*/ 14454 h 29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208" fill="none" extrusionOk="0">
                    <a:moveTo>
                      <a:pt x="16051" y="-1"/>
                    </a:moveTo>
                    <a:cubicBezTo>
                      <a:pt x="19623" y="3966"/>
                      <a:pt x="21600" y="9115"/>
                      <a:pt x="21600" y="14454"/>
                    </a:cubicBezTo>
                    <a:cubicBezTo>
                      <a:pt x="21600" y="19932"/>
                      <a:pt x="19518" y="25206"/>
                      <a:pt x="15775" y="29207"/>
                    </a:cubicBezTo>
                  </a:path>
                  <a:path w="21600" h="29208" stroke="0" extrusionOk="0">
                    <a:moveTo>
                      <a:pt x="16051" y="-1"/>
                    </a:moveTo>
                    <a:cubicBezTo>
                      <a:pt x="19623" y="3966"/>
                      <a:pt x="21600" y="9115"/>
                      <a:pt x="21600" y="14454"/>
                    </a:cubicBezTo>
                    <a:cubicBezTo>
                      <a:pt x="21600" y="19932"/>
                      <a:pt x="19518" y="25206"/>
                      <a:pt x="15775" y="29207"/>
                    </a:cubicBezTo>
                    <a:lnTo>
                      <a:pt x="0" y="14454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1" name="Arc 2068"/>
              <p:cNvSpPr>
                <a:spLocks/>
              </p:cNvSpPr>
              <p:nvPr/>
            </p:nvSpPr>
            <p:spPr bwMode="auto">
              <a:xfrm rot="10800000">
                <a:off x="586" y="3384"/>
                <a:ext cx="288" cy="218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7565 w 21600"/>
                  <a:gd name="T1" fmla="*/ 16419 h 16419"/>
                  <a:gd name="T2" fmla="*/ 0 w 21600"/>
                  <a:gd name="T3" fmla="*/ 0 h 16419"/>
                  <a:gd name="T4" fmla="*/ 21600 w 21600"/>
                  <a:gd name="T5" fmla="*/ 0 h 16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419" fill="none" extrusionOk="0">
                    <a:moveTo>
                      <a:pt x="7565" y="16418"/>
                    </a:moveTo>
                    <a:cubicBezTo>
                      <a:pt x="2764" y="12315"/>
                      <a:pt x="0" y="6315"/>
                      <a:pt x="0" y="0"/>
                    </a:cubicBezTo>
                  </a:path>
                  <a:path w="21600" h="16419" stroke="0" extrusionOk="0">
                    <a:moveTo>
                      <a:pt x="7565" y="16418"/>
                    </a:moveTo>
                    <a:cubicBezTo>
                      <a:pt x="2764" y="12315"/>
                      <a:pt x="0" y="6315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2" name="Arc 2069"/>
              <p:cNvSpPr>
                <a:spLocks/>
              </p:cNvSpPr>
              <p:nvPr/>
            </p:nvSpPr>
            <p:spPr bwMode="auto">
              <a:xfrm rot="10800000">
                <a:off x="874" y="1939"/>
                <a:ext cx="374" cy="201"/>
              </a:xfrm>
              <a:custGeom>
                <a:avLst/>
                <a:gdLst>
                  <a:gd name="G0" fmla="+- 21596 0 0"/>
                  <a:gd name="G1" fmla="+- 0 0 0"/>
                  <a:gd name="G2" fmla="+- 21600 0 0"/>
                  <a:gd name="T0" fmla="*/ 43196 w 43196"/>
                  <a:gd name="T1" fmla="*/ 0 h 21600"/>
                  <a:gd name="T2" fmla="*/ 0 w 43196"/>
                  <a:gd name="T3" fmla="*/ 430 h 21600"/>
                  <a:gd name="T4" fmla="*/ 21596 w 43196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6" h="21600" fill="none" extrusionOk="0">
                    <a:moveTo>
                      <a:pt x="43196" y="0"/>
                    </a:moveTo>
                    <a:cubicBezTo>
                      <a:pt x="43196" y="11929"/>
                      <a:pt x="33525" y="21600"/>
                      <a:pt x="21596" y="21600"/>
                    </a:cubicBezTo>
                    <a:cubicBezTo>
                      <a:pt x="9834" y="21600"/>
                      <a:pt x="234" y="12189"/>
                      <a:pt x="0" y="429"/>
                    </a:cubicBezTo>
                  </a:path>
                  <a:path w="43196" h="21600" stroke="0" extrusionOk="0">
                    <a:moveTo>
                      <a:pt x="43196" y="0"/>
                    </a:moveTo>
                    <a:cubicBezTo>
                      <a:pt x="43196" y="11929"/>
                      <a:pt x="33525" y="21600"/>
                      <a:pt x="21596" y="21600"/>
                    </a:cubicBezTo>
                    <a:cubicBezTo>
                      <a:pt x="9834" y="21600"/>
                      <a:pt x="234" y="12189"/>
                      <a:pt x="0" y="429"/>
                    </a:cubicBezTo>
                    <a:lnTo>
                      <a:pt x="21596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3" name="Line 2070"/>
              <p:cNvSpPr>
                <a:spLocks noChangeShapeType="1"/>
              </p:cNvSpPr>
              <p:nvPr/>
            </p:nvSpPr>
            <p:spPr bwMode="auto">
              <a:xfrm flipV="1">
                <a:off x="873" y="3602"/>
                <a:ext cx="0" cy="316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4" name="Line 2071"/>
              <p:cNvSpPr>
                <a:spLocks noChangeShapeType="1"/>
              </p:cNvSpPr>
              <p:nvPr/>
            </p:nvSpPr>
            <p:spPr bwMode="auto">
              <a:xfrm flipV="1">
                <a:off x="1247" y="3602"/>
                <a:ext cx="0" cy="316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5" name="Line 2072"/>
              <p:cNvSpPr>
                <a:spLocks noChangeShapeType="1"/>
              </p:cNvSpPr>
              <p:nvPr/>
            </p:nvSpPr>
            <p:spPr bwMode="auto">
              <a:xfrm flipV="1">
                <a:off x="873" y="2139"/>
                <a:ext cx="0" cy="373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6" name="Line 2073"/>
              <p:cNvSpPr>
                <a:spLocks noChangeShapeType="1"/>
              </p:cNvSpPr>
              <p:nvPr/>
            </p:nvSpPr>
            <p:spPr bwMode="auto">
              <a:xfrm flipV="1">
                <a:off x="1247" y="2139"/>
                <a:ext cx="0" cy="373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grpSp>
            <p:nvGrpSpPr>
              <p:cNvPr id="27" name="Group 2074"/>
              <p:cNvGrpSpPr>
                <a:grpSpLocks/>
              </p:cNvGrpSpPr>
              <p:nvPr/>
            </p:nvGrpSpPr>
            <p:grpSpPr bwMode="auto">
              <a:xfrm>
                <a:off x="951" y="3664"/>
                <a:ext cx="217" cy="457"/>
                <a:chOff x="424" y="3617"/>
                <a:chExt cx="217" cy="457"/>
              </a:xfrm>
            </p:grpSpPr>
            <p:sp>
              <p:nvSpPr>
                <p:cNvPr id="67" name="AutoShape 2075"/>
                <p:cNvSpPr>
                  <a:spLocks noChangeArrowheads="1"/>
                </p:cNvSpPr>
                <p:nvPr/>
              </p:nvSpPr>
              <p:spPr bwMode="auto">
                <a:xfrm flipV="1">
                  <a:off x="436" y="3617"/>
                  <a:ext cx="179" cy="393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12700">
                  <a:solidFill>
                    <a:srgbClr val="CC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68" name="Arc 2076"/>
                <p:cNvSpPr>
                  <a:spLocks/>
                </p:cNvSpPr>
                <p:nvPr/>
              </p:nvSpPr>
              <p:spPr bwMode="auto">
                <a:xfrm rot="10800000">
                  <a:off x="424" y="3901"/>
                  <a:ext cx="217" cy="173"/>
                </a:xfrm>
                <a:custGeom>
                  <a:avLst/>
                  <a:gdLst>
                    <a:gd name="G0" fmla="+- 13123 0 0"/>
                    <a:gd name="G1" fmla="+- 21600 0 0"/>
                    <a:gd name="G2" fmla="+- 21600 0 0"/>
                    <a:gd name="T0" fmla="*/ 0 w 26579"/>
                    <a:gd name="T1" fmla="*/ 4443 h 21600"/>
                    <a:gd name="T2" fmla="*/ 26579 w 26579"/>
                    <a:gd name="T3" fmla="*/ 4703 h 21600"/>
                    <a:gd name="T4" fmla="*/ 13123 w 2657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579" h="21600" fill="none" extrusionOk="0">
                      <a:moveTo>
                        <a:pt x="0" y="4443"/>
                      </a:moveTo>
                      <a:cubicBezTo>
                        <a:pt x="3767" y="1561"/>
                        <a:pt x="8379" y="-1"/>
                        <a:pt x="13123" y="0"/>
                      </a:cubicBezTo>
                      <a:cubicBezTo>
                        <a:pt x="18011" y="0"/>
                        <a:pt x="22754" y="1658"/>
                        <a:pt x="26578" y="4703"/>
                      </a:cubicBezTo>
                    </a:path>
                    <a:path w="26579" h="21600" stroke="0" extrusionOk="0">
                      <a:moveTo>
                        <a:pt x="0" y="4443"/>
                      </a:moveTo>
                      <a:cubicBezTo>
                        <a:pt x="3767" y="1561"/>
                        <a:pt x="8379" y="-1"/>
                        <a:pt x="13123" y="0"/>
                      </a:cubicBezTo>
                      <a:cubicBezTo>
                        <a:pt x="18011" y="0"/>
                        <a:pt x="22754" y="1658"/>
                        <a:pt x="26578" y="4703"/>
                      </a:cubicBezTo>
                      <a:lnTo>
                        <a:pt x="13123" y="2160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12700" cap="rnd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</p:grpSp>
          <p:sp>
            <p:nvSpPr>
              <p:cNvPr id="28" name="Freeform 2077"/>
              <p:cNvSpPr>
                <a:spLocks/>
              </p:cNvSpPr>
              <p:nvPr/>
            </p:nvSpPr>
            <p:spPr bwMode="auto">
              <a:xfrm>
                <a:off x="1017" y="3459"/>
                <a:ext cx="87" cy="718"/>
              </a:xfrm>
              <a:custGeom>
                <a:avLst/>
                <a:gdLst>
                  <a:gd name="T0" fmla="*/ 0 w 87"/>
                  <a:gd name="T1" fmla="*/ 10 h 718"/>
                  <a:gd name="T2" fmla="*/ 7 w 87"/>
                  <a:gd name="T3" fmla="*/ 3 h 718"/>
                  <a:gd name="T4" fmla="*/ 15 w 87"/>
                  <a:gd name="T5" fmla="*/ 0 h 718"/>
                  <a:gd name="T6" fmla="*/ 24 w 87"/>
                  <a:gd name="T7" fmla="*/ 3 h 718"/>
                  <a:gd name="T8" fmla="*/ 31 w 87"/>
                  <a:gd name="T9" fmla="*/ 15 h 718"/>
                  <a:gd name="T10" fmla="*/ 36 w 87"/>
                  <a:gd name="T11" fmla="*/ 27 h 718"/>
                  <a:gd name="T12" fmla="*/ 39 w 87"/>
                  <a:gd name="T13" fmla="*/ 45 h 718"/>
                  <a:gd name="T14" fmla="*/ 39 w 87"/>
                  <a:gd name="T15" fmla="*/ 59 h 718"/>
                  <a:gd name="T16" fmla="*/ 34 w 87"/>
                  <a:gd name="T17" fmla="*/ 71 h 718"/>
                  <a:gd name="T18" fmla="*/ 26 w 87"/>
                  <a:gd name="T19" fmla="*/ 71 h 718"/>
                  <a:gd name="T20" fmla="*/ 21 w 87"/>
                  <a:gd name="T21" fmla="*/ 62 h 718"/>
                  <a:gd name="T22" fmla="*/ 18 w 87"/>
                  <a:gd name="T23" fmla="*/ 47 h 718"/>
                  <a:gd name="T24" fmla="*/ 18 w 87"/>
                  <a:gd name="T25" fmla="*/ 33 h 718"/>
                  <a:gd name="T26" fmla="*/ 21 w 87"/>
                  <a:gd name="T27" fmla="*/ 21 h 718"/>
                  <a:gd name="T28" fmla="*/ 29 w 87"/>
                  <a:gd name="T29" fmla="*/ 9 h 718"/>
                  <a:gd name="T30" fmla="*/ 39 w 87"/>
                  <a:gd name="T31" fmla="*/ 0 h 718"/>
                  <a:gd name="T32" fmla="*/ 47 w 87"/>
                  <a:gd name="T33" fmla="*/ 0 h 718"/>
                  <a:gd name="T34" fmla="*/ 57 w 87"/>
                  <a:gd name="T35" fmla="*/ 9 h 718"/>
                  <a:gd name="T36" fmla="*/ 63 w 87"/>
                  <a:gd name="T37" fmla="*/ 21 h 718"/>
                  <a:gd name="T38" fmla="*/ 65 w 87"/>
                  <a:gd name="T39" fmla="*/ 36 h 718"/>
                  <a:gd name="T40" fmla="*/ 65 w 87"/>
                  <a:gd name="T41" fmla="*/ 56 h 718"/>
                  <a:gd name="T42" fmla="*/ 60 w 87"/>
                  <a:gd name="T43" fmla="*/ 68 h 718"/>
                  <a:gd name="T44" fmla="*/ 52 w 87"/>
                  <a:gd name="T45" fmla="*/ 68 h 718"/>
                  <a:gd name="T46" fmla="*/ 45 w 87"/>
                  <a:gd name="T47" fmla="*/ 56 h 718"/>
                  <a:gd name="T48" fmla="*/ 45 w 87"/>
                  <a:gd name="T49" fmla="*/ 39 h 718"/>
                  <a:gd name="T50" fmla="*/ 47 w 87"/>
                  <a:gd name="T51" fmla="*/ 24 h 718"/>
                  <a:gd name="T52" fmla="*/ 55 w 87"/>
                  <a:gd name="T53" fmla="*/ 12 h 718"/>
                  <a:gd name="T54" fmla="*/ 63 w 87"/>
                  <a:gd name="T55" fmla="*/ 6 h 718"/>
                  <a:gd name="T56" fmla="*/ 73 w 87"/>
                  <a:gd name="T57" fmla="*/ 6 h 718"/>
                  <a:gd name="T58" fmla="*/ 78 w 87"/>
                  <a:gd name="T59" fmla="*/ 15 h 718"/>
                  <a:gd name="T60" fmla="*/ 83 w 87"/>
                  <a:gd name="T61" fmla="*/ 30 h 718"/>
                  <a:gd name="T62" fmla="*/ 86 w 87"/>
                  <a:gd name="T63" fmla="*/ 4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" h="718">
                    <a:moveTo>
                      <a:pt x="0" y="687"/>
                    </a:moveTo>
                    <a:lnTo>
                      <a:pt x="0" y="10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31" y="15"/>
                    </a:lnTo>
                    <a:lnTo>
                      <a:pt x="34" y="21"/>
                    </a:lnTo>
                    <a:lnTo>
                      <a:pt x="36" y="27"/>
                    </a:lnTo>
                    <a:lnTo>
                      <a:pt x="37" y="36"/>
                    </a:lnTo>
                    <a:lnTo>
                      <a:pt x="39" y="45"/>
                    </a:lnTo>
                    <a:lnTo>
                      <a:pt x="39" y="51"/>
                    </a:lnTo>
                    <a:lnTo>
                      <a:pt x="39" y="59"/>
                    </a:lnTo>
                    <a:lnTo>
                      <a:pt x="39" y="68"/>
                    </a:lnTo>
                    <a:lnTo>
                      <a:pt x="34" y="71"/>
                    </a:lnTo>
                    <a:lnTo>
                      <a:pt x="31" y="71"/>
                    </a:lnTo>
                    <a:lnTo>
                      <a:pt x="26" y="71"/>
                    </a:lnTo>
                    <a:lnTo>
                      <a:pt x="21" y="68"/>
                    </a:lnTo>
                    <a:lnTo>
                      <a:pt x="21" y="62"/>
                    </a:lnTo>
                    <a:lnTo>
                      <a:pt x="20" y="53"/>
                    </a:lnTo>
                    <a:lnTo>
                      <a:pt x="18" y="47"/>
                    </a:lnTo>
                    <a:lnTo>
                      <a:pt x="18" y="39"/>
                    </a:lnTo>
                    <a:lnTo>
                      <a:pt x="18" y="33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6" y="12"/>
                    </a:lnTo>
                    <a:lnTo>
                      <a:pt x="29" y="9"/>
                    </a:lnTo>
                    <a:lnTo>
                      <a:pt x="34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3"/>
                    </a:lnTo>
                    <a:lnTo>
                      <a:pt x="57" y="9"/>
                    </a:lnTo>
                    <a:lnTo>
                      <a:pt x="60" y="18"/>
                    </a:lnTo>
                    <a:lnTo>
                      <a:pt x="63" y="21"/>
                    </a:lnTo>
                    <a:lnTo>
                      <a:pt x="63" y="27"/>
                    </a:lnTo>
                    <a:lnTo>
                      <a:pt x="65" y="36"/>
                    </a:lnTo>
                    <a:lnTo>
                      <a:pt x="65" y="42"/>
                    </a:lnTo>
                    <a:lnTo>
                      <a:pt x="65" y="56"/>
                    </a:lnTo>
                    <a:lnTo>
                      <a:pt x="63" y="65"/>
                    </a:lnTo>
                    <a:lnTo>
                      <a:pt x="60" y="68"/>
                    </a:lnTo>
                    <a:lnTo>
                      <a:pt x="55" y="68"/>
                    </a:lnTo>
                    <a:lnTo>
                      <a:pt x="52" y="68"/>
                    </a:lnTo>
                    <a:lnTo>
                      <a:pt x="49" y="62"/>
                    </a:lnTo>
                    <a:lnTo>
                      <a:pt x="45" y="56"/>
                    </a:lnTo>
                    <a:lnTo>
                      <a:pt x="45" y="47"/>
                    </a:lnTo>
                    <a:lnTo>
                      <a:pt x="45" y="39"/>
                    </a:lnTo>
                    <a:lnTo>
                      <a:pt x="45" y="33"/>
                    </a:lnTo>
                    <a:lnTo>
                      <a:pt x="47" y="24"/>
                    </a:lnTo>
                    <a:lnTo>
                      <a:pt x="50" y="18"/>
                    </a:lnTo>
                    <a:lnTo>
                      <a:pt x="55" y="12"/>
                    </a:lnTo>
                    <a:lnTo>
                      <a:pt x="60" y="9"/>
                    </a:lnTo>
                    <a:lnTo>
                      <a:pt x="63" y="6"/>
                    </a:lnTo>
                    <a:lnTo>
                      <a:pt x="68" y="6"/>
                    </a:lnTo>
                    <a:lnTo>
                      <a:pt x="73" y="6"/>
                    </a:lnTo>
                    <a:lnTo>
                      <a:pt x="76" y="9"/>
                    </a:lnTo>
                    <a:lnTo>
                      <a:pt x="78" y="15"/>
                    </a:lnTo>
                    <a:lnTo>
                      <a:pt x="81" y="24"/>
                    </a:lnTo>
                    <a:lnTo>
                      <a:pt x="83" y="30"/>
                    </a:lnTo>
                    <a:lnTo>
                      <a:pt x="85" y="39"/>
                    </a:lnTo>
                    <a:lnTo>
                      <a:pt x="86" y="47"/>
                    </a:lnTo>
                    <a:lnTo>
                      <a:pt x="85" y="717"/>
                    </a:lnTo>
                  </a:path>
                </a:pathLst>
              </a:custGeom>
              <a:noFill/>
              <a:ln w="12700" cap="rnd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29" name="Line 2078"/>
              <p:cNvSpPr>
                <a:spLocks noChangeShapeType="1"/>
              </p:cNvSpPr>
              <p:nvPr/>
            </p:nvSpPr>
            <p:spPr bwMode="auto">
              <a:xfrm flipV="1">
                <a:off x="1017" y="2971"/>
                <a:ext cx="0" cy="459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30" name="Line 2079"/>
              <p:cNvSpPr>
                <a:spLocks noChangeShapeType="1"/>
              </p:cNvSpPr>
              <p:nvPr/>
            </p:nvSpPr>
            <p:spPr bwMode="auto">
              <a:xfrm flipV="1">
                <a:off x="1045" y="2971"/>
                <a:ext cx="0" cy="459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31" name="Line 2080"/>
              <p:cNvSpPr>
                <a:spLocks noChangeShapeType="1"/>
              </p:cNvSpPr>
              <p:nvPr/>
            </p:nvSpPr>
            <p:spPr bwMode="auto">
              <a:xfrm flipV="1">
                <a:off x="1074" y="2942"/>
                <a:ext cx="0" cy="488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32" name="Line 2081"/>
              <p:cNvSpPr>
                <a:spLocks noChangeShapeType="1"/>
              </p:cNvSpPr>
              <p:nvPr/>
            </p:nvSpPr>
            <p:spPr bwMode="auto">
              <a:xfrm flipV="1">
                <a:off x="1103" y="2914"/>
                <a:ext cx="0" cy="516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33" name="Freeform 2082"/>
              <p:cNvSpPr>
                <a:spLocks/>
              </p:cNvSpPr>
              <p:nvPr/>
            </p:nvSpPr>
            <p:spPr bwMode="auto">
              <a:xfrm>
                <a:off x="873" y="1680"/>
                <a:ext cx="350" cy="1379"/>
              </a:xfrm>
              <a:custGeom>
                <a:avLst/>
                <a:gdLst>
                  <a:gd name="T0" fmla="*/ 0 w 350"/>
                  <a:gd name="T1" fmla="*/ 1378 h 1379"/>
                  <a:gd name="T2" fmla="*/ 6 w 350"/>
                  <a:gd name="T3" fmla="*/ 1355 h 1379"/>
                  <a:gd name="T4" fmla="*/ 1 w 350"/>
                  <a:gd name="T5" fmla="*/ 1339 h 1379"/>
                  <a:gd name="T6" fmla="*/ 1 w 350"/>
                  <a:gd name="T7" fmla="*/ 1323 h 1379"/>
                  <a:gd name="T8" fmla="*/ 1 w 350"/>
                  <a:gd name="T9" fmla="*/ 1311 h 1379"/>
                  <a:gd name="T10" fmla="*/ 1 w 350"/>
                  <a:gd name="T11" fmla="*/ 1295 h 1379"/>
                  <a:gd name="T12" fmla="*/ 1 w 350"/>
                  <a:gd name="T13" fmla="*/ 1284 h 1379"/>
                  <a:gd name="T14" fmla="*/ 6 w 350"/>
                  <a:gd name="T15" fmla="*/ 1267 h 1379"/>
                  <a:gd name="T16" fmla="*/ 6 w 350"/>
                  <a:gd name="T17" fmla="*/ 1251 h 1379"/>
                  <a:gd name="T18" fmla="*/ 12 w 350"/>
                  <a:gd name="T19" fmla="*/ 1239 h 1379"/>
                  <a:gd name="T20" fmla="*/ 17 w 350"/>
                  <a:gd name="T21" fmla="*/ 1217 h 1379"/>
                  <a:gd name="T22" fmla="*/ 23 w 350"/>
                  <a:gd name="T23" fmla="*/ 1201 h 1379"/>
                  <a:gd name="T24" fmla="*/ 29 w 350"/>
                  <a:gd name="T25" fmla="*/ 1190 h 1379"/>
                  <a:gd name="T26" fmla="*/ 34 w 350"/>
                  <a:gd name="T27" fmla="*/ 1174 h 1379"/>
                  <a:gd name="T28" fmla="*/ 39 w 350"/>
                  <a:gd name="T29" fmla="*/ 1162 h 1379"/>
                  <a:gd name="T30" fmla="*/ 51 w 350"/>
                  <a:gd name="T31" fmla="*/ 1152 h 1379"/>
                  <a:gd name="T32" fmla="*/ 51 w 350"/>
                  <a:gd name="T33" fmla="*/ 1140 h 1379"/>
                  <a:gd name="T34" fmla="*/ 61 w 350"/>
                  <a:gd name="T35" fmla="*/ 1123 h 1379"/>
                  <a:gd name="T36" fmla="*/ 67 w 350"/>
                  <a:gd name="T37" fmla="*/ 1107 h 1379"/>
                  <a:gd name="T38" fmla="*/ 73 w 350"/>
                  <a:gd name="T39" fmla="*/ 1096 h 1379"/>
                  <a:gd name="T40" fmla="*/ 84 w 350"/>
                  <a:gd name="T41" fmla="*/ 1080 h 1379"/>
                  <a:gd name="T42" fmla="*/ 90 w 350"/>
                  <a:gd name="T43" fmla="*/ 1069 h 1379"/>
                  <a:gd name="T44" fmla="*/ 95 w 350"/>
                  <a:gd name="T45" fmla="*/ 1052 h 1379"/>
                  <a:gd name="T46" fmla="*/ 100 w 350"/>
                  <a:gd name="T47" fmla="*/ 1041 h 1379"/>
                  <a:gd name="T48" fmla="*/ 100 w 350"/>
                  <a:gd name="T49" fmla="*/ 1024 h 1379"/>
                  <a:gd name="T50" fmla="*/ 106 w 350"/>
                  <a:gd name="T51" fmla="*/ 1008 h 1379"/>
                  <a:gd name="T52" fmla="*/ 106 w 350"/>
                  <a:gd name="T53" fmla="*/ 997 h 1379"/>
                  <a:gd name="T54" fmla="*/ 111 w 350"/>
                  <a:gd name="T55" fmla="*/ 981 h 1379"/>
                  <a:gd name="T56" fmla="*/ 111 w 350"/>
                  <a:gd name="T57" fmla="*/ 969 h 1379"/>
                  <a:gd name="T58" fmla="*/ 115 w 350"/>
                  <a:gd name="T59" fmla="*/ 0 h 1379"/>
                  <a:gd name="T60" fmla="*/ 230 w 350"/>
                  <a:gd name="T61" fmla="*/ 0 h 1379"/>
                  <a:gd name="T62" fmla="*/ 230 w 350"/>
                  <a:gd name="T63" fmla="*/ 919 h 1379"/>
                  <a:gd name="T64" fmla="*/ 227 w 350"/>
                  <a:gd name="T65" fmla="*/ 931 h 1379"/>
                  <a:gd name="T66" fmla="*/ 239 w 350"/>
                  <a:gd name="T67" fmla="*/ 942 h 1379"/>
                  <a:gd name="T68" fmla="*/ 244 w 350"/>
                  <a:gd name="T69" fmla="*/ 959 h 1379"/>
                  <a:gd name="T70" fmla="*/ 255 w 350"/>
                  <a:gd name="T71" fmla="*/ 975 h 1379"/>
                  <a:gd name="T72" fmla="*/ 261 w 350"/>
                  <a:gd name="T73" fmla="*/ 986 h 1379"/>
                  <a:gd name="T74" fmla="*/ 277 w 350"/>
                  <a:gd name="T75" fmla="*/ 1002 h 1379"/>
                  <a:gd name="T76" fmla="*/ 288 w 350"/>
                  <a:gd name="T77" fmla="*/ 1014 h 1379"/>
                  <a:gd name="T78" fmla="*/ 305 w 350"/>
                  <a:gd name="T79" fmla="*/ 1030 h 1379"/>
                  <a:gd name="T80" fmla="*/ 316 w 350"/>
                  <a:gd name="T81" fmla="*/ 1046 h 1379"/>
                  <a:gd name="T82" fmla="*/ 321 w 350"/>
                  <a:gd name="T83" fmla="*/ 1058 h 1379"/>
                  <a:gd name="T84" fmla="*/ 333 w 350"/>
                  <a:gd name="T85" fmla="*/ 1074 h 1379"/>
                  <a:gd name="T86" fmla="*/ 333 w 350"/>
                  <a:gd name="T87" fmla="*/ 1085 h 1379"/>
                  <a:gd name="T88" fmla="*/ 338 w 350"/>
                  <a:gd name="T89" fmla="*/ 1102 h 1379"/>
                  <a:gd name="T90" fmla="*/ 343 w 350"/>
                  <a:gd name="T91" fmla="*/ 1118 h 1379"/>
                  <a:gd name="T92" fmla="*/ 349 w 350"/>
                  <a:gd name="T93" fmla="*/ 1135 h 1379"/>
                  <a:gd name="T94" fmla="*/ 0 w 350"/>
                  <a:gd name="T95" fmla="*/ 1378 h 1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0" h="1379">
                    <a:moveTo>
                      <a:pt x="0" y="1378"/>
                    </a:moveTo>
                    <a:lnTo>
                      <a:pt x="6" y="1355"/>
                    </a:lnTo>
                    <a:lnTo>
                      <a:pt x="1" y="1339"/>
                    </a:lnTo>
                    <a:lnTo>
                      <a:pt x="1" y="1323"/>
                    </a:lnTo>
                    <a:lnTo>
                      <a:pt x="1" y="1311"/>
                    </a:lnTo>
                    <a:lnTo>
                      <a:pt x="1" y="1295"/>
                    </a:lnTo>
                    <a:lnTo>
                      <a:pt x="1" y="1284"/>
                    </a:lnTo>
                    <a:lnTo>
                      <a:pt x="6" y="1267"/>
                    </a:lnTo>
                    <a:lnTo>
                      <a:pt x="6" y="1251"/>
                    </a:lnTo>
                    <a:lnTo>
                      <a:pt x="12" y="1239"/>
                    </a:lnTo>
                    <a:lnTo>
                      <a:pt x="17" y="1217"/>
                    </a:lnTo>
                    <a:lnTo>
                      <a:pt x="23" y="1201"/>
                    </a:lnTo>
                    <a:lnTo>
                      <a:pt x="29" y="1190"/>
                    </a:lnTo>
                    <a:lnTo>
                      <a:pt x="34" y="1174"/>
                    </a:lnTo>
                    <a:lnTo>
                      <a:pt x="39" y="1162"/>
                    </a:lnTo>
                    <a:lnTo>
                      <a:pt x="51" y="1152"/>
                    </a:lnTo>
                    <a:lnTo>
                      <a:pt x="51" y="1140"/>
                    </a:lnTo>
                    <a:lnTo>
                      <a:pt x="61" y="1123"/>
                    </a:lnTo>
                    <a:lnTo>
                      <a:pt x="67" y="1107"/>
                    </a:lnTo>
                    <a:lnTo>
                      <a:pt x="73" y="1096"/>
                    </a:lnTo>
                    <a:lnTo>
                      <a:pt x="84" y="1080"/>
                    </a:lnTo>
                    <a:lnTo>
                      <a:pt x="90" y="1069"/>
                    </a:lnTo>
                    <a:lnTo>
                      <a:pt x="95" y="1052"/>
                    </a:lnTo>
                    <a:lnTo>
                      <a:pt x="100" y="1041"/>
                    </a:lnTo>
                    <a:lnTo>
                      <a:pt x="100" y="1024"/>
                    </a:lnTo>
                    <a:lnTo>
                      <a:pt x="106" y="1008"/>
                    </a:lnTo>
                    <a:lnTo>
                      <a:pt x="106" y="997"/>
                    </a:lnTo>
                    <a:lnTo>
                      <a:pt x="111" y="981"/>
                    </a:lnTo>
                    <a:lnTo>
                      <a:pt x="111" y="969"/>
                    </a:lnTo>
                    <a:lnTo>
                      <a:pt x="115" y="0"/>
                    </a:lnTo>
                    <a:lnTo>
                      <a:pt x="230" y="0"/>
                    </a:lnTo>
                    <a:lnTo>
                      <a:pt x="230" y="919"/>
                    </a:lnTo>
                    <a:lnTo>
                      <a:pt x="227" y="931"/>
                    </a:lnTo>
                    <a:lnTo>
                      <a:pt x="239" y="942"/>
                    </a:lnTo>
                    <a:lnTo>
                      <a:pt x="244" y="959"/>
                    </a:lnTo>
                    <a:lnTo>
                      <a:pt x="255" y="975"/>
                    </a:lnTo>
                    <a:lnTo>
                      <a:pt x="261" y="986"/>
                    </a:lnTo>
                    <a:lnTo>
                      <a:pt x="277" y="1002"/>
                    </a:lnTo>
                    <a:lnTo>
                      <a:pt x="288" y="1014"/>
                    </a:lnTo>
                    <a:lnTo>
                      <a:pt x="305" y="1030"/>
                    </a:lnTo>
                    <a:lnTo>
                      <a:pt x="316" y="1046"/>
                    </a:lnTo>
                    <a:lnTo>
                      <a:pt x="321" y="1058"/>
                    </a:lnTo>
                    <a:lnTo>
                      <a:pt x="333" y="1074"/>
                    </a:lnTo>
                    <a:lnTo>
                      <a:pt x="333" y="1085"/>
                    </a:lnTo>
                    <a:lnTo>
                      <a:pt x="338" y="1102"/>
                    </a:lnTo>
                    <a:lnTo>
                      <a:pt x="343" y="1118"/>
                    </a:lnTo>
                    <a:lnTo>
                      <a:pt x="349" y="1135"/>
                    </a:lnTo>
                    <a:lnTo>
                      <a:pt x="0" y="1378"/>
                    </a:lnTo>
                  </a:path>
                </a:pathLst>
              </a:custGeom>
              <a:gradFill rotWithShape="0">
                <a:gsLst>
                  <a:gs pos="0">
                    <a:srgbClr val="FF9933">
                      <a:gamma/>
                      <a:shade val="40000"/>
                      <a:invGamma/>
                    </a:srgbClr>
                  </a:gs>
                  <a:gs pos="50000">
                    <a:srgbClr val="FF9933"/>
                  </a:gs>
                  <a:gs pos="100000">
                    <a:srgbClr val="FF9933">
                      <a:gamma/>
                      <a:shade val="4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34" name="Arc 2083"/>
              <p:cNvSpPr>
                <a:spLocks/>
              </p:cNvSpPr>
              <p:nvPr/>
            </p:nvSpPr>
            <p:spPr bwMode="auto">
              <a:xfrm rot="10800000">
                <a:off x="874" y="3920"/>
                <a:ext cx="374" cy="201"/>
              </a:xfrm>
              <a:custGeom>
                <a:avLst/>
                <a:gdLst>
                  <a:gd name="G0" fmla="+- 21593 0 0"/>
                  <a:gd name="G1" fmla="+- 21600 0 0"/>
                  <a:gd name="G2" fmla="+- 21600 0 0"/>
                  <a:gd name="T0" fmla="*/ 0 w 43193"/>
                  <a:gd name="T1" fmla="*/ 21063 h 21600"/>
                  <a:gd name="T2" fmla="*/ 43193 w 43193"/>
                  <a:gd name="T3" fmla="*/ 21600 h 21600"/>
                  <a:gd name="T4" fmla="*/ 21593 w 431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3" h="21600" fill="none" extrusionOk="0">
                    <a:moveTo>
                      <a:pt x="-1" y="21062"/>
                    </a:moveTo>
                    <a:cubicBezTo>
                      <a:pt x="291" y="9346"/>
                      <a:pt x="9872" y="-1"/>
                      <a:pt x="21593" y="0"/>
                    </a:cubicBezTo>
                    <a:cubicBezTo>
                      <a:pt x="33522" y="0"/>
                      <a:pt x="43193" y="9670"/>
                      <a:pt x="43193" y="21600"/>
                    </a:cubicBezTo>
                  </a:path>
                  <a:path w="43193" h="21600" stroke="0" extrusionOk="0">
                    <a:moveTo>
                      <a:pt x="-1" y="21062"/>
                    </a:moveTo>
                    <a:cubicBezTo>
                      <a:pt x="291" y="9346"/>
                      <a:pt x="9872" y="-1"/>
                      <a:pt x="21593" y="0"/>
                    </a:cubicBezTo>
                    <a:cubicBezTo>
                      <a:pt x="33522" y="0"/>
                      <a:pt x="43193" y="9670"/>
                      <a:pt x="43193" y="21600"/>
                    </a:cubicBezTo>
                    <a:lnTo>
                      <a:pt x="21593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graphicFrame>
            <p:nvGraphicFramePr>
              <p:cNvPr id="37" name="Object 2084"/>
              <p:cNvGraphicFramePr>
                <a:graphicFrameLocks noChangeAspect="1"/>
              </p:cNvGraphicFramePr>
              <p:nvPr/>
            </p:nvGraphicFramePr>
            <p:xfrm>
              <a:off x="1152" y="1632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5" name="Equation" r:id="rId5" imgW="164880" imgH="164880" progId="Equation.3">
                      <p:embed/>
                    </p:oleObj>
                  </mc:Choice>
                  <mc:Fallback>
                    <p:oleObj name="Equation" r:id="rId5" imgW="164880" imgH="16488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-8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2" y="1632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CC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oup 2085"/>
              <p:cNvGrpSpPr>
                <a:grpSpLocks/>
              </p:cNvGrpSpPr>
              <p:nvPr/>
            </p:nvGrpSpPr>
            <p:grpSpPr bwMode="auto">
              <a:xfrm rot="-4074129">
                <a:off x="4127" y="1728"/>
                <a:ext cx="912" cy="1008"/>
                <a:chOff x="4309" y="1051"/>
                <a:chExt cx="1148" cy="1252"/>
              </a:xfrm>
            </p:grpSpPr>
            <p:sp>
              <p:nvSpPr>
                <p:cNvPr id="62" name="Line 2086"/>
                <p:cNvSpPr>
                  <a:spLocks noChangeShapeType="1"/>
                </p:cNvSpPr>
                <p:nvPr/>
              </p:nvSpPr>
              <p:spPr bwMode="auto">
                <a:xfrm rot="3736034" flipV="1">
                  <a:off x="4607" y="1267"/>
                  <a:ext cx="816" cy="384"/>
                </a:xfrm>
                <a:prstGeom prst="line">
                  <a:avLst/>
                </a:prstGeom>
                <a:noFill/>
                <a:ln w="50800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63" name="Line 2087"/>
                <p:cNvSpPr>
                  <a:spLocks noChangeShapeType="1"/>
                </p:cNvSpPr>
                <p:nvPr/>
              </p:nvSpPr>
              <p:spPr bwMode="auto">
                <a:xfrm rot="3736034" flipV="1">
                  <a:off x="4294" y="1703"/>
                  <a:ext cx="816" cy="384"/>
                </a:xfrm>
                <a:prstGeom prst="line">
                  <a:avLst/>
                </a:prstGeom>
                <a:noFill/>
                <a:ln w="50800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64" name="Line 2088"/>
                <p:cNvSpPr>
                  <a:spLocks noChangeShapeType="1"/>
                </p:cNvSpPr>
                <p:nvPr/>
              </p:nvSpPr>
              <p:spPr bwMode="auto">
                <a:xfrm rot="3736034">
                  <a:off x="5097" y="1709"/>
                  <a:ext cx="240" cy="480"/>
                </a:xfrm>
                <a:prstGeom prst="line">
                  <a:avLst/>
                </a:prstGeom>
                <a:noFill/>
                <a:ln w="50800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65" name="Line 2089"/>
                <p:cNvSpPr>
                  <a:spLocks noChangeShapeType="1"/>
                </p:cNvSpPr>
                <p:nvPr/>
              </p:nvSpPr>
              <p:spPr bwMode="auto">
                <a:xfrm rot="3736034">
                  <a:off x="4545" y="1178"/>
                  <a:ext cx="96" cy="192"/>
                </a:xfrm>
                <a:prstGeom prst="line">
                  <a:avLst/>
                </a:prstGeom>
                <a:noFill/>
                <a:ln w="50800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  <p:sp>
              <p:nvSpPr>
                <p:cNvPr id="66" name="Line 2090"/>
                <p:cNvSpPr>
                  <a:spLocks noChangeShapeType="1"/>
                </p:cNvSpPr>
                <p:nvPr/>
              </p:nvSpPr>
              <p:spPr bwMode="auto">
                <a:xfrm rot="3736034">
                  <a:off x="4357" y="1440"/>
                  <a:ext cx="96" cy="192"/>
                </a:xfrm>
                <a:prstGeom prst="line">
                  <a:avLst/>
                </a:prstGeom>
                <a:noFill/>
                <a:ln w="50800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SimSun" charset="-122"/>
                    <a:ea typeface="SimSun" charset="-122"/>
                    <a:cs typeface="SimSun" charset="-122"/>
                  </a:endParaRPr>
                </a:p>
              </p:txBody>
            </p:sp>
          </p:grpSp>
          <p:sp>
            <p:nvSpPr>
              <p:cNvPr id="39" name="Line 2091"/>
              <p:cNvSpPr>
                <a:spLocks noChangeShapeType="1"/>
              </p:cNvSpPr>
              <p:nvPr/>
            </p:nvSpPr>
            <p:spPr bwMode="auto">
              <a:xfrm flipH="1">
                <a:off x="1199" y="2926"/>
                <a:ext cx="1728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40" name="Line 2092"/>
              <p:cNvSpPr>
                <a:spLocks noChangeShapeType="1"/>
              </p:cNvSpPr>
              <p:nvPr/>
            </p:nvSpPr>
            <p:spPr bwMode="auto">
              <a:xfrm>
                <a:off x="2015" y="2448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41" name="Line 2093"/>
              <p:cNvSpPr>
                <a:spLocks noChangeShapeType="1"/>
              </p:cNvSpPr>
              <p:nvPr/>
            </p:nvSpPr>
            <p:spPr bwMode="auto">
              <a:xfrm>
                <a:off x="2159" y="2448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42" name="Line 2094"/>
              <p:cNvSpPr>
                <a:spLocks noChangeShapeType="1"/>
              </p:cNvSpPr>
              <p:nvPr/>
            </p:nvSpPr>
            <p:spPr bwMode="auto">
              <a:xfrm>
                <a:off x="2159" y="3024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43" name="Line 2095"/>
              <p:cNvSpPr>
                <a:spLocks noChangeShapeType="1"/>
              </p:cNvSpPr>
              <p:nvPr/>
            </p:nvSpPr>
            <p:spPr bwMode="auto">
              <a:xfrm>
                <a:off x="2015" y="3024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44" name="Text Box 2096"/>
              <p:cNvSpPr txBox="1">
                <a:spLocks noChangeArrowheads="1"/>
              </p:cNvSpPr>
              <p:nvPr/>
            </p:nvSpPr>
            <p:spPr bwMode="auto">
              <a:xfrm>
                <a:off x="1775" y="1572"/>
                <a:ext cx="835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zh-CN" altLang="en-US" b="1" dirty="0">
                    <a:latin typeface="SimSun" charset="-122"/>
                    <a:ea typeface="SimSun" charset="-122"/>
                    <a:cs typeface="SimSun" charset="-122"/>
                  </a:rPr>
                  <a:t>光阑</a:t>
                </a:r>
                <a:endParaRPr kumimoji="1" lang="zh-CN" altLang="en-US" sz="2800" b="1" dirty="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graphicFrame>
            <p:nvGraphicFramePr>
              <p:cNvPr id="45" name="Object 2097"/>
              <p:cNvGraphicFramePr>
                <a:graphicFrameLocks noChangeAspect="1"/>
              </p:cNvGraphicFramePr>
              <p:nvPr/>
            </p:nvGraphicFramePr>
            <p:xfrm>
              <a:off x="1709" y="2197"/>
              <a:ext cx="307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6" name="Equation" r:id="rId7" imgW="190440" imgH="215640" progId="Equation.3">
                      <p:embed/>
                    </p:oleObj>
                  </mc:Choice>
                  <mc:Fallback>
                    <p:oleObj name="Equation" r:id="rId7" imgW="190440" imgH="21564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lum bright="-8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9" y="2197"/>
                            <a:ext cx="307" cy="3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CC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2098"/>
              <p:cNvGraphicFramePr>
                <a:graphicFrameLocks noChangeAspect="1"/>
              </p:cNvGraphicFramePr>
              <p:nvPr/>
            </p:nvGraphicFramePr>
            <p:xfrm>
              <a:off x="2159" y="2208"/>
              <a:ext cx="318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7" name="Equation" r:id="rId9" imgW="203040" imgH="215640" progId="Equation.3">
                      <p:embed/>
                    </p:oleObj>
                  </mc:Choice>
                  <mc:Fallback>
                    <p:oleObj name="Equation" r:id="rId9" imgW="203040" imgH="21564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lum bright="-8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9" y="2208"/>
                            <a:ext cx="318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CC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Line 2099"/>
              <p:cNvSpPr>
                <a:spLocks noChangeShapeType="1"/>
              </p:cNvSpPr>
              <p:nvPr/>
            </p:nvSpPr>
            <p:spPr bwMode="auto">
              <a:xfrm flipH="1">
                <a:off x="1871" y="1968"/>
                <a:ext cx="145" cy="24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48" name="Line 2100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96" cy="28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graphicFrame>
            <p:nvGraphicFramePr>
              <p:cNvPr id="49" name="Object 2101"/>
              <p:cNvGraphicFramePr>
                <a:graphicFrameLocks noChangeAspect="1"/>
              </p:cNvGraphicFramePr>
              <p:nvPr/>
            </p:nvGraphicFramePr>
            <p:xfrm>
              <a:off x="2303" y="2640"/>
              <a:ext cx="237" cy="3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8" name="Equation" r:id="rId11" imgW="139680" imgH="177480" progId="Equation.3">
                      <p:embed/>
                    </p:oleObj>
                  </mc:Choice>
                  <mc:Fallback>
                    <p:oleObj name="Equation" r:id="rId11" imgW="139680" imgH="17748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lum bright="-8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3" y="2640"/>
                            <a:ext cx="237" cy="3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CC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Line 2102"/>
              <p:cNvSpPr>
                <a:spLocks noChangeShapeType="1"/>
              </p:cNvSpPr>
              <p:nvPr/>
            </p:nvSpPr>
            <p:spPr bwMode="auto">
              <a:xfrm flipH="1">
                <a:off x="3215" y="2592"/>
                <a:ext cx="720" cy="336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51" name="Arc 2103"/>
              <p:cNvSpPr>
                <a:spLocks/>
              </p:cNvSpPr>
              <p:nvPr/>
            </p:nvSpPr>
            <p:spPr bwMode="auto">
              <a:xfrm>
                <a:off x="3695" y="2689"/>
                <a:ext cx="97" cy="240"/>
              </a:xfrm>
              <a:custGeom>
                <a:avLst/>
                <a:gdLst>
                  <a:gd name="G0" fmla="+- 225 0 0"/>
                  <a:gd name="G1" fmla="+- 21600 0 0"/>
                  <a:gd name="G2" fmla="+- 21600 0 0"/>
                  <a:gd name="T0" fmla="*/ 0 w 21825"/>
                  <a:gd name="T1" fmla="*/ 1 h 21600"/>
                  <a:gd name="T2" fmla="*/ 21825 w 21825"/>
                  <a:gd name="T3" fmla="*/ 21600 h 21600"/>
                  <a:gd name="T4" fmla="*/ 225 w 218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25" h="21600" fill="none" extrusionOk="0">
                    <a:moveTo>
                      <a:pt x="0" y="1"/>
                    </a:moveTo>
                    <a:cubicBezTo>
                      <a:pt x="74" y="0"/>
                      <a:pt x="149" y="-1"/>
                      <a:pt x="225" y="0"/>
                    </a:cubicBezTo>
                    <a:cubicBezTo>
                      <a:pt x="12154" y="0"/>
                      <a:pt x="21825" y="9670"/>
                      <a:pt x="21825" y="21600"/>
                    </a:cubicBezTo>
                  </a:path>
                  <a:path w="21825" h="21600" stroke="0" extrusionOk="0">
                    <a:moveTo>
                      <a:pt x="0" y="1"/>
                    </a:moveTo>
                    <a:cubicBezTo>
                      <a:pt x="74" y="0"/>
                      <a:pt x="149" y="-1"/>
                      <a:pt x="225" y="0"/>
                    </a:cubicBezTo>
                    <a:cubicBezTo>
                      <a:pt x="12154" y="0"/>
                      <a:pt x="21825" y="9670"/>
                      <a:pt x="21825" y="21600"/>
                    </a:cubicBezTo>
                    <a:lnTo>
                      <a:pt x="225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52" name="Line 2104"/>
              <p:cNvSpPr>
                <a:spLocks noChangeShapeType="1"/>
              </p:cNvSpPr>
              <p:nvPr/>
            </p:nvSpPr>
            <p:spPr bwMode="auto">
              <a:xfrm>
                <a:off x="2927" y="2928"/>
                <a:ext cx="2160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53" name="Rectangle 2105" descr="小棋盘"/>
              <p:cNvSpPr>
                <a:spLocks noChangeArrowheads="1"/>
              </p:cNvSpPr>
              <p:nvPr/>
            </p:nvSpPr>
            <p:spPr bwMode="auto">
              <a:xfrm>
                <a:off x="2931" y="2788"/>
                <a:ext cx="280" cy="328"/>
              </a:xfrm>
              <a:prstGeom prst="rect">
                <a:avLst/>
              </a:prstGeom>
              <a:pattFill prst="smCheck">
                <a:fgClr>
                  <a:schemeClr val="bg1"/>
                </a:fgClr>
                <a:bgClr>
                  <a:schemeClr val="accent1"/>
                </a:bgClr>
              </a:pattFill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54" name="Line 2106"/>
              <p:cNvSpPr>
                <a:spLocks noChangeShapeType="1"/>
              </p:cNvSpPr>
              <p:nvPr/>
            </p:nvSpPr>
            <p:spPr bwMode="auto">
              <a:xfrm flipV="1">
                <a:off x="3935" y="2208"/>
                <a:ext cx="816" cy="384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55" name="Rectangle 2107"/>
              <p:cNvSpPr>
                <a:spLocks noChangeArrowheads="1"/>
              </p:cNvSpPr>
              <p:nvPr/>
            </p:nvSpPr>
            <p:spPr bwMode="auto">
              <a:xfrm>
                <a:off x="2399" y="3218"/>
                <a:ext cx="19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zh-CN" altLang="en-US" b="1" dirty="0">
                    <a:latin typeface="SimSun" charset="-122"/>
                    <a:ea typeface="SimSun" charset="-122"/>
                    <a:cs typeface="SimSun" charset="-122"/>
                  </a:rPr>
                  <a:t>石墨体（散射物）</a:t>
                </a:r>
              </a:p>
            </p:txBody>
          </p:sp>
          <p:sp>
            <p:nvSpPr>
              <p:cNvPr id="56" name="Rectangle 2108"/>
              <p:cNvSpPr>
                <a:spLocks noChangeArrowheads="1"/>
              </p:cNvSpPr>
              <p:nvPr/>
            </p:nvSpPr>
            <p:spPr bwMode="auto">
              <a:xfrm>
                <a:off x="3763" y="2530"/>
                <a:ext cx="442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kumimoji="1" lang="en-US" altLang="zh-CN" b="1" i="1" dirty="0">
                    <a:latin typeface="SimSun" charset="-122"/>
                    <a:ea typeface="SimSun" charset="-122"/>
                    <a:cs typeface="SimSun" charset="-122"/>
                    <a:sym typeface="Symbol" pitchFamily="18" charset="2"/>
                  </a:rPr>
                  <a:t></a:t>
                </a:r>
                <a:endParaRPr kumimoji="1" lang="en-US" altLang="zh-CN" b="1" dirty="0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graphicFrame>
            <p:nvGraphicFramePr>
              <p:cNvPr id="57" name="Object 21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3901391"/>
                  </p:ext>
                </p:extLst>
              </p:nvPr>
            </p:nvGraphicFramePr>
            <p:xfrm>
              <a:off x="2893" y="2389"/>
              <a:ext cx="312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9" name="Equation" r:id="rId13" imgW="164880" imgH="164880" progId="Equation.3">
                      <p:embed/>
                    </p:oleObj>
                  </mc:Choice>
                  <mc:Fallback>
                    <p:oleObj name="Equation" r:id="rId13" imgW="164880" imgH="16488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lum bright="-8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3" y="2389"/>
                            <a:ext cx="312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Arc 2110"/>
              <p:cNvSpPr>
                <a:spLocks/>
              </p:cNvSpPr>
              <p:nvPr/>
            </p:nvSpPr>
            <p:spPr bwMode="auto">
              <a:xfrm>
                <a:off x="3647" y="1856"/>
                <a:ext cx="1248" cy="1963"/>
              </a:xfrm>
              <a:custGeom>
                <a:avLst/>
                <a:gdLst>
                  <a:gd name="G0" fmla="+- 0 0 0"/>
                  <a:gd name="G1" fmla="+- 17990 0 0"/>
                  <a:gd name="G2" fmla="+- 21600 0 0"/>
                  <a:gd name="T0" fmla="*/ 11955 w 21600"/>
                  <a:gd name="T1" fmla="*/ 0 h 32174"/>
                  <a:gd name="T2" fmla="*/ 16291 w 21600"/>
                  <a:gd name="T3" fmla="*/ 32174 h 32174"/>
                  <a:gd name="T4" fmla="*/ 0 w 21600"/>
                  <a:gd name="T5" fmla="*/ 17990 h 32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74" fill="none" extrusionOk="0">
                    <a:moveTo>
                      <a:pt x="11954" y="0"/>
                    </a:moveTo>
                    <a:cubicBezTo>
                      <a:pt x="17979" y="4003"/>
                      <a:pt x="21600" y="10756"/>
                      <a:pt x="21600" y="17990"/>
                    </a:cubicBezTo>
                    <a:cubicBezTo>
                      <a:pt x="21600" y="23203"/>
                      <a:pt x="19714" y="28241"/>
                      <a:pt x="16290" y="32173"/>
                    </a:cubicBezTo>
                  </a:path>
                  <a:path w="21600" h="32174" stroke="0" extrusionOk="0">
                    <a:moveTo>
                      <a:pt x="11954" y="0"/>
                    </a:moveTo>
                    <a:cubicBezTo>
                      <a:pt x="17979" y="4003"/>
                      <a:pt x="21600" y="10756"/>
                      <a:pt x="21600" y="17990"/>
                    </a:cubicBezTo>
                    <a:cubicBezTo>
                      <a:pt x="21600" y="23203"/>
                      <a:pt x="19714" y="28241"/>
                      <a:pt x="16290" y="32173"/>
                    </a:cubicBezTo>
                    <a:lnTo>
                      <a:pt x="0" y="17990"/>
                    </a:lnTo>
                    <a:close/>
                  </a:path>
                </a:pathLst>
              </a:custGeom>
              <a:noFill/>
              <a:ln w="12700">
                <a:solidFill>
                  <a:srgbClr val="CC0000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59" name="Line 2111"/>
              <p:cNvSpPr>
                <a:spLocks noChangeShapeType="1"/>
              </p:cNvSpPr>
              <p:nvPr/>
            </p:nvSpPr>
            <p:spPr bwMode="auto">
              <a:xfrm flipH="1" flipV="1">
                <a:off x="3359" y="2352"/>
                <a:ext cx="192" cy="336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sp>
            <p:nvSpPr>
              <p:cNvPr id="60" name="Line 2112"/>
              <p:cNvSpPr>
                <a:spLocks noChangeShapeType="1"/>
              </p:cNvSpPr>
              <p:nvPr/>
            </p:nvSpPr>
            <p:spPr bwMode="auto">
              <a:xfrm flipH="1" flipV="1">
                <a:off x="3599" y="2832"/>
                <a:ext cx="192" cy="336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SimSun" charset="-122"/>
                  <a:ea typeface="SimSun" charset="-122"/>
                  <a:cs typeface="SimSun" charset="-122"/>
                </a:endParaRPr>
              </a:p>
            </p:txBody>
          </p:sp>
          <p:graphicFrame>
            <p:nvGraphicFramePr>
              <p:cNvPr id="61" name="Object 2113"/>
              <p:cNvGraphicFramePr>
                <a:graphicFrameLocks noChangeAspect="1"/>
              </p:cNvGraphicFramePr>
              <p:nvPr/>
            </p:nvGraphicFramePr>
            <p:xfrm>
              <a:off x="4415" y="1632"/>
              <a:ext cx="252" cy="2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60" name="公式" r:id="rId15" imgW="152280" imgH="177480" progId="Equation.3">
                      <p:embed/>
                    </p:oleObj>
                  </mc:Choice>
                  <mc:Fallback>
                    <p:oleObj name="公式" r:id="rId15" imgW="152280" imgH="17748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lum bright="-8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5" y="1632"/>
                            <a:ext cx="252" cy="2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CC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2115"/>
            <p:cNvSpPr>
              <a:spLocks noChangeArrowheads="1"/>
            </p:cNvSpPr>
            <p:nvPr/>
          </p:nvSpPr>
          <p:spPr bwMode="auto">
            <a:xfrm>
              <a:off x="4491" y="1113"/>
              <a:ext cx="124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kumimoji="1" lang="zh-CN" altLang="en-US" b="1" dirty="0">
                  <a:latin typeface="SimSun" charset="-122"/>
                  <a:ea typeface="SimSun" charset="-122"/>
                  <a:cs typeface="SimSun" charset="-122"/>
                </a:rPr>
                <a:t>射线谱仪</a:t>
              </a:r>
            </a:p>
          </p:txBody>
        </p:sp>
      </p:grpSp>
      <p:grpSp>
        <p:nvGrpSpPr>
          <p:cNvPr id="73" name="Group 4"/>
          <p:cNvGrpSpPr>
            <a:grpSpLocks noChangeAspect="1"/>
          </p:cNvGrpSpPr>
          <p:nvPr/>
        </p:nvGrpSpPr>
        <p:grpSpPr bwMode="auto">
          <a:xfrm>
            <a:off x="5511655" y="1928691"/>
            <a:ext cx="3384560" cy="4200464"/>
            <a:chOff x="2976" y="384"/>
            <a:chExt cx="2928" cy="3744"/>
          </a:xfrm>
        </p:grpSpPr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2976" y="384"/>
              <a:ext cx="2688" cy="37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66"/>
              </a:solidFill>
              <a:miter lim="800000"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3120" y="768"/>
              <a:ext cx="2112" cy="29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3120" y="2256"/>
              <a:ext cx="2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>
              <a:off x="3120" y="1440"/>
              <a:ext cx="2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3120" y="2958"/>
              <a:ext cx="2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3360" y="807"/>
              <a:ext cx="300" cy="633"/>
            </a:xfrm>
            <a:custGeom>
              <a:avLst/>
              <a:gdLst>
                <a:gd name="T0" fmla="*/ 0 w 300"/>
                <a:gd name="T1" fmla="*/ 633 h 633"/>
                <a:gd name="T2" fmla="*/ 78 w 300"/>
                <a:gd name="T3" fmla="*/ 447 h 633"/>
                <a:gd name="T4" fmla="*/ 108 w 300"/>
                <a:gd name="T5" fmla="*/ 63 h 633"/>
                <a:gd name="T6" fmla="*/ 186 w 300"/>
                <a:gd name="T7" fmla="*/ 69 h 633"/>
                <a:gd name="T8" fmla="*/ 234 w 300"/>
                <a:gd name="T9" fmla="*/ 441 h 633"/>
                <a:gd name="T10" fmla="*/ 300 w 300"/>
                <a:gd name="T11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633">
                  <a:moveTo>
                    <a:pt x="0" y="633"/>
                  </a:moveTo>
                  <a:cubicBezTo>
                    <a:pt x="13" y="602"/>
                    <a:pt x="60" y="542"/>
                    <a:pt x="78" y="447"/>
                  </a:cubicBezTo>
                  <a:cubicBezTo>
                    <a:pt x="96" y="352"/>
                    <a:pt x="90" y="126"/>
                    <a:pt x="108" y="63"/>
                  </a:cubicBezTo>
                  <a:cubicBezTo>
                    <a:pt x="126" y="0"/>
                    <a:pt x="165" y="6"/>
                    <a:pt x="186" y="69"/>
                  </a:cubicBezTo>
                  <a:cubicBezTo>
                    <a:pt x="207" y="132"/>
                    <a:pt x="215" y="347"/>
                    <a:pt x="234" y="441"/>
                  </a:cubicBezTo>
                  <a:cubicBezTo>
                    <a:pt x="253" y="535"/>
                    <a:pt x="286" y="593"/>
                    <a:pt x="300" y="633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3360" y="2400"/>
              <a:ext cx="1056" cy="558"/>
            </a:xfrm>
            <a:custGeom>
              <a:avLst/>
              <a:gdLst>
                <a:gd name="T0" fmla="*/ 0 w 1056"/>
                <a:gd name="T1" fmla="*/ 558 h 558"/>
                <a:gd name="T2" fmla="*/ 46 w 1056"/>
                <a:gd name="T3" fmla="*/ 450 h 558"/>
                <a:gd name="T4" fmla="*/ 144 w 1056"/>
                <a:gd name="T5" fmla="*/ 126 h 558"/>
                <a:gd name="T6" fmla="*/ 240 w 1056"/>
                <a:gd name="T7" fmla="*/ 270 h 558"/>
                <a:gd name="T8" fmla="*/ 364 w 1056"/>
                <a:gd name="T9" fmla="*/ 381 h 558"/>
                <a:gd name="T10" fmla="*/ 480 w 1056"/>
                <a:gd name="T11" fmla="*/ 318 h 558"/>
                <a:gd name="T12" fmla="*/ 666 w 1056"/>
                <a:gd name="T13" fmla="*/ 24 h 558"/>
                <a:gd name="T14" fmla="*/ 768 w 1056"/>
                <a:gd name="T15" fmla="*/ 174 h 558"/>
                <a:gd name="T16" fmla="*/ 890 w 1056"/>
                <a:gd name="T17" fmla="*/ 341 h 558"/>
                <a:gd name="T18" fmla="*/ 1056 w 1056"/>
                <a:gd name="T19" fmla="*/ 46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6" h="558">
                  <a:moveTo>
                    <a:pt x="0" y="558"/>
                  </a:moveTo>
                  <a:cubicBezTo>
                    <a:pt x="8" y="540"/>
                    <a:pt x="22" y="522"/>
                    <a:pt x="46" y="450"/>
                  </a:cubicBezTo>
                  <a:cubicBezTo>
                    <a:pt x="70" y="378"/>
                    <a:pt x="112" y="156"/>
                    <a:pt x="144" y="126"/>
                  </a:cubicBezTo>
                  <a:cubicBezTo>
                    <a:pt x="176" y="96"/>
                    <a:pt x="203" y="228"/>
                    <a:pt x="240" y="270"/>
                  </a:cubicBezTo>
                  <a:cubicBezTo>
                    <a:pt x="277" y="312"/>
                    <a:pt x="324" y="373"/>
                    <a:pt x="364" y="381"/>
                  </a:cubicBezTo>
                  <a:cubicBezTo>
                    <a:pt x="404" y="389"/>
                    <a:pt x="430" y="377"/>
                    <a:pt x="480" y="318"/>
                  </a:cubicBezTo>
                  <a:cubicBezTo>
                    <a:pt x="530" y="259"/>
                    <a:pt x="618" y="48"/>
                    <a:pt x="666" y="24"/>
                  </a:cubicBezTo>
                  <a:cubicBezTo>
                    <a:pt x="714" y="0"/>
                    <a:pt x="731" y="121"/>
                    <a:pt x="768" y="174"/>
                  </a:cubicBezTo>
                  <a:cubicBezTo>
                    <a:pt x="805" y="227"/>
                    <a:pt x="842" y="293"/>
                    <a:pt x="890" y="341"/>
                  </a:cubicBezTo>
                  <a:cubicBezTo>
                    <a:pt x="938" y="389"/>
                    <a:pt x="1022" y="437"/>
                    <a:pt x="1056" y="462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3314" y="1683"/>
              <a:ext cx="622" cy="578"/>
            </a:xfrm>
            <a:custGeom>
              <a:avLst/>
              <a:gdLst>
                <a:gd name="T0" fmla="*/ 0 w 622"/>
                <a:gd name="T1" fmla="*/ 578 h 578"/>
                <a:gd name="T2" fmla="*/ 63 w 622"/>
                <a:gd name="T3" fmla="*/ 472 h 578"/>
                <a:gd name="T4" fmla="*/ 172 w 622"/>
                <a:gd name="T5" fmla="*/ 57 h 578"/>
                <a:gd name="T6" fmla="*/ 262 w 622"/>
                <a:gd name="T7" fmla="*/ 129 h 578"/>
                <a:gd name="T8" fmla="*/ 322 w 622"/>
                <a:gd name="T9" fmla="*/ 93 h 578"/>
                <a:gd name="T10" fmla="*/ 376 w 622"/>
                <a:gd name="T11" fmla="*/ 27 h 578"/>
                <a:gd name="T12" fmla="*/ 424 w 622"/>
                <a:gd name="T13" fmla="*/ 75 h 578"/>
                <a:gd name="T14" fmla="*/ 466 w 622"/>
                <a:gd name="T15" fmla="*/ 261 h 578"/>
                <a:gd name="T16" fmla="*/ 526 w 622"/>
                <a:gd name="T17" fmla="*/ 437 h 578"/>
                <a:gd name="T18" fmla="*/ 622 w 622"/>
                <a:gd name="T19" fmla="*/ 53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578">
                  <a:moveTo>
                    <a:pt x="0" y="578"/>
                  </a:moveTo>
                  <a:cubicBezTo>
                    <a:pt x="10" y="560"/>
                    <a:pt x="34" y="559"/>
                    <a:pt x="63" y="472"/>
                  </a:cubicBezTo>
                  <a:cubicBezTo>
                    <a:pt x="92" y="385"/>
                    <a:pt x="139" y="114"/>
                    <a:pt x="172" y="57"/>
                  </a:cubicBezTo>
                  <a:cubicBezTo>
                    <a:pt x="205" y="0"/>
                    <a:pt x="237" y="123"/>
                    <a:pt x="262" y="129"/>
                  </a:cubicBezTo>
                  <a:cubicBezTo>
                    <a:pt x="287" y="135"/>
                    <a:pt x="303" y="110"/>
                    <a:pt x="322" y="93"/>
                  </a:cubicBezTo>
                  <a:cubicBezTo>
                    <a:pt x="341" y="76"/>
                    <a:pt x="359" y="30"/>
                    <a:pt x="376" y="27"/>
                  </a:cubicBezTo>
                  <a:cubicBezTo>
                    <a:pt x="393" y="24"/>
                    <a:pt x="409" y="36"/>
                    <a:pt x="424" y="75"/>
                  </a:cubicBezTo>
                  <a:cubicBezTo>
                    <a:pt x="439" y="114"/>
                    <a:pt x="449" y="201"/>
                    <a:pt x="466" y="261"/>
                  </a:cubicBezTo>
                  <a:cubicBezTo>
                    <a:pt x="483" y="321"/>
                    <a:pt x="500" y="392"/>
                    <a:pt x="526" y="437"/>
                  </a:cubicBezTo>
                  <a:cubicBezTo>
                    <a:pt x="552" y="482"/>
                    <a:pt x="606" y="517"/>
                    <a:pt x="622" y="533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3376" y="3260"/>
              <a:ext cx="1424" cy="484"/>
            </a:xfrm>
            <a:custGeom>
              <a:avLst/>
              <a:gdLst>
                <a:gd name="T0" fmla="*/ 0 w 1424"/>
                <a:gd name="T1" fmla="*/ 484 h 484"/>
                <a:gd name="T2" fmla="*/ 28 w 1424"/>
                <a:gd name="T3" fmla="*/ 416 h 484"/>
                <a:gd name="T4" fmla="*/ 116 w 1424"/>
                <a:gd name="T5" fmla="*/ 225 h 484"/>
                <a:gd name="T6" fmla="*/ 244 w 1424"/>
                <a:gd name="T7" fmla="*/ 364 h 484"/>
                <a:gd name="T8" fmla="*/ 508 w 1424"/>
                <a:gd name="T9" fmla="*/ 456 h 484"/>
                <a:gd name="T10" fmla="*/ 808 w 1424"/>
                <a:gd name="T11" fmla="*/ 336 h 484"/>
                <a:gd name="T12" fmla="*/ 1088 w 1424"/>
                <a:gd name="T13" fmla="*/ 21 h 484"/>
                <a:gd name="T14" fmla="*/ 1232 w 1424"/>
                <a:gd name="T15" fmla="*/ 213 h 484"/>
                <a:gd name="T16" fmla="*/ 1311 w 1424"/>
                <a:gd name="T17" fmla="*/ 335 h 484"/>
                <a:gd name="T18" fmla="*/ 1424 w 1424"/>
                <a:gd name="T19" fmla="*/ 40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4" h="484">
                  <a:moveTo>
                    <a:pt x="0" y="484"/>
                  </a:moveTo>
                  <a:cubicBezTo>
                    <a:pt x="5" y="473"/>
                    <a:pt x="9" y="459"/>
                    <a:pt x="28" y="416"/>
                  </a:cubicBezTo>
                  <a:cubicBezTo>
                    <a:pt x="47" y="373"/>
                    <a:pt x="80" y="234"/>
                    <a:pt x="116" y="225"/>
                  </a:cubicBezTo>
                  <a:cubicBezTo>
                    <a:pt x="152" y="216"/>
                    <a:pt x="179" y="326"/>
                    <a:pt x="244" y="364"/>
                  </a:cubicBezTo>
                  <a:cubicBezTo>
                    <a:pt x="309" y="402"/>
                    <a:pt x="414" y="461"/>
                    <a:pt x="508" y="456"/>
                  </a:cubicBezTo>
                  <a:cubicBezTo>
                    <a:pt x="602" y="451"/>
                    <a:pt x="711" y="408"/>
                    <a:pt x="808" y="336"/>
                  </a:cubicBezTo>
                  <a:cubicBezTo>
                    <a:pt x="905" y="264"/>
                    <a:pt x="1017" y="42"/>
                    <a:pt x="1088" y="21"/>
                  </a:cubicBezTo>
                  <a:cubicBezTo>
                    <a:pt x="1159" y="0"/>
                    <a:pt x="1195" y="161"/>
                    <a:pt x="1232" y="213"/>
                  </a:cubicBezTo>
                  <a:cubicBezTo>
                    <a:pt x="1269" y="265"/>
                    <a:pt x="1279" y="303"/>
                    <a:pt x="1311" y="335"/>
                  </a:cubicBezTo>
                  <a:cubicBezTo>
                    <a:pt x="1343" y="367"/>
                    <a:pt x="1401" y="391"/>
                    <a:pt x="1424" y="405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SimSun" charset="-122"/>
                <a:ea typeface="SimSun" charset="-122"/>
                <a:cs typeface="SimSun" charset="-122"/>
              </a:endParaRPr>
            </a:p>
          </p:txBody>
        </p:sp>
        <p:graphicFrame>
          <p:nvGraphicFramePr>
            <p:cNvPr id="8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825196"/>
                </p:ext>
              </p:extLst>
            </p:nvPr>
          </p:nvGraphicFramePr>
          <p:xfrm>
            <a:off x="4724" y="781"/>
            <a:ext cx="472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1" name="Equation" r:id="rId17" imgW="406080" imgH="203040" progId="Equation.3">
                    <p:embed/>
                  </p:oleObj>
                </mc:Choice>
                <mc:Fallback>
                  <p:oleObj name="Equation" r:id="rId17" imgW="406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" y="781"/>
                          <a:ext cx="472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7126840"/>
                </p:ext>
              </p:extLst>
            </p:nvPr>
          </p:nvGraphicFramePr>
          <p:xfrm>
            <a:off x="4704" y="1463"/>
            <a:ext cx="52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2" name="Equation" r:id="rId19" imgW="482400" imgH="203040" progId="Equation.3">
                    <p:embed/>
                  </p:oleObj>
                </mc:Choice>
                <mc:Fallback>
                  <p:oleObj name="Equation" r:id="rId19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1463"/>
                          <a:ext cx="528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694226"/>
                </p:ext>
              </p:extLst>
            </p:nvPr>
          </p:nvGraphicFramePr>
          <p:xfrm>
            <a:off x="4698" y="2262"/>
            <a:ext cx="489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3" name="Equation" r:id="rId21" imgW="469800" imgH="203040" progId="Equation.3">
                    <p:embed/>
                  </p:oleObj>
                </mc:Choice>
                <mc:Fallback>
                  <p:oleObj name="Equation" r:id="rId21" imgW="469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8" y="2262"/>
                          <a:ext cx="489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1117468"/>
                </p:ext>
              </p:extLst>
            </p:nvPr>
          </p:nvGraphicFramePr>
          <p:xfrm>
            <a:off x="4732" y="2955"/>
            <a:ext cx="50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4" name="Equation" r:id="rId23" imgW="533160" imgH="203040" progId="Equation.DSMT4">
                    <p:embed/>
                  </p:oleObj>
                </mc:Choice>
                <mc:Fallback>
                  <p:oleObj name="Equation" r:id="rId23" imgW="533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" y="2955"/>
                          <a:ext cx="50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3129" y="421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dirty="0">
                  <a:latin typeface="SimSun" charset="-122"/>
                  <a:ea typeface="SimSun" charset="-122"/>
                  <a:cs typeface="SimSun" charset="-122"/>
                </a:rPr>
                <a:t>（相对强度）</a:t>
              </a:r>
              <a:endParaRPr lang="zh-CN" altLang="en-US" dirty="0">
                <a:latin typeface="SimSun" charset="-122"/>
                <a:ea typeface="SimSun" charset="-122"/>
                <a:cs typeface="SimSun" charset="-122"/>
              </a:endParaRPr>
            </a:p>
          </p:txBody>
        </p:sp>
        <p:grpSp>
          <p:nvGrpSpPr>
            <p:cNvPr id="88" name="Group 19"/>
            <p:cNvGrpSpPr>
              <a:grpSpLocks/>
            </p:cNvGrpSpPr>
            <p:nvPr/>
          </p:nvGrpSpPr>
          <p:grpSpPr bwMode="auto">
            <a:xfrm>
              <a:off x="4708" y="3718"/>
              <a:ext cx="1196" cy="324"/>
              <a:chOff x="4708" y="3718"/>
              <a:chExt cx="1196" cy="324"/>
            </a:xfrm>
          </p:grpSpPr>
          <p:sp>
            <p:nvSpPr>
              <p:cNvPr id="90" name="Text Box 20"/>
              <p:cNvSpPr txBox="1">
                <a:spLocks noChangeArrowheads="1"/>
              </p:cNvSpPr>
              <p:nvPr/>
            </p:nvSpPr>
            <p:spPr bwMode="auto">
              <a:xfrm>
                <a:off x="4752" y="3718"/>
                <a:ext cx="1152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dirty="0">
                    <a:latin typeface="SimSun" charset="-122"/>
                    <a:ea typeface="SimSun" charset="-122"/>
                    <a:cs typeface="SimSun" charset="-122"/>
                  </a:rPr>
                  <a:t>（波长）</a:t>
                </a:r>
              </a:p>
            </p:txBody>
          </p:sp>
          <p:graphicFrame>
            <p:nvGraphicFramePr>
              <p:cNvPr id="91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802030"/>
                  </p:ext>
                </p:extLst>
              </p:nvPr>
            </p:nvGraphicFramePr>
            <p:xfrm>
              <a:off x="4708" y="3797"/>
              <a:ext cx="173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65" name="公式" r:id="rId25" imgW="190440" imgH="241200" progId="Equation.3">
                      <p:embed/>
                    </p:oleObj>
                  </mc:Choice>
                  <mc:Fallback>
                    <p:oleObj name="公式" r:id="rId25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8" y="3797"/>
                            <a:ext cx="173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9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1662237"/>
                </p:ext>
              </p:extLst>
            </p:nvPr>
          </p:nvGraphicFramePr>
          <p:xfrm>
            <a:off x="3101" y="444"/>
            <a:ext cx="213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6" name="Equation" r:id="rId27" imgW="126720" imgH="164880" progId="Equation.3">
                    <p:embed/>
                  </p:oleObj>
                </mc:Choice>
                <mc:Fallback>
                  <p:oleObj name="Equation" r:id="rId2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" y="444"/>
                          <a:ext cx="213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2" y="1921622"/>
            <a:ext cx="4485685" cy="9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7.4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波粒二象性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15636" y="1318161"/>
                <a:ext cx="8228301" cy="350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1.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光的波粒二象性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800100" lvl="1" indent="-342900" algn="just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kumimoji="1"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光既是一种波，也是一种粒子，同时具有波动性和粒子性两种特性。</a:t>
                </a:r>
                <a:endParaRPr kumimoji="1" lang="en-US" altLang="zh-CN" sz="22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波动性的例子：干涉、衍射、偏振</a:t>
                </a:r>
                <a:endParaRPr lang="en-US" altLang="zh-CN" sz="22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800100" lvl="1" indent="-342900">
                  <a:lnSpc>
                    <a:spcPct val="114000"/>
                  </a:lnSpc>
                  <a:buFont typeface="Wingdings" charset="2"/>
                  <a:buChar char="Ø"/>
                  <a:defRPr/>
                </a:pPr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粒子性的例子：光电效应、</a:t>
                </a:r>
                <a:r>
                  <a:rPr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Compton</a:t>
                </a:r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散射</a:t>
                </a:r>
                <a:endParaRPr lang="en-US" altLang="zh-CN" sz="22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200" i="1" dirty="0" smtClean="0">
                    <a:latin typeface="Times New Roman" charset="0"/>
                    <a:ea typeface="宋体" charset="-122"/>
                    <a:cs typeface="SimSun" charset="-122"/>
                  </a:rPr>
                  <a:t>E=</a:t>
                </a:r>
                <a:r>
                  <a:rPr lang="en-US" altLang="zh-CN" sz="2200" i="1" dirty="0" err="1" smtClean="0">
                    <a:latin typeface="Times New Roman" charset="0"/>
                    <a:ea typeface="宋体" charset="-122"/>
                    <a:cs typeface="SimSun" charset="-122"/>
                  </a:rPr>
                  <a:t>hv</a:t>
                </a:r>
                <a:endParaRPr lang="en-US" altLang="zh-CN" sz="2200" i="1" dirty="0" smtClean="0">
                  <a:latin typeface="Times New Roman" charset="0"/>
                  <a:ea typeface="宋体" charset="-122"/>
                  <a:cs typeface="SimSun" charset="-122"/>
                </a:endParaRPr>
              </a:p>
              <a:p>
                <a:pPr algn="ctr">
                  <a:defRPr/>
                </a:pPr>
                <a:r>
                  <a:rPr lang="en-US" altLang="zh-CN" sz="2200" i="1" dirty="0" smtClean="0">
                    <a:latin typeface="Times New Roman" charset="0"/>
                    <a:ea typeface="宋体" charset="-122"/>
                    <a:cs typeface="SimSun" charset="-122"/>
                  </a:rPr>
                  <a:t>p=h/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4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λ</m:t>
                    </m:r>
                  </m:oMath>
                </a14:m>
                <a:endParaRPr kumimoji="1" lang="en-US" altLang="zh-CN" sz="2400" i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lvl="0" indent="-342900">
                  <a:lnSpc>
                    <a:spcPct val="114000"/>
                  </a:lnSpc>
                  <a:spcBef>
                    <a:spcPts val="1200"/>
                  </a:spcBef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2.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de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Broglie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波</a:t>
                </a: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——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实物粒子也有波动性</a:t>
                </a:r>
                <a:endParaRPr kumimoji="1" lang="en-US" altLang="zh-CN" sz="2400" dirty="0">
                  <a:latin typeface="Arial" charset="0"/>
                  <a:ea typeface="黑体" charset="-122"/>
                  <a:cs typeface="SimHei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1318161"/>
                <a:ext cx="8228301" cy="3509166"/>
              </a:xfrm>
              <a:prstGeom prst="rect">
                <a:avLst/>
              </a:prstGeom>
              <a:blipFill rotWithShape="0">
                <a:blip r:embed="rId4"/>
                <a:stretch>
                  <a:fillRect l="-1111" t="-1563" r="-963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矩形 91"/>
          <p:cNvSpPr/>
          <p:nvPr/>
        </p:nvSpPr>
        <p:spPr>
          <a:xfrm>
            <a:off x="3933133" y="3357563"/>
            <a:ext cx="1193305" cy="9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93" name="对象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2425"/>
              </p:ext>
            </p:extLst>
          </p:nvPr>
        </p:nvGraphicFramePr>
        <p:xfrm>
          <a:off x="3293916" y="4827327"/>
          <a:ext cx="24717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1282680" imgH="482400" progId="Equation.DSMT4">
                  <p:embed/>
                </p:oleObj>
              </mc:Choice>
              <mc:Fallback>
                <p:oleObj name="Equation" r:id="rId5" imgW="1282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3916" y="4827327"/>
                        <a:ext cx="2471737" cy="928687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8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635" y="1420938"/>
            <a:ext cx="8395856" cy="42709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时间地点：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2021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年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1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月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21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日  星期四  上午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8:30</a:t>
            </a: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～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10:30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  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5302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教室</a:t>
            </a:r>
            <a:endParaRPr kumimoji="1" lang="en-US" altLang="zh-CN" sz="2200" dirty="0">
              <a:latin typeface="Times New Roman" charset="0"/>
              <a:ea typeface="黑体" charset="-122"/>
              <a:cs typeface="SimHei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考试范围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：光的衍射、偏振、散射、量子性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  <a:defRPr/>
            </a:pP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 </a:t>
            </a: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考试题型：选择（～</a:t>
            </a:r>
            <a:r>
              <a:rPr kumimoji="1" lang="en-US" altLang="zh-CN" sz="2200" dirty="0">
                <a:latin typeface="Times New Roman" charset="0"/>
                <a:ea typeface="黑体" charset="-122"/>
                <a:cs typeface="SimHei" charset="-122"/>
              </a:rPr>
              <a:t>30%</a:t>
            </a: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）、填空（～</a:t>
            </a:r>
            <a:r>
              <a:rPr kumimoji="1" lang="en-US" altLang="zh-CN" sz="2200" dirty="0">
                <a:latin typeface="Times New Roman" charset="0"/>
                <a:ea typeface="黑体" charset="-122"/>
                <a:cs typeface="SimHei" charset="-122"/>
              </a:rPr>
              <a:t>25%</a:t>
            </a: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）、计算（～</a:t>
            </a:r>
            <a:r>
              <a:rPr kumimoji="1" lang="en-US" altLang="zh-CN" sz="2200" dirty="0">
                <a:latin typeface="Times New Roman" charset="0"/>
                <a:ea typeface="黑体" charset="-122"/>
                <a:cs typeface="SimHei" charset="-122"/>
              </a:rPr>
              <a:t>45%</a:t>
            </a: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）</a:t>
            </a:r>
            <a:endParaRPr kumimoji="1" lang="en-US" altLang="zh-CN" sz="2200" dirty="0">
              <a:latin typeface="Times New Roman" charset="0"/>
              <a:ea typeface="黑体" charset="-122"/>
              <a:cs typeface="SimHei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复习材料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：后四章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PPT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、</a:t>
            </a: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作业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题、</a:t>
            </a: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教材</a:t>
            </a:r>
            <a:endParaRPr kumimoji="1" lang="en-US" altLang="zh-CN" sz="2200" dirty="0">
              <a:latin typeface="Times New Roman" charset="0"/>
              <a:ea typeface="黑体" charset="-122"/>
              <a:cs typeface="SimHei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注意事项</a:t>
            </a:r>
            <a:endParaRPr kumimoji="1" lang="en-US" altLang="zh-CN" sz="2200" dirty="0">
              <a:latin typeface="Times New Roman" charset="0"/>
              <a:ea typeface="黑体" charset="-122"/>
              <a:cs typeface="SimHei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带好有电的能正常计算的计算器！！！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带好有水的黑笔！！！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20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号晚上不要熬夜，注意休息！！！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200" dirty="0" smtClean="0">
                <a:latin typeface="Times New Roman" charset="0"/>
                <a:ea typeface="黑体" charset="-122"/>
                <a:cs typeface="SimHei" charset="-122"/>
              </a:rPr>
              <a:t>21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号早上定好能响的闹钟，不要迟到，不要无故旷考！！！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带好自己的小脑瓜！！！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 不要算错数按错计算器背窜公式！！！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kumimoji="1" lang="zh-CN" altLang="en-US" sz="2200" dirty="0">
                <a:latin typeface="Times New Roman" charset="0"/>
                <a:ea typeface="黑体" charset="-122"/>
                <a:cs typeface="SimHei" charset="-122"/>
              </a:rPr>
              <a:t> </a:t>
            </a:r>
            <a:r>
              <a:rPr kumimoji="1" lang="zh-CN" altLang="en-US" sz="2200" dirty="0" smtClean="0">
                <a:latin typeface="Times New Roman" charset="0"/>
                <a:ea typeface="黑体" charset="-122"/>
                <a:cs typeface="SimHei" charset="-122"/>
              </a:rPr>
              <a:t>细心一点，看好题干中的要求，准备得细致一些！！！</a:t>
            </a:r>
            <a:endParaRPr kumimoji="1" lang="en-US" altLang="zh-CN" sz="2200" dirty="0" smtClean="0">
              <a:latin typeface="Times New Roman" charset="0"/>
              <a:ea typeface="黑体" charset="-122"/>
              <a:cs typeface="SimHe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考试注意事项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4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2" b="5733"/>
          <a:stretch/>
        </p:blipFill>
        <p:spPr>
          <a:xfrm>
            <a:off x="0" y="2514546"/>
            <a:ext cx="9144000" cy="4105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15"/>
          <a:stretch/>
        </p:blipFill>
        <p:spPr>
          <a:xfrm>
            <a:off x="0" y="331564"/>
            <a:ext cx="9144000" cy="19845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" y="2605341"/>
            <a:ext cx="9144000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6" y="496391"/>
            <a:ext cx="47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知识点汇总</a:t>
            </a:r>
            <a:endParaRPr kumimoji="1" lang="zh-CN" altLang="en-US" sz="2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636" y="1318161"/>
            <a:ext cx="8253351" cy="282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Ch7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 光的量子性</a:t>
            </a: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黑体辐射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en-US" altLang="zh-CN" sz="2200" dirty="0" smtClean="0">
                <a:latin typeface="Arial" charset="0"/>
                <a:ea typeface="黑体" charset="-122"/>
                <a:cs typeface="SimHei" charset="-122"/>
              </a:rPr>
              <a:t>Planck</a:t>
            </a: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光量子假说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光电效应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en-US" altLang="zh-CN" sz="2200" dirty="0" smtClean="0">
                <a:latin typeface="Arial" charset="0"/>
                <a:ea typeface="黑体" charset="-122"/>
                <a:cs typeface="SimHei" charset="-122"/>
              </a:rPr>
              <a:t>Compton</a:t>
            </a: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散射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光的波粒二象性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en-US" altLang="zh-CN" sz="2200" dirty="0" smtClean="0">
                <a:latin typeface="Arial" charset="0"/>
                <a:ea typeface="黑体" charset="-122"/>
                <a:cs typeface="SimHei" charset="-122"/>
              </a:rPr>
              <a:t>de</a:t>
            </a: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200" dirty="0" smtClean="0">
                <a:latin typeface="Arial" charset="0"/>
                <a:ea typeface="黑体" charset="-122"/>
                <a:cs typeface="SimHei" charset="-122"/>
              </a:rPr>
              <a:t>Broglie</a:t>
            </a:r>
            <a:r>
              <a:rPr kumimoji="1" lang="zh-CN" altLang="en-US" sz="2200" dirty="0" smtClean="0">
                <a:latin typeface="Arial" charset="0"/>
                <a:ea typeface="黑体" charset="-122"/>
                <a:cs typeface="SimHei" charset="-122"/>
              </a:rPr>
              <a:t>波</a:t>
            </a:r>
            <a:endParaRPr kumimoji="1" lang="en-US" altLang="zh-CN" sz="2200" dirty="0" smtClean="0">
              <a:latin typeface="Arial" charset="0"/>
              <a:ea typeface="黑体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2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43" y="1448030"/>
            <a:ext cx="5743286" cy="488037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5635" y="502895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Chapter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晶体偏振光学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53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双折射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636" y="1318161"/>
            <a:ext cx="8253351" cy="479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1.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双折射</a:t>
            </a:r>
            <a:endParaRPr kumimoji="1" lang="en-US" altLang="zh-CN" sz="2400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定义：一束光入射到介质中经过折射后变为两束光的现象。</a:t>
            </a:r>
            <a:endParaRPr kumimoji="1" lang="en-US" altLang="zh-CN" sz="2200" dirty="0">
              <a:latin typeface="Times New Roman" charset="0"/>
              <a:ea typeface="宋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在晶体中的</a:t>
            </a:r>
            <a:r>
              <a:rPr kumimoji="1" lang="en-US" altLang="zh-CN" sz="2200" i="1" dirty="0" smtClean="0">
                <a:latin typeface="Times New Roman" charset="0"/>
                <a:ea typeface="宋体" charset="-122"/>
                <a:cs typeface="SimHei" charset="-122"/>
              </a:rPr>
              <a:t>o</a:t>
            </a: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光和</a:t>
            </a:r>
            <a:r>
              <a:rPr kumimoji="1" lang="en-US" altLang="zh-CN" sz="2200" i="1" dirty="0" smtClean="0">
                <a:latin typeface="Times New Roman" charset="0"/>
                <a:ea typeface="宋体" charset="-122"/>
                <a:cs typeface="SimHei" charset="-122"/>
              </a:rPr>
              <a:t>e</a:t>
            </a: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光都是</a:t>
            </a:r>
            <a:r>
              <a:rPr kumimoji="1"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线偏光</a:t>
            </a: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。</a:t>
            </a:r>
            <a:endParaRPr kumimoji="1" lang="en-US" altLang="zh-CN" sz="2200" dirty="0" smtClean="0">
              <a:latin typeface="Times New Roman" charset="0"/>
              <a:ea typeface="宋体" charset="-122"/>
              <a:cs typeface="SimHei" charset="-122"/>
            </a:endParaRPr>
          </a:p>
          <a:p>
            <a:pPr marL="1257300" lvl="2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en-US" altLang="zh-CN" sz="2200" i="1" dirty="0" smtClean="0">
                <a:latin typeface="Times New Roman" charset="0"/>
                <a:ea typeface="宋体" charset="-122"/>
                <a:cs typeface="SimHei" charset="-122"/>
              </a:rPr>
              <a:t>o</a:t>
            </a: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光（寻常光，</a:t>
            </a:r>
            <a:r>
              <a:rPr kumimoji="1" lang="en-US" altLang="zh-CN" sz="2200" dirty="0" smtClean="0">
                <a:latin typeface="Times New Roman" charset="0"/>
                <a:ea typeface="宋体" charset="-122"/>
                <a:cs typeface="SimHei" charset="-122"/>
              </a:rPr>
              <a:t>ordinary</a:t>
            </a: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）：遵循折射定律</a:t>
            </a:r>
            <a:endParaRPr kumimoji="1" lang="en-US" altLang="zh-CN" sz="2200" dirty="0" smtClean="0">
              <a:latin typeface="Times New Roman" charset="0"/>
              <a:ea typeface="宋体" charset="-122"/>
              <a:cs typeface="SimHei" charset="-122"/>
            </a:endParaRPr>
          </a:p>
          <a:p>
            <a:pPr marL="1257300" lvl="2" indent="-342900">
              <a:lnSpc>
                <a:spcPct val="114000"/>
              </a:lnSpc>
              <a:buFont typeface="Arial" charset="0"/>
              <a:buChar char="•"/>
            </a:pPr>
            <a:r>
              <a:rPr kumimoji="1" lang="en-US" altLang="zh-CN" sz="2200" i="1" dirty="0" smtClean="0">
                <a:latin typeface="Times New Roman" charset="0"/>
                <a:ea typeface="宋体" charset="-122"/>
                <a:cs typeface="SimHei" charset="-122"/>
              </a:rPr>
              <a:t>e</a:t>
            </a: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光（非常光，</a:t>
            </a:r>
            <a:r>
              <a:rPr kumimoji="1" lang="en-US" altLang="zh-CN" sz="2200" dirty="0" smtClean="0">
                <a:latin typeface="Times New Roman" charset="0"/>
                <a:ea typeface="宋体" charset="-122"/>
                <a:cs typeface="SimHei" charset="-122"/>
              </a:rPr>
              <a:t>extraordinary</a:t>
            </a: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）：不遵循折射定律</a:t>
            </a:r>
            <a:endParaRPr kumimoji="1" lang="en-US" altLang="zh-CN" sz="2200" dirty="0" smtClean="0">
              <a:latin typeface="Times New Roman" charset="0"/>
              <a:ea typeface="宋体" charset="-122"/>
              <a:cs typeface="SimHei" charset="-122"/>
            </a:endParaRPr>
          </a:p>
          <a:p>
            <a:pPr marL="342900" lvl="0" indent="-342900">
              <a:lnSpc>
                <a:spcPct val="114000"/>
              </a:lnSpc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2.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晶体</a:t>
            </a:r>
            <a:endParaRPr kumimoji="1" lang="en-US" altLang="zh-CN" sz="2400" dirty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宏观特点：具有规则几何形状</a:t>
            </a:r>
            <a:endParaRPr kumimoji="1" lang="en-US" altLang="zh-CN" sz="2200" dirty="0" smtClean="0">
              <a:latin typeface="Times New Roman" charset="0"/>
              <a:ea typeface="宋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微观特点：内部原子周期性排列</a:t>
            </a:r>
            <a:endParaRPr kumimoji="1" lang="en-US" altLang="zh-CN" sz="2200" dirty="0" smtClean="0">
              <a:latin typeface="Times New Roman" charset="0"/>
              <a:ea typeface="宋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非晶体和液体</a:t>
            </a:r>
            <a:endParaRPr kumimoji="1" lang="en-US" altLang="zh-CN" sz="2200" dirty="0" smtClean="0">
              <a:latin typeface="Times New Roman" charset="0"/>
              <a:ea typeface="宋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单晶和多晶</a:t>
            </a:r>
            <a:endParaRPr kumimoji="1" lang="en-US" altLang="zh-CN" sz="2200" dirty="0" smtClean="0">
              <a:latin typeface="Times New Roman" charset="0"/>
              <a:ea typeface="宋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双折射晶体：</a:t>
            </a:r>
            <a:r>
              <a:rPr kumimoji="1"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各向异性</a:t>
            </a:r>
            <a:endParaRPr kumimoji="1" lang="en-US" altLang="zh-CN" sz="2200" dirty="0">
              <a:solidFill>
                <a:schemeClr val="accent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endParaRPr kumimoji="1" lang="en-US" altLang="zh-CN" sz="2200" dirty="0" smtClean="0">
              <a:solidFill>
                <a:schemeClr val="accent1"/>
              </a:solidFill>
              <a:latin typeface="Times New Roman" charset="0"/>
              <a:ea typeface="宋体" charset="-122"/>
              <a:cs typeface="SimHei" charset="-122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5630462" y="3715035"/>
            <a:ext cx="2530525" cy="2095066"/>
            <a:chOff x="5272986" y="3375263"/>
            <a:chExt cx="3522189" cy="2549525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rot="16200000" flipH="1">
              <a:off x="5858300" y="4172188"/>
              <a:ext cx="2549525" cy="955675"/>
            </a:xfrm>
            <a:prstGeom prst="parallelogram">
              <a:avLst>
                <a:gd name="adj" fmla="val 61828"/>
              </a:avLst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6712391" y="4110722"/>
              <a:ext cx="962025" cy="449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kumimoji="1" lang="zh-CN" altLang="en-US" dirty="0">
                  <a:latin typeface="SimSun" charset="-122"/>
                  <a:ea typeface="SimSun" charset="-122"/>
                  <a:cs typeface="SimSun" charset="-122"/>
                </a:rPr>
                <a:t>光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334425" y="4832588"/>
              <a:ext cx="1320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610900" y="4832588"/>
              <a:ext cx="11842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" name="Line 7">
              <a:hlinkClick r:id="" action="ppaction://noaction"/>
            </p:cNvPr>
            <p:cNvSpPr>
              <a:spLocks noChangeShapeType="1"/>
            </p:cNvSpPr>
            <p:nvPr/>
          </p:nvSpPr>
          <p:spPr bwMode="auto">
            <a:xfrm>
              <a:off x="7610900" y="4513500"/>
              <a:ext cx="1138238" cy="0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655225" y="4832588"/>
              <a:ext cx="10017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6655225" y="4513500"/>
              <a:ext cx="955675" cy="319088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7984263" y="4748751"/>
              <a:ext cx="455613" cy="1825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8522125" y="4330938"/>
              <a:ext cx="1588" cy="3651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272986" y="4356392"/>
              <a:ext cx="1275737" cy="449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dirty="0">
                  <a:latin typeface="SimSun" charset="-122"/>
                  <a:ea typeface="SimSun" charset="-122"/>
                  <a:cs typeface="SimSun" charset="-122"/>
                </a:rPr>
                <a:t>入射光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775873" y="4911964"/>
              <a:ext cx="853088" cy="449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kumimoji="1" lang="zh-CN" altLang="en-US" dirty="0">
                  <a:latin typeface="SimSun" charset="-122"/>
                  <a:ea typeface="SimSun" charset="-122"/>
                  <a:cs typeface="SimSun" charset="-122"/>
                </a:rPr>
                <a:t>光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7005269" y="4753229"/>
              <a:ext cx="454025" cy="18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20573860">
              <a:off x="7452150" y="4376975"/>
              <a:ext cx="0" cy="36353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双折射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636" y="1318161"/>
            <a:ext cx="8253351" cy="595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3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双折射晶体的特征参量</a:t>
            </a:r>
            <a:endParaRPr kumimoji="1" lang="en-US" altLang="zh-CN" sz="2400" dirty="0">
              <a:latin typeface="Arial" charset="0"/>
              <a:ea typeface="黑体" charset="-122"/>
              <a:cs typeface="SimHei" charset="-122"/>
            </a:endParaRPr>
          </a:p>
          <a:p>
            <a:pPr marL="342900" indent="-342900">
              <a:lnSpc>
                <a:spcPct val="114000"/>
              </a:lnSpc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	</a:t>
            </a:r>
            <a:r>
              <a:rPr kumimoji="1" lang="en-US" altLang="zh-CN" sz="22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(1) </a:t>
            </a:r>
            <a:r>
              <a:rPr kumimoji="1" lang="zh-CN" altLang="en-US" sz="22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光轴</a:t>
            </a:r>
            <a:endParaRPr kumimoji="1" lang="en-US" altLang="zh-CN" sz="2200" dirty="0" smtClean="0">
              <a:solidFill>
                <a:schemeClr val="accent1"/>
              </a:solidFill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光轴本身不是一条线，而是一个方向，任何与上述直线平行的直线，都是光轴。</a:t>
            </a:r>
            <a:endParaRPr kumimoji="1"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zh-CN" altLang="en-US" sz="2200" dirty="0" smtClean="0">
                <a:latin typeface="Times New Roman" charset="0"/>
                <a:ea typeface="宋体" charset="-122"/>
                <a:cs typeface="SimHei" charset="-122"/>
              </a:rPr>
              <a:t>沿光轴入射</a:t>
            </a:r>
            <a:r>
              <a:rPr kumimoji="1"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没有双折射现象</a:t>
            </a: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kumimoji="1"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342900" indent="-342900">
              <a:lnSpc>
                <a:spcPct val="114000"/>
              </a:lnSpc>
            </a:pPr>
            <a:r>
              <a:rPr kumimoji="1" lang="en-US" altLang="zh-CN" sz="2200" dirty="0" smtClean="0">
                <a:latin typeface="Arial" charset="0"/>
                <a:ea typeface="黑体" charset="-122"/>
                <a:cs typeface="SimHei" charset="-122"/>
              </a:rPr>
              <a:t>	</a:t>
            </a:r>
            <a:r>
              <a:rPr kumimoji="1" lang="en-US" altLang="zh-CN" sz="22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(2) </a:t>
            </a:r>
            <a:r>
              <a:rPr kumimoji="1" lang="zh-CN" altLang="en-US" sz="22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主截面</a:t>
            </a:r>
            <a:endParaRPr kumimoji="1" lang="en-US" altLang="zh-CN" sz="2200" dirty="0" smtClean="0">
              <a:solidFill>
                <a:schemeClr val="accent1"/>
              </a:solidFill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入射界面（晶体表面）的</a:t>
            </a:r>
            <a:r>
              <a:rPr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法线</a:t>
            </a: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与光轴形成的平面。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与晶体相关，与光线无关</a:t>
            </a:r>
            <a:endParaRPr lang="en-US" altLang="zh-CN" sz="2200" dirty="0" smtClean="0">
              <a:solidFill>
                <a:schemeClr val="accent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光轴本身也不是一个面，而是一组无穷多相互平行的面。</a:t>
            </a:r>
            <a:endParaRPr kumimoji="1" lang="en-US" altLang="zh-CN" sz="2200" dirty="0">
              <a:solidFill>
                <a:schemeClr val="accent1"/>
              </a:solidFill>
              <a:latin typeface="Times New Roman" charset="0"/>
              <a:ea typeface="宋体" charset="-122"/>
              <a:cs typeface="SimHei" charset="-122"/>
            </a:endParaRPr>
          </a:p>
          <a:p>
            <a:pPr marL="342900" indent="-342900">
              <a:lnSpc>
                <a:spcPct val="114000"/>
              </a:lnSpc>
            </a:pPr>
            <a:r>
              <a:rPr kumimoji="1" lang="en-US" altLang="zh-CN" sz="2200" dirty="0" smtClean="0">
                <a:latin typeface="Arial" charset="0"/>
                <a:ea typeface="黑体" charset="-122"/>
                <a:cs typeface="SimHei" charset="-122"/>
              </a:rPr>
              <a:t>	</a:t>
            </a:r>
            <a:r>
              <a:rPr kumimoji="1" lang="en-US" altLang="zh-CN" sz="22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(</a:t>
            </a:r>
            <a:r>
              <a:rPr kumimoji="1" lang="en-US" altLang="zh-CN" sz="2200" dirty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3</a:t>
            </a:r>
            <a:r>
              <a:rPr kumimoji="1" lang="en-US" altLang="zh-CN" sz="22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) </a:t>
            </a:r>
            <a:r>
              <a:rPr kumimoji="1" lang="zh-CN" altLang="en-US" sz="2200" dirty="0" smtClean="0">
                <a:solidFill>
                  <a:schemeClr val="accent1"/>
                </a:solidFill>
                <a:latin typeface="Arial" charset="0"/>
                <a:ea typeface="黑体" charset="-122"/>
                <a:cs typeface="SimHei" charset="-122"/>
              </a:rPr>
              <a:t>主平面</a:t>
            </a:r>
            <a:endParaRPr kumimoji="1" lang="en-US" altLang="zh-CN" sz="2200" dirty="0" smtClean="0">
              <a:solidFill>
                <a:schemeClr val="accent1"/>
              </a:solidFill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晶体中的光线与光轴所形成的平面。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kumimoji="1" lang="en-US" altLang="zh-CN" sz="2200" i="1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光主平面和</a:t>
            </a:r>
            <a:r>
              <a:rPr kumimoji="1" lang="en-US" altLang="zh-CN" sz="2200" i="1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kumimoji="1"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光主平面</a:t>
            </a:r>
            <a:endParaRPr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r>
              <a:rPr lang="zh-CN" altLang="en-US" sz="2200" dirty="0" smtClean="0">
                <a:latin typeface="SimSun" charset="-122"/>
                <a:ea typeface="SimSun" charset="-122"/>
                <a:cs typeface="SimSun" charset="-122"/>
              </a:rPr>
              <a:t>一般情况下，各个面不重合。</a:t>
            </a:r>
            <a:endParaRPr lang="zh-CN" altLang="en-US" sz="2200" dirty="0">
              <a:latin typeface="SimSun" charset="-122"/>
              <a:ea typeface="SimSun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endParaRPr kumimoji="1" lang="en-US" altLang="zh-CN" sz="2200" dirty="0" smtClean="0">
              <a:solidFill>
                <a:schemeClr val="accent1"/>
              </a:solidFill>
              <a:latin typeface="Times New Roman" charset="0"/>
              <a:ea typeface="宋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</a:pPr>
            <a:endParaRPr kumimoji="1" lang="en-US" altLang="zh-CN" sz="2200" dirty="0" smtClean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9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双折射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213220" y="1562297"/>
            <a:ext cx="6929457" cy="4752975"/>
            <a:chOff x="1466139" y="1601208"/>
            <a:chExt cx="6929457" cy="4752975"/>
          </a:xfrm>
        </p:grpSpPr>
        <p:sp>
          <p:nvSpPr>
            <p:cNvPr id="5" name="Freeform 54" descr="上对角虚线"/>
            <p:cNvSpPr>
              <a:spLocks/>
            </p:cNvSpPr>
            <p:nvPr/>
          </p:nvSpPr>
          <p:spPr bwMode="auto">
            <a:xfrm>
              <a:off x="2491664" y="2922008"/>
              <a:ext cx="4679950" cy="2016125"/>
            </a:xfrm>
            <a:custGeom>
              <a:avLst/>
              <a:gdLst>
                <a:gd name="T0" fmla="*/ 544 w 2948"/>
                <a:gd name="T1" fmla="*/ 182 h 1270"/>
                <a:gd name="T2" fmla="*/ 2948 w 2948"/>
                <a:gd name="T3" fmla="*/ 0 h 1270"/>
                <a:gd name="T4" fmla="*/ 2404 w 2948"/>
                <a:gd name="T5" fmla="*/ 1089 h 1270"/>
                <a:gd name="T6" fmla="*/ 0 w 2948"/>
                <a:gd name="T7" fmla="*/ 1270 h 1270"/>
                <a:gd name="T8" fmla="*/ 544 w 2948"/>
                <a:gd name="T9" fmla="*/ 182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8" h="1270">
                  <a:moveTo>
                    <a:pt x="544" y="182"/>
                  </a:moveTo>
                  <a:lnTo>
                    <a:pt x="2948" y="0"/>
                  </a:lnTo>
                  <a:lnTo>
                    <a:pt x="2404" y="1089"/>
                  </a:lnTo>
                  <a:lnTo>
                    <a:pt x="0" y="1270"/>
                  </a:lnTo>
                  <a:lnTo>
                    <a:pt x="544" y="182"/>
                  </a:lnTo>
                  <a:close/>
                </a:path>
              </a:pathLst>
            </a:custGeom>
            <a:pattFill prst="dashUpDiag">
              <a:fgClr>
                <a:srgbClr val="3366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2185276" y="1888545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latin typeface="Arial" charset="0"/>
                  <a:ea typeface="黑体" charset="-122"/>
                  <a:cs typeface="SimHei" charset="-122"/>
                </a:rPr>
                <a:t>入射面</a:t>
              </a:r>
            </a:p>
          </p:txBody>
        </p:sp>
        <p:sp>
          <p:nvSpPr>
            <p:cNvPr id="7" name="Freeform 53"/>
            <p:cNvSpPr>
              <a:spLocks/>
            </p:cNvSpPr>
            <p:nvPr/>
          </p:nvSpPr>
          <p:spPr bwMode="auto">
            <a:xfrm>
              <a:off x="3282239" y="1626608"/>
              <a:ext cx="1296987" cy="1366837"/>
            </a:xfrm>
            <a:custGeom>
              <a:avLst/>
              <a:gdLst>
                <a:gd name="T0" fmla="*/ 0 w 817"/>
                <a:gd name="T1" fmla="*/ 0 h 861"/>
                <a:gd name="T2" fmla="*/ 817 w 817"/>
                <a:gd name="T3" fmla="*/ 226 h 861"/>
                <a:gd name="T4" fmla="*/ 817 w 817"/>
                <a:gd name="T5" fmla="*/ 861 h 861"/>
                <a:gd name="T6" fmla="*/ 0 w 817"/>
                <a:gd name="T7" fmla="*/ 680 h 861"/>
                <a:gd name="T8" fmla="*/ 0 w 817"/>
                <a:gd name="T9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861">
                  <a:moveTo>
                    <a:pt x="0" y="0"/>
                  </a:moveTo>
                  <a:lnTo>
                    <a:pt x="817" y="226"/>
                  </a:lnTo>
                  <a:lnTo>
                    <a:pt x="817" y="861"/>
                  </a:lnTo>
                  <a:lnTo>
                    <a:pt x="0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490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3282239" y="3066470"/>
              <a:ext cx="1800225" cy="2160588"/>
            </a:xfrm>
            <a:custGeom>
              <a:avLst/>
              <a:gdLst>
                <a:gd name="T0" fmla="*/ 0 w 1134"/>
                <a:gd name="T1" fmla="*/ 181 h 1361"/>
                <a:gd name="T2" fmla="*/ 817 w 1134"/>
                <a:gd name="T3" fmla="*/ 0 h 1361"/>
                <a:gd name="T4" fmla="*/ 1134 w 1134"/>
                <a:gd name="T5" fmla="*/ 1179 h 1361"/>
                <a:gd name="T6" fmla="*/ 363 w 1134"/>
                <a:gd name="T7" fmla="*/ 1361 h 1361"/>
                <a:gd name="T8" fmla="*/ 46 w 1134"/>
                <a:gd name="T9" fmla="*/ 136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1361">
                  <a:moveTo>
                    <a:pt x="0" y="181"/>
                  </a:moveTo>
                  <a:lnTo>
                    <a:pt x="817" y="0"/>
                  </a:lnTo>
                  <a:lnTo>
                    <a:pt x="1134" y="1179"/>
                  </a:lnTo>
                  <a:lnTo>
                    <a:pt x="363" y="1361"/>
                  </a:lnTo>
                  <a:lnTo>
                    <a:pt x="46" y="136"/>
                  </a:lnTo>
                </a:path>
              </a:pathLst>
            </a:custGeom>
            <a:solidFill>
              <a:srgbClr val="ED7D31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3715626" y="3066470"/>
              <a:ext cx="1655763" cy="2160588"/>
            </a:xfrm>
            <a:custGeom>
              <a:avLst/>
              <a:gdLst>
                <a:gd name="T0" fmla="*/ 0 w 1043"/>
                <a:gd name="T1" fmla="*/ 227 h 1361"/>
                <a:gd name="T2" fmla="*/ 544 w 1043"/>
                <a:gd name="T3" fmla="*/ 0 h 1361"/>
                <a:gd name="T4" fmla="*/ 1043 w 1043"/>
                <a:gd name="T5" fmla="*/ 1179 h 1361"/>
                <a:gd name="T6" fmla="*/ 499 w 1043"/>
                <a:gd name="T7" fmla="*/ 1361 h 1361"/>
                <a:gd name="T8" fmla="*/ 0 w 1043"/>
                <a:gd name="T9" fmla="*/ 227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1361">
                  <a:moveTo>
                    <a:pt x="0" y="227"/>
                  </a:moveTo>
                  <a:lnTo>
                    <a:pt x="544" y="0"/>
                  </a:lnTo>
                  <a:lnTo>
                    <a:pt x="1043" y="1179"/>
                  </a:lnTo>
                  <a:lnTo>
                    <a:pt x="499" y="1361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0" name="Line 2"/>
            <p:cNvSpPr>
              <a:spLocks noChangeShapeType="1"/>
            </p:cNvSpPr>
            <p:nvPr/>
          </p:nvSpPr>
          <p:spPr bwMode="auto">
            <a:xfrm flipV="1">
              <a:off x="3337801" y="2177470"/>
              <a:ext cx="2232025" cy="1008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5569826" y="2177470"/>
              <a:ext cx="1584325" cy="719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V="1">
              <a:off x="3337801" y="2896608"/>
              <a:ext cx="381635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H="1">
              <a:off x="4777664" y="2177470"/>
              <a:ext cx="793750" cy="172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2545639" y="3185533"/>
              <a:ext cx="793750" cy="172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6361989" y="2898195"/>
              <a:ext cx="793750" cy="172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V="1">
              <a:off x="2545639" y="3906258"/>
              <a:ext cx="2232025" cy="100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777664" y="3906258"/>
              <a:ext cx="1584325" cy="719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2545639" y="4626983"/>
              <a:ext cx="381635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761539" y="2680708"/>
              <a:ext cx="2303462" cy="2016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4561764" y="1961570"/>
              <a:ext cx="0" cy="1081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280651" y="1601208"/>
              <a:ext cx="1281113" cy="14414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3266364" y="1601208"/>
              <a:ext cx="129540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3266364" y="1601208"/>
              <a:ext cx="0" cy="1081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3266364" y="2680708"/>
              <a:ext cx="129540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4561764" y="3041070"/>
              <a:ext cx="503237" cy="18716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4561764" y="3041070"/>
              <a:ext cx="792162" cy="1871663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 flipV="1">
              <a:off x="3841039" y="5057195"/>
              <a:ext cx="576262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337801" y="3329995"/>
              <a:ext cx="503238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V="1">
              <a:off x="3337801" y="3041070"/>
              <a:ext cx="1223963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V="1">
              <a:off x="4129964" y="4625395"/>
              <a:ext cx="2232025" cy="1008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2545639" y="4912733"/>
              <a:ext cx="1584325" cy="719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H="1">
              <a:off x="4490326" y="4912733"/>
              <a:ext cx="86360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H="1">
              <a:off x="3698164" y="3041070"/>
              <a:ext cx="863600" cy="360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3698164" y="3401433"/>
              <a:ext cx="792162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282489" y="5130220"/>
              <a:ext cx="719137" cy="7921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5353926" y="4912733"/>
              <a:ext cx="144463" cy="144462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5065001" y="4912733"/>
              <a:ext cx="217488" cy="21748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5498389" y="5057195"/>
              <a:ext cx="1223962" cy="1296988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4633201" y="5871583"/>
              <a:ext cx="5982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dirty="0">
                  <a:solidFill>
                    <a:schemeClr val="accent2"/>
                  </a:solidFill>
                  <a:latin typeface="Arial" charset="0"/>
                  <a:ea typeface="黑体" charset="-122"/>
                  <a:cs typeface="SimHei" charset="-122"/>
                </a:rPr>
                <a:t>o</a:t>
              </a:r>
              <a:r>
                <a:rPr lang="zh-CN" altLang="en-US" sz="2000" dirty="0">
                  <a:solidFill>
                    <a:schemeClr val="accent2"/>
                  </a:solidFill>
                  <a:latin typeface="Arial" charset="0"/>
                  <a:ea typeface="黑体" charset="-122"/>
                  <a:cs typeface="SimHei" charset="-122"/>
                </a:rPr>
                <a:t>光</a:t>
              </a:r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5785726" y="3712583"/>
              <a:ext cx="59022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dirty="0">
                  <a:solidFill>
                    <a:schemeClr val="accent6"/>
                  </a:solidFill>
                  <a:latin typeface="Arial" charset="0"/>
                  <a:ea typeface="黑体" charset="-122"/>
                  <a:cs typeface="SimHei" charset="-122"/>
                </a:rPr>
                <a:t>e</a:t>
              </a:r>
              <a:r>
                <a:rPr lang="zh-CN" altLang="en-US" sz="2000" dirty="0">
                  <a:solidFill>
                    <a:schemeClr val="accent6"/>
                  </a:solidFill>
                  <a:latin typeface="Arial" charset="0"/>
                  <a:ea typeface="黑体" charset="-122"/>
                  <a:cs typeface="SimHei" charset="-122"/>
                </a:rPr>
                <a:t>光</a:t>
              </a:r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7441489" y="3329995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latin typeface="Arial" charset="0"/>
                  <a:ea typeface="黑体" charset="-122"/>
                  <a:cs typeface="SimHei" charset="-122"/>
                </a:rPr>
                <a:t>主截面</a:t>
              </a: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1466139" y="3114095"/>
              <a:ext cx="13789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dirty="0">
                  <a:solidFill>
                    <a:schemeClr val="accent2"/>
                  </a:solidFill>
                  <a:latin typeface="Arial" charset="0"/>
                  <a:ea typeface="黑体" charset="-122"/>
                  <a:cs typeface="SimHei" charset="-122"/>
                </a:rPr>
                <a:t>o</a:t>
              </a:r>
              <a:r>
                <a:rPr lang="zh-CN" altLang="en-US" sz="2000" dirty="0">
                  <a:solidFill>
                    <a:schemeClr val="accent2"/>
                  </a:solidFill>
                  <a:latin typeface="Arial" charset="0"/>
                  <a:ea typeface="黑体" charset="-122"/>
                  <a:cs typeface="SimHei" charset="-122"/>
                </a:rPr>
                <a:t>光主平面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2513505" y="5847770"/>
              <a:ext cx="13596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dirty="0">
                  <a:solidFill>
                    <a:schemeClr val="accent6"/>
                  </a:solidFill>
                  <a:latin typeface="Arial" charset="0"/>
                  <a:ea typeface="黑体" charset="-122"/>
                  <a:cs typeface="SimHei" charset="-122"/>
                </a:rPr>
                <a:t>e</a:t>
              </a:r>
              <a:r>
                <a:rPr lang="zh-CN" altLang="en-US" sz="2000" dirty="0">
                  <a:solidFill>
                    <a:schemeClr val="accent6"/>
                  </a:solidFill>
                  <a:latin typeface="Arial" charset="0"/>
                  <a:ea typeface="黑体" charset="-122"/>
                  <a:cs typeface="SimHei" charset="-122"/>
                </a:rPr>
                <a:t>光主平面</a:t>
              </a: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2690101" y="3545895"/>
              <a:ext cx="719138" cy="1428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3841039" y="5201658"/>
              <a:ext cx="865187" cy="792162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V="1">
              <a:off x="4417301" y="4912733"/>
              <a:ext cx="64770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1969376" y="2393370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latin typeface="Arial" charset="0"/>
                  <a:ea typeface="黑体" charset="-122"/>
                  <a:cs typeface="SimHei" charset="-122"/>
                </a:rPr>
                <a:t>光轴</a:t>
              </a:r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 flipH="1">
              <a:off x="6865226" y="3617333"/>
              <a:ext cx="576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H="1">
              <a:off x="5112788" y="4110251"/>
              <a:ext cx="647700" cy="217488"/>
            </a:xfrm>
            <a:prstGeom prst="line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V="1">
              <a:off x="4849101" y="4338058"/>
              <a:ext cx="0" cy="151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V="1">
              <a:off x="4922126" y="2896608"/>
              <a:ext cx="2232025" cy="100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3337801" y="3185533"/>
              <a:ext cx="1584325" cy="719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H="1">
              <a:off x="4129964" y="3904670"/>
              <a:ext cx="793750" cy="172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Arial" charset="0"/>
                <a:ea typeface="黑体" charset="-122"/>
                <a:cs typeface="Sim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1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双折射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15636" y="1318161"/>
                <a:ext cx="5241303" cy="526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400" dirty="0" smtClean="0">
                    <a:latin typeface="Arial" charset="0"/>
                    <a:ea typeface="黑体" charset="-122"/>
                    <a:cs typeface="SimHei" charset="-122"/>
                  </a:rPr>
                  <a:t>4.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 </a:t>
                </a:r>
                <a:r>
                  <a:rPr kumimoji="1" lang="en-US" altLang="zh-CN" sz="2400" i="1" dirty="0" smtClean="0">
                    <a:latin typeface="Arial" charset="0"/>
                    <a:ea typeface="黑体" charset="-122"/>
                    <a:cs typeface="SimHei" charset="-122"/>
                  </a:rPr>
                  <a:t>o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光和</a:t>
                </a:r>
                <a:r>
                  <a:rPr kumimoji="1" lang="en-US" altLang="zh-CN" sz="2400" i="1" dirty="0" smtClean="0">
                    <a:latin typeface="Arial" charset="0"/>
                    <a:ea typeface="黑体" charset="-122"/>
                    <a:cs typeface="SimHei" charset="-122"/>
                  </a:rPr>
                  <a:t>e</a:t>
                </a:r>
                <a:r>
                  <a:rPr kumimoji="1" lang="zh-CN" altLang="en-US" sz="2400" dirty="0" smtClean="0">
                    <a:latin typeface="Arial" charset="0"/>
                    <a:ea typeface="黑体" charset="-122"/>
                    <a:cs typeface="SimHei" charset="-122"/>
                  </a:rPr>
                  <a:t>光的光强</a:t>
                </a:r>
                <a:endParaRPr kumimoji="1" lang="en-US" altLang="zh-CN" sz="2400" dirty="0" smtClean="0">
                  <a:latin typeface="Arial" charset="0"/>
                  <a:ea typeface="黑体" charset="-122"/>
                  <a:cs typeface="SimHei" charset="-122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22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kumimoji="1" lang="en-US" altLang="zh-CN" sz="22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kumimoji="1" lang="en-US" altLang="zh-CN" sz="22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kumimoji="1" lang="en-US" altLang="zh-CN" sz="22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sin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20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θ</m:t>
                    </m:r>
                  </m:oMath>
                </a14:m>
                <a:endParaRPr kumimoji="1" lang="en-US" altLang="zh-CN" sz="22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 algn="ctr">
                  <a:lnSpc>
                    <a:spcPct val="114000"/>
                  </a:lnSpc>
                </a:pPr>
                <a:r>
                  <a:rPr kumimoji="1" lang="en-US" altLang="zh-CN" sz="22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kumimoji="1" lang="en-US" altLang="zh-CN" sz="22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kumimoji="1" lang="en-US" altLang="zh-CN" sz="22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E </a:t>
                </a:r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20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θ</m:t>
                    </m:r>
                  </m:oMath>
                </a14:m>
                <a:endParaRPr kumimoji="1" lang="en-US" altLang="zh-CN" sz="2200" i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lvl="0" indent="-342900" algn="ctr">
                  <a:lnSpc>
                    <a:spcPct val="114000"/>
                  </a:lnSpc>
                  <a:defRPr/>
                </a:pPr>
                <a:r>
                  <a:rPr kumimoji="1" lang="en-US" altLang="zh-CN" sz="2200" i="1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kumimoji="1" lang="en-US" altLang="zh-CN" sz="22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 </a:t>
                </a:r>
                <a:r>
                  <a:rPr kumimoji="1" lang="en-US" altLang="zh-CN" sz="2200" i="1" dirty="0">
                    <a:latin typeface="Times New Roman" charset="0"/>
                    <a:ea typeface="Times New Roman" charset="0"/>
                    <a:cs typeface="Times New Roman" charset="0"/>
                  </a:rPr>
                  <a:t>= A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dirty="0">
                    <a:latin typeface="Times New Roman" charset="0"/>
                    <a:ea typeface="Times New Roman" charset="0"/>
                    <a:cs typeface="Times New Roman" charset="0"/>
                  </a:rPr>
                  <a:t>sin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2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θ</m:t>
                    </m:r>
                  </m:oMath>
                </a14:m>
                <a:endParaRPr kumimoji="1" lang="en-US" altLang="zh-CN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 algn="ctr">
                  <a:lnSpc>
                    <a:spcPct val="114000"/>
                  </a:lnSpc>
                </a:pPr>
                <a:r>
                  <a:rPr kumimoji="1" lang="en-US" altLang="zh-CN" sz="22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kumimoji="1" lang="en-US" altLang="zh-CN" sz="22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kumimoji="1" lang="en-US" altLang="zh-CN" sz="22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A </a:t>
                </a:r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20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θ</m:t>
                    </m:r>
                  </m:oMath>
                </a14:m>
                <a:endParaRPr kumimoji="1" lang="en-US" altLang="zh-CN" sz="2200" i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lvl="0" indent="-342900" algn="ctr">
                  <a:lnSpc>
                    <a:spcPct val="114000"/>
                  </a:lnSpc>
                  <a:defRPr/>
                </a:pPr>
                <a:r>
                  <a:rPr kumimoji="1" lang="en-US" altLang="zh-CN" sz="22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kumimoji="1" lang="en-US" altLang="zh-CN" sz="22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kumimoji="1" lang="en-US" altLang="zh-CN" sz="22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i="1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 </a:t>
                </a:r>
                <a:r>
                  <a:rPr kumimoji="1" lang="en-US" altLang="zh-CN" sz="2200" dirty="0">
                    <a:latin typeface="Times New Roman" charset="0"/>
                    <a:ea typeface="Times New Roman" charset="0"/>
                    <a:cs typeface="Times New Roman" charset="0"/>
                  </a:rPr>
                  <a:t>sin</a:t>
                </a:r>
                <a:r>
                  <a:rPr kumimoji="1" lang="en-US" altLang="zh-CN" sz="22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20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θ</m:t>
                    </m:r>
                  </m:oMath>
                </a14:m>
                <a:endParaRPr kumimoji="1" lang="en-US" altLang="zh-CN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 algn="ctr">
                  <a:lnSpc>
                    <a:spcPct val="114000"/>
                  </a:lnSpc>
                </a:pPr>
                <a:r>
                  <a:rPr kumimoji="1" lang="en-US" altLang="zh-CN" sz="2200" i="1" dirty="0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kumimoji="1" lang="en-US" altLang="zh-CN" sz="22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kumimoji="1" lang="en-US" altLang="zh-CN" sz="22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I </a:t>
                </a:r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cos</a:t>
                </a:r>
                <a:r>
                  <a:rPr kumimoji="1" lang="en-US" altLang="zh-CN" sz="22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20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θ</m:t>
                    </m:r>
                  </m:oMath>
                </a14:m>
                <a:endParaRPr kumimoji="1" lang="en-US" altLang="zh-CN" sz="22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>
                  <a:lnSpc>
                    <a:spcPct val="114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20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θ</m:t>
                    </m:r>
                  </m:oMath>
                </a14:m>
                <a:r>
                  <a:rPr kumimoji="1" lang="zh-CN" alt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—</a:t>
                </a:r>
                <a:r>
                  <a:rPr kumimoji="1" lang="zh-CN" alt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入射光电场振动方向和主平面的夹角</a:t>
                </a:r>
                <a:endParaRPr kumimoji="1" lang="en-US" altLang="zh-CN" sz="22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342900" indent="-342900">
                  <a:lnSpc>
                    <a:spcPct val="110000"/>
                  </a:lnSpc>
                  <a:buFont typeface="Wingdings" charset="2"/>
                  <a:buChar char="Ø"/>
                </a:pPr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两个重合：入射面与主截面重合</a:t>
                </a:r>
                <a:endParaRPr lang="en-US" altLang="zh-CN" sz="2200" dirty="0" smtClean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lvl="3">
                  <a:lnSpc>
                    <a:spcPct val="110000"/>
                  </a:lnSpc>
                </a:pPr>
                <a:r>
                  <a:rPr lang="en-US" altLang="zh-CN" sz="2200" i="1" dirty="0">
                    <a:latin typeface="SimSun" charset="-122"/>
                    <a:ea typeface="SimSun" charset="-122"/>
                    <a:cs typeface="SimSun" charset="-122"/>
                  </a:rPr>
                  <a:t> </a:t>
                </a:r>
                <a:r>
                  <a:rPr lang="en-US" altLang="zh-CN" sz="2200" i="1" dirty="0" smtClean="0">
                    <a:latin typeface="SimSun" charset="-122"/>
                    <a:ea typeface="SimSun" charset="-122"/>
                    <a:cs typeface="SimSun" charset="-122"/>
                  </a:rPr>
                  <a:t> </a:t>
                </a:r>
                <a:r>
                  <a:rPr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光和</a:t>
                </a:r>
                <a:r>
                  <a:rPr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光主平面重合</a:t>
                </a:r>
                <a:endParaRPr lang="en-US" altLang="zh-CN" sz="2200" dirty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marL="342900" indent="-342900">
                  <a:lnSpc>
                    <a:spcPct val="110000"/>
                  </a:lnSpc>
                  <a:buFont typeface="Wingdings" charset="2"/>
                  <a:buChar char="Ø"/>
                </a:pPr>
                <a:r>
                  <a:rPr kumimoji="1"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自然光入射</a:t>
                </a:r>
                <a:r>
                  <a:rPr kumimoji="1" lang="zh-CN" altLang="en-US" sz="2200" dirty="0" smtClean="0">
                    <a:solidFill>
                      <a:schemeClr val="accent1"/>
                    </a:solidFill>
                    <a:latin typeface="SimHei" charset="-122"/>
                    <a:ea typeface="SimHei" charset="-122"/>
                    <a:cs typeface="SimHei" charset="-122"/>
                  </a:rPr>
                  <a:t>若不考虑吸收</a:t>
                </a:r>
                <a:r>
                  <a:rPr kumimoji="1" lang="zh-CN" altLang="en-US" sz="2200" dirty="0" smtClean="0">
                    <a:latin typeface="SimSun" charset="-122"/>
                    <a:ea typeface="SimSun" charset="-122"/>
                    <a:cs typeface="SimSun" charset="-122"/>
                  </a:rPr>
                  <a:t>，则有</a:t>
                </a:r>
                <a:endParaRPr kumimoji="1" lang="en-US" altLang="zh-CN" sz="2200" dirty="0">
                  <a:latin typeface="SimSun" charset="-122"/>
                  <a:ea typeface="SimSun" charset="-122"/>
                  <a:cs typeface="SimSun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kumimoji="1" lang="en-US" altLang="zh-CN" sz="22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kumimoji="1" lang="en-US" altLang="zh-CN" sz="22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kumimoji="1" lang="en-US" altLang="zh-CN" sz="22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I</a:t>
                </a:r>
                <a:r>
                  <a:rPr kumimoji="1" lang="en-US" altLang="zh-CN" sz="22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kumimoji="1" lang="en-US" altLang="zh-CN" sz="22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bg-BG" altLang="zh-CN" sz="22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200" b="0" i="0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200" b="0" i="0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kumimoji="1" lang="zh-CN" altLang="en-US" sz="2200" b="0" i="0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kumimoji="1" lang="en-US" altLang="zh-CN" sz="22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endParaRPr kumimoji="1" lang="en-US" altLang="zh-CN" sz="22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1318161"/>
                <a:ext cx="5241303" cy="5263942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042" r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165722" y="1804770"/>
            <a:ext cx="1725770" cy="2397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>
            <a:grpSpLocks noChangeAspect="1"/>
          </p:cNvGrpSpPr>
          <p:nvPr/>
        </p:nvGrpSpPr>
        <p:grpSpPr>
          <a:xfrm>
            <a:off x="5513995" y="1494387"/>
            <a:ext cx="2844409" cy="2742864"/>
            <a:chOff x="3392736" y="2191554"/>
            <a:chExt cx="3957637" cy="3816350"/>
          </a:xfrm>
        </p:grpSpPr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197723" y="3199617"/>
              <a:ext cx="1223963" cy="1584325"/>
            </a:xfrm>
            <a:custGeom>
              <a:avLst/>
              <a:gdLst>
                <a:gd name="T0" fmla="*/ 0 w 771"/>
                <a:gd name="T1" fmla="*/ 0 h 998"/>
                <a:gd name="T2" fmla="*/ 771 w 771"/>
                <a:gd name="T3" fmla="*/ 0 h 998"/>
                <a:gd name="T4" fmla="*/ 771 w 771"/>
                <a:gd name="T5" fmla="*/ 998 h 998"/>
                <a:gd name="T6" fmla="*/ 0 w 771"/>
                <a:gd name="T7" fmla="*/ 998 h 998"/>
                <a:gd name="T8" fmla="*/ 0 w 771"/>
                <a:gd name="T9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998">
                  <a:moveTo>
                    <a:pt x="0" y="0"/>
                  </a:moveTo>
                  <a:lnTo>
                    <a:pt x="771" y="0"/>
                  </a:lnTo>
                  <a:lnTo>
                    <a:pt x="771" y="998"/>
                  </a:lnTo>
                  <a:lnTo>
                    <a:pt x="0" y="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 flipH="1">
              <a:off x="4837361" y="2839254"/>
              <a:ext cx="1871662" cy="2232025"/>
            </a:xfrm>
            <a:prstGeom prst="cube">
              <a:avLst>
                <a:gd name="adj" fmla="val 32653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 flipV="1">
              <a:off x="4905623" y="2191554"/>
              <a:ext cx="436563" cy="1008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337423" y="3199617"/>
              <a:ext cx="719138" cy="1584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6201023" y="5071279"/>
              <a:ext cx="431800" cy="936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837361" y="4423579"/>
              <a:ext cx="129698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6134348" y="2839254"/>
              <a:ext cx="0" cy="1584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6134348" y="4423579"/>
              <a:ext cx="574675" cy="5762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3753098" y="3920342"/>
              <a:ext cx="14430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5197723" y="3199617"/>
              <a:ext cx="122396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197723" y="3199617"/>
              <a:ext cx="0" cy="1584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421686" y="3199617"/>
              <a:ext cx="0" cy="15128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5197723" y="4783942"/>
              <a:ext cx="122396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5197723" y="3920342"/>
              <a:ext cx="122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6705848" y="3917167"/>
              <a:ext cx="64452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6421686" y="3920342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3683248" y="3415517"/>
              <a:ext cx="717550" cy="10064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4042023" y="3053567"/>
              <a:ext cx="0" cy="1730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Arc 26"/>
            <p:cNvSpPr>
              <a:spLocks/>
            </p:cNvSpPr>
            <p:nvPr/>
          </p:nvSpPr>
          <p:spPr bwMode="auto">
            <a:xfrm>
              <a:off x="3968998" y="3493304"/>
              <a:ext cx="280988" cy="346075"/>
            </a:xfrm>
            <a:custGeom>
              <a:avLst/>
              <a:gdLst>
                <a:gd name="G0" fmla="+- 0 0 0"/>
                <a:gd name="G1" fmla="+- 21169 0 0"/>
                <a:gd name="G2" fmla="+- 21600 0 0"/>
                <a:gd name="T0" fmla="*/ 4294 w 17184"/>
                <a:gd name="T1" fmla="*/ 0 h 21169"/>
                <a:gd name="T2" fmla="*/ 17184 w 17184"/>
                <a:gd name="T3" fmla="*/ 8083 h 21169"/>
                <a:gd name="T4" fmla="*/ 0 w 17184"/>
                <a:gd name="T5" fmla="*/ 21169 h 2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84" h="21169" fill="none" extrusionOk="0">
                  <a:moveTo>
                    <a:pt x="4293" y="0"/>
                  </a:moveTo>
                  <a:cubicBezTo>
                    <a:pt x="9428" y="1041"/>
                    <a:pt x="14010" y="3914"/>
                    <a:pt x="17184" y="8082"/>
                  </a:cubicBezTo>
                </a:path>
                <a:path w="17184" h="21169" stroke="0" extrusionOk="0">
                  <a:moveTo>
                    <a:pt x="4293" y="0"/>
                  </a:moveTo>
                  <a:cubicBezTo>
                    <a:pt x="9428" y="1041"/>
                    <a:pt x="14010" y="3914"/>
                    <a:pt x="17184" y="8082"/>
                  </a:cubicBezTo>
                  <a:lnTo>
                    <a:pt x="0" y="2116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Arc 30"/>
            <p:cNvSpPr>
              <a:spLocks/>
            </p:cNvSpPr>
            <p:nvPr/>
          </p:nvSpPr>
          <p:spPr bwMode="auto">
            <a:xfrm flipH="1" flipV="1">
              <a:off x="3824536" y="3991779"/>
              <a:ext cx="280987" cy="346075"/>
            </a:xfrm>
            <a:custGeom>
              <a:avLst/>
              <a:gdLst>
                <a:gd name="G0" fmla="+- 0 0 0"/>
                <a:gd name="G1" fmla="+- 21169 0 0"/>
                <a:gd name="G2" fmla="+- 21600 0 0"/>
                <a:gd name="T0" fmla="*/ 4294 w 17184"/>
                <a:gd name="T1" fmla="*/ 0 h 21169"/>
                <a:gd name="T2" fmla="*/ 17184 w 17184"/>
                <a:gd name="T3" fmla="*/ 8083 h 21169"/>
                <a:gd name="T4" fmla="*/ 0 w 17184"/>
                <a:gd name="T5" fmla="*/ 21169 h 2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84" h="21169" fill="none" extrusionOk="0">
                  <a:moveTo>
                    <a:pt x="4293" y="0"/>
                  </a:moveTo>
                  <a:cubicBezTo>
                    <a:pt x="9428" y="1041"/>
                    <a:pt x="14010" y="3914"/>
                    <a:pt x="17184" y="8082"/>
                  </a:cubicBezTo>
                </a:path>
                <a:path w="17184" h="21169" stroke="0" extrusionOk="0">
                  <a:moveTo>
                    <a:pt x="4293" y="0"/>
                  </a:moveTo>
                  <a:cubicBezTo>
                    <a:pt x="9428" y="1041"/>
                    <a:pt x="14010" y="3914"/>
                    <a:pt x="17184" y="8082"/>
                  </a:cubicBezTo>
                  <a:lnTo>
                    <a:pt x="0" y="2116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8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2083180"/>
                </p:ext>
              </p:extLst>
            </p:nvPr>
          </p:nvGraphicFramePr>
          <p:xfrm>
            <a:off x="4073323" y="3126592"/>
            <a:ext cx="26828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5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323" y="3126592"/>
                          <a:ext cx="268287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7064623" y="3415517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6848723" y="392034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04783"/>
                </p:ext>
              </p:extLst>
            </p:nvPr>
          </p:nvGraphicFramePr>
          <p:xfrm>
            <a:off x="6848723" y="2912279"/>
            <a:ext cx="430213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6" name="Equation" r:id="rId6" imgW="203040" imgH="228600" progId="Equation.DSMT4">
                    <p:embed/>
                  </p:oleObj>
                </mc:Choice>
                <mc:Fallback>
                  <p:oleObj name="Equation" r:id="rId6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8723" y="2912279"/>
                          <a:ext cx="430213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1068"/>
                </p:ext>
              </p:extLst>
            </p:nvPr>
          </p:nvGraphicFramePr>
          <p:xfrm>
            <a:off x="3392736" y="4385028"/>
            <a:ext cx="3508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7" name="Equation" r:id="rId8" imgW="164880" imgH="164880" progId="Equation.DSMT4">
                    <p:embed/>
                  </p:oleObj>
                </mc:Choice>
                <mc:Fallback>
                  <p:oleObj name="Equation" r:id="rId8" imgW="1648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2736" y="4385028"/>
                          <a:ext cx="350838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257313"/>
                </p:ext>
              </p:extLst>
            </p:nvPr>
          </p:nvGraphicFramePr>
          <p:xfrm>
            <a:off x="6777286" y="4136242"/>
            <a:ext cx="430212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8" name="Equation" r:id="rId10" imgW="203040" imgH="228600" progId="Equation.DSMT4">
                    <p:embed/>
                  </p:oleObj>
                </mc:Choice>
                <mc:Fallback>
                  <p:oleObj name="Equation" r:id="rId10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7286" y="4136242"/>
                          <a:ext cx="430212" cy="48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组 55"/>
          <p:cNvGrpSpPr/>
          <p:nvPr/>
        </p:nvGrpSpPr>
        <p:grpSpPr>
          <a:xfrm>
            <a:off x="6049142" y="3821673"/>
            <a:ext cx="1578280" cy="2386690"/>
            <a:chOff x="5731357" y="3809594"/>
            <a:chExt cx="1578280" cy="2386690"/>
          </a:xfrm>
        </p:grpSpPr>
        <p:grpSp>
          <p:nvGrpSpPr>
            <p:cNvPr id="10" name="组 9"/>
            <p:cNvGrpSpPr>
              <a:grpSpLocks noChangeAspect="1"/>
            </p:cNvGrpSpPr>
            <p:nvPr/>
          </p:nvGrpSpPr>
          <p:grpSpPr>
            <a:xfrm>
              <a:off x="5731357" y="4146373"/>
              <a:ext cx="1578280" cy="2049911"/>
              <a:chOff x="3511669" y="3297454"/>
              <a:chExt cx="2162175" cy="2808288"/>
            </a:xfrm>
          </p:grpSpPr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3511669" y="4737317"/>
                <a:ext cx="2162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4592757" y="3368892"/>
                <a:ext cx="0" cy="2736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H="1">
                <a:off x="4592757" y="3657817"/>
                <a:ext cx="576262" cy="10795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37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2036360"/>
                  </p:ext>
                </p:extLst>
              </p:nvPr>
            </p:nvGraphicFramePr>
            <p:xfrm>
              <a:off x="4592757" y="3945154"/>
              <a:ext cx="268287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29" name="Equation" r:id="rId12" imgW="126720" imgH="177480" progId="Equation.DSMT4">
                      <p:embed/>
                    </p:oleObj>
                  </mc:Choice>
                  <mc:Fallback>
                    <p:oleObj name="Equation" r:id="rId12" imgW="1267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2757" y="3945154"/>
                            <a:ext cx="268287" cy="374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 flipH="1">
                <a:off x="4592757" y="3657817"/>
                <a:ext cx="576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5169019" y="3657817"/>
                <a:ext cx="0" cy="1079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4592757" y="4737317"/>
                <a:ext cx="576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flipV="1">
                <a:off x="4592757" y="3657817"/>
                <a:ext cx="0" cy="1079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43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5045790"/>
                  </p:ext>
                </p:extLst>
              </p:nvPr>
            </p:nvGraphicFramePr>
            <p:xfrm>
              <a:off x="4737219" y="4737317"/>
              <a:ext cx="430213" cy="481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0" name="Equation" r:id="rId14" imgW="203040" imgH="228600" progId="Equation.DSMT4">
                      <p:embed/>
                    </p:oleObj>
                  </mc:Choice>
                  <mc:Fallback>
                    <p:oleObj name="Equation" r:id="rId14" imgW="2030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7219" y="4737317"/>
                            <a:ext cx="430213" cy="481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2853408"/>
                  </p:ext>
                </p:extLst>
              </p:nvPr>
            </p:nvGraphicFramePr>
            <p:xfrm>
              <a:off x="4089519" y="3441917"/>
              <a:ext cx="430213" cy="481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1" name="Equation" r:id="rId15" imgW="203040" imgH="228600" progId="Equation.DSMT4">
                      <p:embed/>
                    </p:oleObj>
                  </mc:Choice>
                  <mc:Fallback>
                    <p:oleObj name="Equation" r:id="rId15" imgW="2030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9519" y="3441917"/>
                            <a:ext cx="430213" cy="481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5780355"/>
                  </p:ext>
                </p:extLst>
              </p:nvPr>
            </p:nvGraphicFramePr>
            <p:xfrm>
              <a:off x="5169019" y="3297454"/>
              <a:ext cx="350838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2" name="Equation" r:id="rId16" imgW="164880" imgH="164880" progId="Equation.DSMT4">
                      <p:embed/>
                    </p:oleObj>
                  </mc:Choice>
                  <mc:Fallback>
                    <p:oleObj name="Equation" r:id="rId16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9019" y="3297454"/>
                            <a:ext cx="350838" cy="346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" name="矩形 53"/>
            <p:cNvSpPr/>
            <p:nvPr/>
          </p:nvSpPr>
          <p:spPr>
            <a:xfrm>
              <a:off x="6081915" y="380959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mtClean="0">
                  <a:latin typeface="SimSun" charset="-122"/>
                  <a:ea typeface="SimSun" charset="-122"/>
                  <a:cs typeface="SimSun" charset="-122"/>
                </a:rPr>
                <a:t>主平面</a:t>
              </a:r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2234160" y="5870881"/>
            <a:ext cx="1588894" cy="646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54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5635" y="507834"/>
            <a:ext cx="579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5.1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Arial" charset="0"/>
                <a:ea typeface="黑体" charset="-122"/>
                <a:cs typeface="SimHei" charset="-122"/>
              </a:rPr>
              <a:t>  双折射</a:t>
            </a:r>
            <a:endParaRPr kumimoji="1" lang="zh-CN" altLang="en-US" sz="2800" dirty="0">
              <a:solidFill>
                <a:schemeClr val="bg1"/>
              </a:solidFill>
              <a:latin typeface="Arial" charset="0"/>
              <a:ea typeface="黑体" charset="-122"/>
              <a:cs typeface="Sim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636" y="1318161"/>
            <a:ext cx="8193974" cy="289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zh-CN" sz="2400" dirty="0">
                <a:latin typeface="Arial" charset="0"/>
                <a:ea typeface="黑体" charset="-122"/>
                <a:cs typeface="SimHei" charset="-122"/>
              </a:rPr>
              <a:t>5</a:t>
            </a: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晶体中光波波面的特点</a:t>
            </a:r>
            <a:endParaRPr kumimoji="1" lang="en-US" altLang="zh-CN" sz="2400" dirty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除了</a:t>
            </a:r>
            <a:r>
              <a:rPr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两个特殊的方向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，</a:t>
            </a:r>
            <a:r>
              <a:rPr lang="en-US" altLang="zh-CN" sz="2200" i="1" dirty="0" smtClean="0">
                <a:latin typeface="Times New Roman" charset="0"/>
                <a:ea typeface="宋体" charset="-122"/>
                <a:cs typeface="Times New Roman" charset="0"/>
              </a:rPr>
              <a:t>e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光传播方向与其</a:t>
            </a:r>
            <a:r>
              <a:rPr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椭球波面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不垂直；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en-US" altLang="zh-CN" sz="2200" i="1" dirty="0" smtClean="0">
                <a:latin typeface="Times New Roman" charset="0"/>
                <a:ea typeface="宋体" charset="-122"/>
                <a:cs typeface="SimSun" charset="-122"/>
              </a:rPr>
              <a:t>o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光传播方向处处与其</a:t>
            </a:r>
            <a:r>
              <a:rPr lang="zh-CN" altLang="en-US" sz="2200" dirty="0" smtClean="0">
                <a:solidFill>
                  <a:schemeClr val="accent1"/>
                </a:solidFill>
                <a:latin typeface="SimHei" charset="-122"/>
                <a:ea typeface="SimHei" charset="-122"/>
                <a:cs typeface="SimHei" charset="-122"/>
              </a:rPr>
              <a:t>球波面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垂直。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342900" lvl="0" indent="-342900">
              <a:lnSpc>
                <a:spcPct val="114000"/>
              </a:lnSpc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6.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</a:t>
            </a:r>
            <a:r>
              <a:rPr kumimoji="1" lang="en-US" altLang="zh-CN" sz="2400" i="1" dirty="0" smtClean="0">
                <a:latin typeface="Arial" charset="0"/>
                <a:ea typeface="黑体" charset="-122"/>
                <a:cs typeface="SimHei" charset="-122"/>
              </a:rPr>
              <a:t>e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光的主折射率</a:t>
            </a:r>
            <a:r>
              <a:rPr kumimoji="1" lang="en-US" altLang="zh-CN" sz="2400" i="1" dirty="0" smtClean="0">
                <a:latin typeface="Arial" charset="0"/>
                <a:ea typeface="黑体" charset="-122"/>
                <a:cs typeface="SimHei" charset="-122"/>
              </a:rPr>
              <a:t>n</a:t>
            </a:r>
            <a:r>
              <a:rPr kumimoji="1" lang="en-US" altLang="zh-CN" sz="2400" i="1" baseline="-25000" dirty="0">
                <a:latin typeface="Arial" charset="0"/>
                <a:ea typeface="黑体" charset="-122"/>
                <a:cs typeface="SimHei" charset="-122"/>
              </a:rPr>
              <a:t>e</a:t>
            </a:r>
            <a:endParaRPr kumimoji="1" lang="en-US" altLang="zh-CN" sz="2400" i="1" dirty="0" smtClean="0">
              <a:latin typeface="Arial" charset="0"/>
              <a:ea typeface="黑体" charset="-122"/>
              <a:cs typeface="SimHei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zh-CN" altLang="en-US" sz="2200" dirty="0" smtClean="0">
                <a:latin typeface="Times New Roman" charset="0"/>
                <a:ea typeface="宋体" charset="-122"/>
                <a:cs typeface="Times New Roman" charset="0"/>
              </a:rPr>
              <a:t>光速</a:t>
            </a:r>
            <a:r>
              <a:rPr lang="en-US" altLang="zh-CN" sz="2200" i="1" dirty="0" smtClean="0">
                <a:latin typeface="Times New Roman" charset="0"/>
                <a:ea typeface="宋体" charset="-122"/>
                <a:cs typeface="Times New Roman" charset="0"/>
              </a:rPr>
              <a:t>c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Times New Roman" charset="0"/>
              </a:rPr>
              <a:t>与</a:t>
            </a:r>
            <a:r>
              <a:rPr lang="en-US" altLang="zh-CN" sz="2200" i="1" dirty="0" smtClean="0">
                <a:latin typeface="Times New Roman" charset="0"/>
                <a:ea typeface="宋体" charset="-122"/>
                <a:cs typeface="Times New Roman" charset="0"/>
              </a:rPr>
              <a:t>e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光沿着与光轴垂直方向传播时的速度</a:t>
            </a:r>
            <a:r>
              <a:rPr lang="en-US" altLang="zh-CN" sz="2200" i="1" dirty="0" err="1" smtClean="0">
                <a:latin typeface="Times New Roman" charset="0"/>
                <a:ea typeface="宋体" charset="-122"/>
                <a:cs typeface="SimSun" charset="-122"/>
              </a:rPr>
              <a:t>v</a:t>
            </a:r>
            <a:r>
              <a:rPr lang="en-US" altLang="zh-CN" sz="2200" i="1" baseline="-25000" dirty="0" err="1" smtClean="0">
                <a:latin typeface="Times New Roman" charset="0"/>
                <a:ea typeface="宋体" charset="-122"/>
                <a:cs typeface="SimSun" charset="-122"/>
              </a:rPr>
              <a:t>e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的比值。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800100" lvl="1" indent="-342900">
              <a:lnSpc>
                <a:spcPct val="114000"/>
              </a:lnSpc>
              <a:buFont typeface="Wingdings" charset="2"/>
              <a:buChar char="Ø"/>
              <a:defRPr/>
            </a:pP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正晶体和负晶体</a:t>
            </a:r>
            <a:r>
              <a:rPr lang="en-US" altLang="zh-CN" sz="2200" dirty="0" smtClean="0">
                <a:latin typeface="Times New Roman" charset="0"/>
                <a:ea typeface="宋体" charset="-122"/>
                <a:cs typeface="SimSun" charset="-122"/>
              </a:rPr>
              <a:t>——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负</a:t>
            </a:r>
            <a:r>
              <a:rPr lang="en-US" altLang="zh-CN" sz="2200" i="1" dirty="0" smtClean="0">
                <a:latin typeface="Times New Roman" charset="0"/>
                <a:ea typeface="宋体" charset="-122"/>
                <a:cs typeface="SimSun" charset="-122"/>
              </a:rPr>
              <a:t>e</a:t>
            </a:r>
            <a:r>
              <a:rPr lang="zh-CN" altLang="en-US" sz="2200" dirty="0" smtClean="0">
                <a:latin typeface="Times New Roman" charset="0"/>
                <a:ea typeface="宋体" charset="-122"/>
                <a:cs typeface="SimSun" charset="-122"/>
              </a:rPr>
              <a:t>折射小速度快</a:t>
            </a:r>
            <a:endParaRPr lang="en-US" altLang="zh-CN" sz="2200" dirty="0" smtClean="0">
              <a:latin typeface="Times New Roman" charset="0"/>
              <a:ea typeface="宋体" charset="-122"/>
              <a:cs typeface="SimSun" charset="-122"/>
            </a:endParaRPr>
          </a:p>
          <a:p>
            <a:pPr marL="342900" lvl="0" indent="-342900">
              <a:lnSpc>
                <a:spcPct val="114000"/>
              </a:lnSpc>
              <a:defRPr/>
            </a:pPr>
            <a:r>
              <a:rPr kumimoji="1" lang="en-US" altLang="zh-CN" sz="2400" dirty="0" smtClean="0">
                <a:latin typeface="Arial" charset="0"/>
                <a:ea typeface="黑体" charset="-122"/>
                <a:cs typeface="SimHei" charset="-122"/>
              </a:rPr>
              <a:t>7.</a:t>
            </a:r>
            <a:r>
              <a:rPr kumimoji="1" lang="zh-CN" altLang="en-US" sz="2400" dirty="0" smtClean="0">
                <a:latin typeface="Arial" charset="0"/>
                <a:ea typeface="黑体" charset="-122"/>
                <a:cs typeface="SimHei" charset="-122"/>
              </a:rPr>
              <a:t> 惠更斯作图法</a:t>
            </a:r>
            <a:endParaRPr kumimoji="1" lang="en-US" altLang="zh-CN" sz="2400" i="1" dirty="0">
              <a:latin typeface="Arial" charset="0"/>
              <a:ea typeface="黑体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1307</Words>
  <Application>Microsoft Macintosh PowerPoint</Application>
  <PresentationFormat>全屏显示(4:3)</PresentationFormat>
  <Paragraphs>234</Paragraphs>
  <Slides>27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DengXian</vt:lpstr>
      <vt:lpstr>SimHei</vt:lpstr>
      <vt:lpstr>SimSun</vt:lpstr>
      <vt:lpstr>Symbol</vt:lpstr>
      <vt:lpstr>Times New Roman</vt:lpstr>
      <vt:lpstr>Wingdings</vt:lpstr>
      <vt:lpstr>等线</vt:lpstr>
      <vt:lpstr>等线 Light</vt:lpstr>
      <vt:lpstr>黑体</vt:lpstr>
      <vt:lpstr>宋体</vt:lpstr>
      <vt:lpstr>微软雅黑</vt:lpstr>
      <vt:lpstr>Office 主题</vt:lpstr>
      <vt:lpstr>Equation</vt:lpstr>
      <vt:lpstr>公式</vt:lpstr>
      <vt:lpstr>光学期末习题课 知识点汇总部分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光学期末习题课 知识点汇总和习题讲解</dc:title>
  <dc:creator>车 沂轩</dc:creator>
  <cp:lastModifiedBy>车 沂轩</cp:lastModifiedBy>
  <cp:revision>35</cp:revision>
  <dcterms:created xsi:type="dcterms:W3CDTF">2020-12-28T08:30:33Z</dcterms:created>
  <dcterms:modified xsi:type="dcterms:W3CDTF">2021-01-09T03:02:32Z</dcterms:modified>
</cp:coreProperties>
</file>