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5"/>
  </p:notesMasterIdLst>
  <p:sldIdLst>
    <p:sldId id="695" r:id="rId2"/>
    <p:sldId id="720" r:id="rId3"/>
    <p:sldId id="431" r:id="rId4"/>
    <p:sldId id="261" r:id="rId5"/>
    <p:sldId id="686" r:id="rId6"/>
    <p:sldId id="687" r:id="rId7"/>
    <p:sldId id="688" r:id="rId8"/>
    <p:sldId id="689" r:id="rId9"/>
    <p:sldId id="692" r:id="rId10"/>
    <p:sldId id="690" r:id="rId11"/>
    <p:sldId id="691" r:id="rId12"/>
    <p:sldId id="693" r:id="rId13"/>
    <p:sldId id="694" r:id="rId14"/>
    <p:sldId id="696" r:id="rId15"/>
    <p:sldId id="697" r:id="rId16"/>
    <p:sldId id="699" r:id="rId17"/>
    <p:sldId id="702" r:id="rId18"/>
    <p:sldId id="703" r:id="rId19"/>
    <p:sldId id="704" r:id="rId20"/>
    <p:sldId id="705" r:id="rId21"/>
    <p:sldId id="706" r:id="rId22"/>
    <p:sldId id="707" r:id="rId23"/>
    <p:sldId id="709" r:id="rId24"/>
    <p:sldId id="710" r:id="rId25"/>
    <p:sldId id="711" r:id="rId26"/>
    <p:sldId id="712" r:id="rId27"/>
    <p:sldId id="713" r:id="rId28"/>
    <p:sldId id="719" r:id="rId29"/>
    <p:sldId id="715" r:id="rId30"/>
    <p:sldId id="714" r:id="rId31"/>
    <p:sldId id="716" r:id="rId32"/>
    <p:sldId id="717" r:id="rId33"/>
    <p:sldId id="718" r:id="rId34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6600"/>
    <a:srgbClr val="FF0000"/>
    <a:srgbClr val="333399"/>
    <a:srgbClr val="FF00FF"/>
    <a:srgbClr val="0000FF"/>
    <a:srgbClr val="66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36" autoAdjust="0"/>
    <p:restoredTop sz="94614" autoAdjust="0"/>
  </p:normalViewPr>
  <p:slideViewPr>
    <p:cSldViewPr>
      <p:cViewPr varScale="1">
        <p:scale>
          <a:sx n="161" d="100"/>
          <a:sy n="161" d="100"/>
        </p:scale>
        <p:origin x="435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12" Type="http://schemas.openxmlformats.org/officeDocument/2006/relationships/image" Target="../media/image78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11" Type="http://schemas.openxmlformats.org/officeDocument/2006/relationships/image" Target="../media/image77.wmf"/><Relationship Id="rId5" Type="http://schemas.openxmlformats.org/officeDocument/2006/relationships/image" Target="../media/image71.wmf"/><Relationship Id="rId10" Type="http://schemas.openxmlformats.org/officeDocument/2006/relationships/image" Target="../media/image76.wmf"/><Relationship Id="rId4" Type="http://schemas.openxmlformats.org/officeDocument/2006/relationships/image" Target="../media/image70.wmf"/><Relationship Id="rId9" Type="http://schemas.openxmlformats.org/officeDocument/2006/relationships/image" Target="../media/image7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7" Type="http://schemas.openxmlformats.org/officeDocument/2006/relationships/image" Target="../media/image93.wmf"/><Relationship Id="rId2" Type="http://schemas.openxmlformats.org/officeDocument/2006/relationships/image" Target="../media/image85.wmf"/><Relationship Id="rId1" Type="http://schemas.openxmlformats.org/officeDocument/2006/relationships/image" Target="../media/image88.wmf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7" Type="http://schemas.openxmlformats.org/officeDocument/2006/relationships/image" Target="../media/image108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6" Type="http://schemas.openxmlformats.org/officeDocument/2006/relationships/image" Target="../media/image107.wmf"/><Relationship Id="rId5" Type="http://schemas.openxmlformats.org/officeDocument/2006/relationships/image" Target="../media/image106.wmf"/><Relationship Id="rId4" Type="http://schemas.openxmlformats.org/officeDocument/2006/relationships/image" Target="../media/image105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wmf"/><Relationship Id="rId13" Type="http://schemas.openxmlformats.org/officeDocument/2006/relationships/image" Target="../media/image122.wmf"/><Relationship Id="rId3" Type="http://schemas.openxmlformats.org/officeDocument/2006/relationships/image" Target="../media/image112.wmf"/><Relationship Id="rId7" Type="http://schemas.openxmlformats.org/officeDocument/2006/relationships/image" Target="../media/image116.wmf"/><Relationship Id="rId12" Type="http://schemas.openxmlformats.org/officeDocument/2006/relationships/image" Target="../media/image121.wmf"/><Relationship Id="rId2" Type="http://schemas.openxmlformats.org/officeDocument/2006/relationships/image" Target="../media/image111.wmf"/><Relationship Id="rId16" Type="http://schemas.openxmlformats.org/officeDocument/2006/relationships/image" Target="../media/image125.wmf"/><Relationship Id="rId1" Type="http://schemas.openxmlformats.org/officeDocument/2006/relationships/image" Target="../media/image110.wmf"/><Relationship Id="rId6" Type="http://schemas.openxmlformats.org/officeDocument/2006/relationships/image" Target="../media/image115.wmf"/><Relationship Id="rId11" Type="http://schemas.openxmlformats.org/officeDocument/2006/relationships/image" Target="../media/image120.wmf"/><Relationship Id="rId5" Type="http://schemas.openxmlformats.org/officeDocument/2006/relationships/image" Target="../media/image114.wmf"/><Relationship Id="rId15" Type="http://schemas.openxmlformats.org/officeDocument/2006/relationships/image" Target="../media/image124.wmf"/><Relationship Id="rId10" Type="http://schemas.openxmlformats.org/officeDocument/2006/relationships/image" Target="../media/image119.wmf"/><Relationship Id="rId4" Type="http://schemas.openxmlformats.org/officeDocument/2006/relationships/image" Target="../media/image113.wmf"/><Relationship Id="rId9" Type="http://schemas.openxmlformats.org/officeDocument/2006/relationships/image" Target="../media/image118.wmf"/><Relationship Id="rId14" Type="http://schemas.openxmlformats.org/officeDocument/2006/relationships/image" Target="../media/image123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wmf"/><Relationship Id="rId3" Type="http://schemas.openxmlformats.org/officeDocument/2006/relationships/image" Target="../media/image128.wmf"/><Relationship Id="rId7" Type="http://schemas.openxmlformats.org/officeDocument/2006/relationships/image" Target="../media/image132.wmf"/><Relationship Id="rId2" Type="http://schemas.openxmlformats.org/officeDocument/2006/relationships/image" Target="../media/image127.wmf"/><Relationship Id="rId1" Type="http://schemas.openxmlformats.org/officeDocument/2006/relationships/image" Target="../media/image126.wmf"/><Relationship Id="rId6" Type="http://schemas.openxmlformats.org/officeDocument/2006/relationships/image" Target="../media/image131.wmf"/><Relationship Id="rId5" Type="http://schemas.openxmlformats.org/officeDocument/2006/relationships/image" Target="../media/image130.wmf"/><Relationship Id="rId4" Type="http://schemas.openxmlformats.org/officeDocument/2006/relationships/image" Target="../media/image12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wmf"/><Relationship Id="rId2" Type="http://schemas.openxmlformats.org/officeDocument/2006/relationships/image" Target="../media/image135.wmf"/><Relationship Id="rId1" Type="http://schemas.openxmlformats.org/officeDocument/2006/relationships/image" Target="../media/image134.wmf"/><Relationship Id="rId5" Type="http://schemas.openxmlformats.org/officeDocument/2006/relationships/image" Target="../media/image138.wmf"/><Relationship Id="rId4" Type="http://schemas.openxmlformats.org/officeDocument/2006/relationships/image" Target="../media/image13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49.wmf"/><Relationship Id="rId18" Type="http://schemas.openxmlformats.org/officeDocument/2006/relationships/image" Target="../media/image154.wmf"/><Relationship Id="rId3" Type="http://schemas.openxmlformats.org/officeDocument/2006/relationships/image" Target="../media/image141.wmf"/><Relationship Id="rId7" Type="http://schemas.openxmlformats.org/officeDocument/2006/relationships/image" Target="../media/image9.wmf"/><Relationship Id="rId12" Type="http://schemas.openxmlformats.org/officeDocument/2006/relationships/image" Target="../media/image148.wmf"/><Relationship Id="rId17" Type="http://schemas.openxmlformats.org/officeDocument/2006/relationships/image" Target="../media/image153.wmf"/><Relationship Id="rId2" Type="http://schemas.openxmlformats.org/officeDocument/2006/relationships/image" Target="../media/image140.wmf"/><Relationship Id="rId16" Type="http://schemas.openxmlformats.org/officeDocument/2006/relationships/image" Target="../media/image152.wmf"/><Relationship Id="rId1" Type="http://schemas.openxmlformats.org/officeDocument/2006/relationships/image" Target="../media/image139.wmf"/><Relationship Id="rId6" Type="http://schemas.openxmlformats.org/officeDocument/2006/relationships/image" Target="../media/image144.wmf"/><Relationship Id="rId11" Type="http://schemas.openxmlformats.org/officeDocument/2006/relationships/image" Target="../media/image147.wmf"/><Relationship Id="rId5" Type="http://schemas.openxmlformats.org/officeDocument/2006/relationships/image" Target="../media/image143.wmf"/><Relationship Id="rId15" Type="http://schemas.openxmlformats.org/officeDocument/2006/relationships/image" Target="../media/image151.wmf"/><Relationship Id="rId10" Type="http://schemas.openxmlformats.org/officeDocument/2006/relationships/image" Target="../media/image146.wmf"/><Relationship Id="rId19" Type="http://schemas.openxmlformats.org/officeDocument/2006/relationships/image" Target="../media/image155.wmf"/><Relationship Id="rId4" Type="http://schemas.openxmlformats.org/officeDocument/2006/relationships/image" Target="../media/image142.wmf"/><Relationship Id="rId9" Type="http://schemas.openxmlformats.org/officeDocument/2006/relationships/image" Target="../media/image145.wmf"/><Relationship Id="rId14" Type="http://schemas.openxmlformats.org/officeDocument/2006/relationships/image" Target="../media/image150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8.wmf"/><Relationship Id="rId2" Type="http://schemas.openxmlformats.org/officeDocument/2006/relationships/image" Target="../media/image157.wmf"/><Relationship Id="rId1" Type="http://schemas.openxmlformats.org/officeDocument/2006/relationships/image" Target="../media/image156.wmf"/><Relationship Id="rId6" Type="http://schemas.openxmlformats.org/officeDocument/2006/relationships/image" Target="../media/image161.wmf"/><Relationship Id="rId5" Type="http://schemas.openxmlformats.org/officeDocument/2006/relationships/image" Target="../media/image160.wmf"/><Relationship Id="rId4" Type="http://schemas.openxmlformats.org/officeDocument/2006/relationships/image" Target="../media/image159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5.wmf"/><Relationship Id="rId7" Type="http://schemas.openxmlformats.org/officeDocument/2006/relationships/image" Target="../media/image169.wmf"/><Relationship Id="rId2" Type="http://schemas.openxmlformats.org/officeDocument/2006/relationships/image" Target="../media/image164.wmf"/><Relationship Id="rId1" Type="http://schemas.openxmlformats.org/officeDocument/2006/relationships/image" Target="../media/image163.wmf"/><Relationship Id="rId6" Type="http://schemas.openxmlformats.org/officeDocument/2006/relationships/image" Target="../media/image168.wmf"/><Relationship Id="rId5" Type="http://schemas.openxmlformats.org/officeDocument/2006/relationships/image" Target="../media/image167.wmf"/><Relationship Id="rId4" Type="http://schemas.openxmlformats.org/officeDocument/2006/relationships/image" Target="../media/image166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2.wmf"/><Relationship Id="rId2" Type="http://schemas.openxmlformats.org/officeDocument/2006/relationships/image" Target="../media/image171.wmf"/><Relationship Id="rId1" Type="http://schemas.openxmlformats.org/officeDocument/2006/relationships/image" Target="../media/image170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7.wmf"/><Relationship Id="rId18" Type="http://schemas.openxmlformats.org/officeDocument/2006/relationships/image" Target="../media/image34.wmf"/><Relationship Id="rId3" Type="http://schemas.openxmlformats.org/officeDocument/2006/relationships/image" Target="../media/image20.wmf"/><Relationship Id="rId21" Type="http://schemas.openxmlformats.org/officeDocument/2006/relationships/image" Target="../media/image37.wmf"/><Relationship Id="rId7" Type="http://schemas.openxmlformats.org/officeDocument/2006/relationships/image" Target="../media/image24.wmf"/><Relationship Id="rId12" Type="http://schemas.openxmlformats.org/officeDocument/2006/relationships/image" Target="../media/image29.wmf"/><Relationship Id="rId17" Type="http://schemas.openxmlformats.org/officeDocument/2006/relationships/image" Target="../media/image33.wmf"/><Relationship Id="rId2" Type="http://schemas.openxmlformats.org/officeDocument/2006/relationships/image" Target="../media/image19.wmf"/><Relationship Id="rId16" Type="http://schemas.openxmlformats.org/officeDocument/2006/relationships/image" Target="../media/image32.wmf"/><Relationship Id="rId20" Type="http://schemas.openxmlformats.org/officeDocument/2006/relationships/image" Target="../media/image36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22.wmf"/><Relationship Id="rId15" Type="http://schemas.openxmlformats.org/officeDocument/2006/relationships/image" Target="../media/image31.wmf"/><Relationship Id="rId10" Type="http://schemas.openxmlformats.org/officeDocument/2006/relationships/image" Target="../media/image27.wmf"/><Relationship Id="rId19" Type="http://schemas.openxmlformats.org/officeDocument/2006/relationships/image" Target="../media/image35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Relationship Id="rId1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438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8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38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438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fld id="{BD1A4450-5284-4909-84E7-67AA8995282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0515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A4450-5284-4909-84E7-67AA89952828}" type="slidenum">
              <a:rPr lang="en-US" altLang="zh-CN" smtClean="0"/>
              <a:pPr/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3253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EFC34E-DBBF-437E-BD9A-448477B49999}" type="slidenum">
              <a:rPr lang="en-US" altLang="zh-CN"/>
              <a:pPr/>
              <a:t>16</a:t>
            </a:fld>
            <a:endParaRPr lang="en-US" altLang="zh-CN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257502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ABAAF-B3B2-4BA1-905D-18FC0EF81D63}" type="slidenum">
              <a:rPr lang="en-US" altLang="zh-CN"/>
              <a:pPr/>
              <a:t>17</a:t>
            </a:fld>
            <a:endParaRPr lang="en-US" altLang="zh-CN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720068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733AF3-A0A8-4D8C-897B-FD0FBAAD5B96}" type="slidenum">
              <a:rPr lang="en-US" altLang="zh-CN"/>
              <a:pPr/>
              <a:t>18</a:t>
            </a:fld>
            <a:endParaRPr lang="en-US" altLang="zh-CN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498762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9A537A-37A0-42CC-ADAD-479C37C53237}" type="slidenum">
              <a:rPr lang="en-US" altLang="zh-CN"/>
              <a:pPr/>
              <a:t>19</a:t>
            </a:fld>
            <a:endParaRPr lang="en-US" altLang="zh-CN"/>
          </a:p>
        </p:txBody>
      </p:sp>
      <p:sp>
        <p:nvSpPr>
          <p:cNvPr id="38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520006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BE539-3028-4E5E-AE8C-C1298A66031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9535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A45B4-2C00-4897-96DD-2ED9E811B49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1849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BBFE2-AA2B-425B-ABAA-68779FCBE6A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737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8C925-C516-47DD-B939-7915FE544D9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033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0BED3-7699-4BA4-A8BC-BD46D629AD3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362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94567-B729-4C76-8155-7D1FBDCD66F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128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481BF-6F27-499A-AA79-4B0C337BC67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003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F71C7-7D4D-4203-8B2B-C6C6C9979DF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5911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E0768-CFE5-440E-BBF8-974C190E8B3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541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27881-367E-4DB2-9F1E-664F4A0225D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9630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3EFC0-8939-4D51-B98C-79A85DC664B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868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75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275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B2FBA3-A969-4738-B2F1-8EF04105AE3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48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5.wmf"/><Relationship Id="rId11" Type="http://schemas.openxmlformats.org/officeDocument/2006/relationships/image" Target="../media/image51.png"/><Relationship Id="rId5" Type="http://schemas.openxmlformats.org/officeDocument/2006/relationships/oleObject" Target="../embeddings/oleObject46.bin"/><Relationship Id="rId15" Type="http://schemas.openxmlformats.org/officeDocument/2006/relationships/image" Target="../media/image49.wmf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8.bin"/><Relationship Id="rId14" Type="http://schemas.openxmlformats.org/officeDocument/2006/relationships/oleObject" Target="../embeddings/oleObject5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58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59.bin"/><Relationship Id="rId17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1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57.wmf"/><Relationship Id="rId5" Type="http://schemas.openxmlformats.org/officeDocument/2006/relationships/image" Target="../media/image54.wmf"/><Relationship Id="rId15" Type="http://schemas.openxmlformats.org/officeDocument/2006/relationships/image" Target="../media/image59.wmf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5.bin"/><Relationship Id="rId9" Type="http://schemas.openxmlformats.org/officeDocument/2006/relationships/image" Target="../media/image56.wmf"/><Relationship Id="rId14" Type="http://schemas.openxmlformats.org/officeDocument/2006/relationships/oleObject" Target="../embeddings/oleObject6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65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2.wmf"/><Relationship Id="rId12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64.wmf"/><Relationship Id="rId5" Type="http://schemas.openxmlformats.org/officeDocument/2006/relationships/image" Target="../media/image61.wmf"/><Relationship Id="rId15" Type="http://schemas.openxmlformats.org/officeDocument/2006/relationships/image" Target="../media/image66.wmf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63.wmf"/><Relationship Id="rId14" Type="http://schemas.openxmlformats.org/officeDocument/2006/relationships/oleObject" Target="../embeddings/oleObject6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image" Target="../media/image71.wmf"/><Relationship Id="rId18" Type="http://schemas.openxmlformats.org/officeDocument/2006/relationships/oleObject" Target="../embeddings/oleObject75.bin"/><Relationship Id="rId26" Type="http://schemas.openxmlformats.org/officeDocument/2006/relationships/oleObject" Target="../embeddings/oleObject79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75.wmf"/><Relationship Id="rId7" Type="http://schemas.openxmlformats.org/officeDocument/2006/relationships/image" Target="../media/image68.wmf"/><Relationship Id="rId12" Type="http://schemas.openxmlformats.org/officeDocument/2006/relationships/oleObject" Target="../embeddings/oleObject72.bin"/><Relationship Id="rId17" Type="http://schemas.openxmlformats.org/officeDocument/2006/relationships/image" Target="../media/image73.wmf"/><Relationship Id="rId25" Type="http://schemas.openxmlformats.org/officeDocument/2006/relationships/image" Target="../media/image7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4.bin"/><Relationship Id="rId20" Type="http://schemas.openxmlformats.org/officeDocument/2006/relationships/oleObject" Target="../embeddings/oleObject76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70.wmf"/><Relationship Id="rId24" Type="http://schemas.openxmlformats.org/officeDocument/2006/relationships/oleObject" Target="../embeddings/oleObject78.bin"/><Relationship Id="rId5" Type="http://schemas.openxmlformats.org/officeDocument/2006/relationships/image" Target="../media/image67.wmf"/><Relationship Id="rId15" Type="http://schemas.openxmlformats.org/officeDocument/2006/relationships/image" Target="../media/image72.wmf"/><Relationship Id="rId23" Type="http://schemas.openxmlformats.org/officeDocument/2006/relationships/image" Target="../media/image76.wmf"/><Relationship Id="rId10" Type="http://schemas.openxmlformats.org/officeDocument/2006/relationships/oleObject" Target="../embeddings/oleObject71.bin"/><Relationship Id="rId19" Type="http://schemas.openxmlformats.org/officeDocument/2006/relationships/image" Target="../media/image74.wmf"/><Relationship Id="rId4" Type="http://schemas.openxmlformats.org/officeDocument/2006/relationships/oleObject" Target="../embeddings/oleObject68.bin"/><Relationship Id="rId9" Type="http://schemas.openxmlformats.org/officeDocument/2006/relationships/image" Target="../media/image69.wmf"/><Relationship Id="rId14" Type="http://schemas.openxmlformats.org/officeDocument/2006/relationships/oleObject" Target="../embeddings/oleObject73.bin"/><Relationship Id="rId22" Type="http://schemas.openxmlformats.org/officeDocument/2006/relationships/oleObject" Target="../embeddings/oleObject77.bin"/><Relationship Id="rId27" Type="http://schemas.openxmlformats.org/officeDocument/2006/relationships/image" Target="../media/image78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image" Target="../media/image83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0.wmf"/><Relationship Id="rId12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81.bin"/><Relationship Id="rId11" Type="http://schemas.openxmlformats.org/officeDocument/2006/relationships/image" Target="../media/image82.wmf"/><Relationship Id="rId5" Type="http://schemas.openxmlformats.org/officeDocument/2006/relationships/image" Target="../media/image79.wmf"/><Relationship Id="rId15" Type="http://schemas.openxmlformats.org/officeDocument/2006/relationships/image" Target="../media/image84.wmf"/><Relationship Id="rId10" Type="http://schemas.openxmlformats.org/officeDocument/2006/relationships/oleObject" Target="../embeddings/oleObject83.bin"/><Relationship Id="rId4" Type="http://schemas.openxmlformats.org/officeDocument/2006/relationships/oleObject" Target="../embeddings/oleObject80.bin"/><Relationship Id="rId9" Type="http://schemas.openxmlformats.org/officeDocument/2006/relationships/image" Target="../media/image81.wmf"/><Relationship Id="rId14" Type="http://schemas.openxmlformats.org/officeDocument/2006/relationships/oleObject" Target="../embeddings/oleObject8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6.wmf"/><Relationship Id="rId5" Type="http://schemas.openxmlformats.org/officeDocument/2006/relationships/oleObject" Target="../embeddings/oleObject87.bin"/><Relationship Id="rId10" Type="http://schemas.openxmlformats.org/officeDocument/2006/relationships/oleObject" Target="../embeddings/oleObject90.bin"/><Relationship Id="rId4" Type="http://schemas.openxmlformats.org/officeDocument/2006/relationships/image" Target="../media/image85.wmf"/><Relationship Id="rId9" Type="http://schemas.openxmlformats.org/officeDocument/2006/relationships/oleObject" Target="../embeddings/oleObject89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13" Type="http://schemas.openxmlformats.org/officeDocument/2006/relationships/oleObject" Target="../embeddings/oleObject96.bin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3.bin"/><Relationship Id="rId12" Type="http://schemas.openxmlformats.org/officeDocument/2006/relationships/image" Target="../media/image9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3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5.wmf"/><Relationship Id="rId11" Type="http://schemas.openxmlformats.org/officeDocument/2006/relationships/oleObject" Target="../embeddings/oleObject95.bin"/><Relationship Id="rId5" Type="http://schemas.openxmlformats.org/officeDocument/2006/relationships/oleObject" Target="../embeddings/oleObject92.bin"/><Relationship Id="rId15" Type="http://schemas.openxmlformats.org/officeDocument/2006/relationships/oleObject" Target="../embeddings/oleObject97.bin"/><Relationship Id="rId10" Type="http://schemas.openxmlformats.org/officeDocument/2006/relationships/image" Target="../media/image90.wmf"/><Relationship Id="rId4" Type="http://schemas.openxmlformats.org/officeDocument/2006/relationships/image" Target="../media/image88.wmf"/><Relationship Id="rId9" Type="http://schemas.openxmlformats.org/officeDocument/2006/relationships/oleObject" Target="../embeddings/oleObject94.bin"/><Relationship Id="rId14" Type="http://schemas.openxmlformats.org/officeDocument/2006/relationships/image" Target="../media/image92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13" Type="http://schemas.openxmlformats.org/officeDocument/2006/relationships/image" Target="../media/image98.wmf"/><Relationship Id="rId3" Type="http://schemas.openxmlformats.org/officeDocument/2006/relationships/image" Target="../media/image100.png"/><Relationship Id="rId7" Type="http://schemas.openxmlformats.org/officeDocument/2006/relationships/image" Target="../media/image95.wmf"/><Relationship Id="rId12" Type="http://schemas.openxmlformats.org/officeDocument/2006/relationships/oleObject" Target="../embeddings/oleObject10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1.png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99.bin"/><Relationship Id="rId11" Type="http://schemas.openxmlformats.org/officeDocument/2006/relationships/image" Target="../media/image97.wmf"/><Relationship Id="rId5" Type="http://schemas.openxmlformats.org/officeDocument/2006/relationships/image" Target="../media/image94.wmf"/><Relationship Id="rId15" Type="http://schemas.openxmlformats.org/officeDocument/2006/relationships/image" Target="../media/image99.wmf"/><Relationship Id="rId10" Type="http://schemas.openxmlformats.org/officeDocument/2006/relationships/oleObject" Target="../embeddings/oleObject101.bin"/><Relationship Id="rId4" Type="http://schemas.openxmlformats.org/officeDocument/2006/relationships/oleObject" Target="../embeddings/oleObject98.bin"/><Relationship Id="rId9" Type="http://schemas.openxmlformats.org/officeDocument/2006/relationships/image" Target="../media/image96.wmf"/><Relationship Id="rId14" Type="http://schemas.openxmlformats.org/officeDocument/2006/relationships/oleObject" Target="../embeddings/oleObject10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13" Type="http://schemas.openxmlformats.org/officeDocument/2006/relationships/oleObject" Target="../embeddings/oleObject109.bin"/><Relationship Id="rId18" Type="http://schemas.openxmlformats.org/officeDocument/2006/relationships/image" Target="../media/image109.png"/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6.bin"/><Relationship Id="rId12" Type="http://schemas.openxmlformats.org/officeDocument/2006/relationships/image" Target="../media/image106.wmf"/><Relationship Id="rId17" Type="http://schemas.openxmlformats.org/officeDocument/2006/relationships/oleObject" Target="../embeddings/oleObject11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8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03.wmf"/><Relationship Id="rId11" Type="http://schemas.openxmlformats.org/officeDocument/2006/relationships/oleObject" Target="../embeddings/oleObject108.bin"/><Relationship Id="rId5" Type="http://schemas.openxmlformats.org/officeDocument/2006/relationships/oleObject" Target="../embeddings/oleObject105.bin"/><Relationship Id="rId15" Type="http://schemas.openxmlformats.org/officeDocument/2006/relationships/oleObject" Target="../embeddings/oleObject110.bin"/><Relationship Id="rId10" Type="http://schemas.openxmlformats.org/officeDocument/2006/relationships/image" Target="../media/image105.wmf"/><Relationship Id="rId4" Type="http://schemas.openxmlformats.org/officeDocument/2006/relationships/image" Target="../media/image102.wmf"/><Relationship Id="rId9" Type="http://schemas.openxmlformats.org/officeDocument/2006/relationships/oleObject" Target="../embeddings/oleObject107.bin"/><Relationship Id="rId14" Type="http://schemas.openxmlformats.org/officeDocument/2006/relationships/image" Target="../media/image107.wmf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17.bin"/><Relationship Id="rId18" Type="http://schemas.openxmlformats.org/officeDocument/2006/relationships/image" Target="../media/image117.wmf"/><Relationship Id="rId26" Type="http://schemas.openxmlformats.org/officeDocument/2006/relationships/image" Target="../media/image121.wmf"/><Relationship Id="rId3" Type="http://schemas.openxmlformats.org/officeDocument/2006/relationships/oleObject" Target="../embeddings/oleObject112.bin"/><Relationship Id="rId21" Type="http://schemas.openxmlformats.org/officeDocument/2006/relationships/oleObject" Target="../embeddings/oleObject121.bin"/><Relationship Id="rId34" Type="http://schemas.openxmlformats.org/officeDocument/2006/relationships/image" Target="../media/image125.wmf"/><Relationship Id="rId7" Type="http://schemas.openxmlformats.org/officeDocument/2006/relationships/oleObject" Target="../embeddings/oleObject114.bin"/><Relationship Id="rId12" Type="http://schemas.openxmlformats.org/officeDocument/2006/relationships/image" Target="../media/image114.wmf"/><Relationship Id="rId17" Type="http://schemas.openxmlformats.org/officeDocument/2006/relationships/oleObject" Target="../embeddings/oleObject119.bin"/><Relationship Id="rId25" Type="http://schemas.openxmlformats.org/officeDocument/2006/relationships/oleObject" Target="../embeddings/oleObject123.bin"/><Relationship Id="rId33" Type="http://schemas.openxmlformats.org/officeDocument/2006/relationships/oleObject" Target="../embeddings/oleObject1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6.wmf"/><Relationship Id="rId20" Type="http://schemas.openxmlformats.org/officeDocument/2006/relationships/image" Target="../media/image118.wmf"/><Relationship Id="rId29" Type="http://schemas.openxmlformats.org/officeDocument/2006/relationships/oleObject" Target="../embeddings/oleObject125.bin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11.wmf"/><Relationship Id="rId11" Type="http://schemas.openxmlformats.org/officeDocument/2006/relationships/oleObject" Target="../embeddings/oleObject116.bin"/><Relationship Id="rId24" Type="http://schemas.openxmlformats.org/officeDocument/2006/relationships/image" Target="../media/image120.wmf"/><Relationship Id="rId32" Type="http://schemas.openxmlformats.org/officeDocument/2006/relationships/image" Target="../media/image124.wmf"/><Relationship Id="rId5" Type="http://schemas.openxmlformats.org/officeDocument/2006/relationships/oleObject" Target="../embeddings/oleObject113.bin"/><Relationship Id="rId15" Type="http://schemas.openxmlformats.org/officeDocument/2006/relationships/oleObject" Target="../embeddings/oleObject118.bin"/><Relationship Id="rId23" Type="http://schemas.openxmlformats.org/officeDocument/2006/relationships/oleObject" Target="../embeddings/oleObject122.bin"/><Relationship Id="rId28" Type="http://schemas.openxmlformats.org/officeDocument/2006/relationships/image" Target="../media/image122.wmf"/><Relationship Id="rId10" Type="http://schemas.openxmlformats.org/officeDocument/2006/relationships/image" Target="../media/image113.wmf"/><Relationship Id="rId19" Type="http://schemas.openxmlformats.org/officeDocument/2006/relationships/oleObject" Target="../embeddings/oleObject120.bin"/><Relationship Id="rId31" Type="http://schemas.openxmlformats.org/officeDocument/2006/relationships/oleObject" Target="../embeddings/oleObject126.bin"/><Relationship Id="rId4" Type="http://schemas.openxmlformats.org/officeDocument/2006/relationships/image" Target="../media/image110.wmf"/><Relationship Id="rId9" Type="http://schemas.openxmlformats.org/officeDocument/2006/relationships/oleObject" Target="../embeddings/oleObject115.bin"/><Relationship Id="rId14" Type="http://schemas.openxmlformats.org/officeDocument/2006/relationships/image" Target="../media/image115.wmf"/><Relationship Id="rId22" Type="http://schemas.openxmlformats.org/officeDocument/2006/relationships/image" Target="../media/image119.wmf"/><Relationship Id="rId27" Type="http://schemas.openxmlformats.org/officeDocument/2006/relationships/oleObject" Target="../embeddings/oleObject124.bin"/><Relationship Id="rId30" Type="http://schemas.openxmlformats.org/officeDocument/2006/relationships/image" Target="../media/image123.wmf"/><Relationship Id="rId8" Type="http://schemas.openxmlformats.org/officeDocument/2006/relationships/image" Target="../media/image112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13" Type="http://schemas.openxmlformats.org/officeDocument/2006/relationships/image" Target="../media/image130.wmf"/><Relationship Id="rId18" Type="http://schemas.openxmlformats.org/officeDocument/2006/relationships/oleObject" Target="../embeddings/oleObject136.bin"/><Relationship Id="rId3" Type="http://schemas.openxmlformats.org/officeDocument/2006/relationships/oleObject" Target="../embeddings/oleObject128.bin"/><Relationship Id="rId7" Type="http://schemas.openxmlformats.org/officeDocument/2006/relationships/oleObject" Target="../embeddings/oleObject130.bin"/><Relationship Id="rId12" Type="http://schemas.openxmlformats.org/officeDocument/2006/relationships/oleObject" Target="../embeddings/oleObject133.bin"/><Relationship Id="rId17" Type="http://schemas.openxmlformats.org/officeDocument/2006/relationships/image" Target="../media/image13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5.bin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27.wmf"/><Relationship Id="rId11" Type="http://schemas.openxmlformats.org/officeDocument/2006/relationships/image" Target="../media/image129.wmf"/><Relationship Id="rId5" Type="http://schemas.openxmlformats.org/officeDocument/2006/relationships/oleObject" Target="../embeddings/oleObject129.bin"/><Relationship Id="rId15" Type="http://schemas.openxmlformats.org/officeDocument/2006/relationships/image" Target="../media/image131.wmf"/><Relationship Id="rId10" Type="http://schemas.openxmlformats.org/officeDocument/2006/relationships/oleObject" Target="../embeddings/oleObject132.bin"/><Relationship Id="rId19" Type="http://schemas.openxmlformats.org/officeDocument/2006/relationships/image" Target="../media/image133.wmf"/><Relationship Id="rId4" Type="http://schemas.openxmlformats.org/officeDocument/2006/relationships/image" Target="../media/image126.wmf"/><Relationship Id="rId9" Type="http://schemas.openxmlformats.org/officeDocument/2006/relationships/oleObject" Target="../embeddings/oleObject131.bin"/><Relationship Id="rId14" Type="http://schemas.openxmlformats.org/officeDocument/2006/relationships/oleObject" Target="../embeddings/oleObject134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wmf"/><Relationship Id="rId3" Type="http://schemas.openxmlformats.org/officeDocument/2006/relationships/oleObject" Target="../embeddings/oleObject137.bin"/><Relationship Id="rId7" Type="http://schemas.openxmlformats.org/officeDocument/2006/relationships/oleObject" Target="../embeddings/oleObject139.bin"/><Relationship Id="rId12" Type="http://schemas.openxmlformats.org/officeDocument/2006/relationships/image" Target="../media/image1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35.wmf"/><Relationship Id="rId11" Type="http://schemas.openxmlformats.org/officeDocument/2006/relationships/oleObject" Target="../embeddings/oleObject141.bin"/><Relationship Id="rId5" Type="http://schemas.openxmlformats.org/officeDocument/2006/relationships/oleObject" Target="../embeddings/oleObject138.bin"/><Relationship Id="rId10" Type="http://schemas.openxmlformats.org/officeDocument/2006/relationships/image" Target="../media/image137.wmf"/><Relationship Id="rId4" Type="http://schemas.openxmlformats.org/officeDocument/2006/relationships/image" Target="../media/image134.wmf"/><Relationship Id="rId9" Type="http://schemas.openxmlformats.org/officeDocument/2006/relationships/oleObject" Target="../embeddings/oleObject140.bin"/></Relationships>
</file>

<file path=ppt/slides/_rels/slide2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47.bin"/><Relationship Id="rId18" Type="http://schemas.openxmlformats.org/officeDocument/2006/relationships/image" Target="../media/image11.wmf"/><Relationship Id="rId26" Type="http://schemas.openxmlformats.org/officeDocument/2006/relationships/image" Target="../media/image147.wmf"/><Relationship Id="rId39" Type="http://schemas.openxmlformats.org/officeDocument/2006/relationships/oleObject" Target="../embeddings/oleObject161.bin"/><Relationship Id="rId21" Type="http://schemas.openxmlformats.org/officeDocument/2006/relationships/oleObject" Target="../embeddings/oleObject151.bin"/><Relationship Id="rId34" Type="http://schemas.openxmlformats.org/officeDocument/2006/relationships/image" Target="../media/image151.wmf"/><Relationship Id="rId42" Type="http://schemas.openxmlformats.org/officeDocument/2006/relationships/image" Target="../media/image155.wmf"/><Relationship Id="rId7" Type="http://schemas.openxmlformats.org/officeDocument/2006/relationships/oleObject" Target="../embeddings/oleObject14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image" Target="../media/image145.wmf"/><Relationship Id="rId29" Type="http://schemas.openxmlformats.org/officeDocument/2006/relationships/oleObject" Target="../embeddings/oleObject156.bin"/><Relationship Id="rId41" Type="http://schemas.openxmlformats.org/officeDocument/2006/relationships/oleObject" Target="../embeddings/oleObject162.bin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40.wmf"/><Relationship Id="rId11" Type="http://schemas.openxmlformats.org/officeDocument/2006/relationships/oleObject" Target="../embeddings/oleObject146.bin"/><Relationship Id="rId24" Type="http://schemas.openxmlformats.org/officeDocument/2006/relationships/image" Target="../media/image146.wmf"/><Relationship Id="rId32" Type="http://schemas.openxmlformats.org/officeDocument/2006/relationships/image" Target="../media/image150.wmf"/><Relationship Id="rId37" Type="http://schemas.openxmlformats.org/officeDocument/2006/relationships/oleObject" Target="../embeddings/oleObject160.bin"/><Relationship Id="rId40" Type="http://schemas.openxmlformats.org/officeDocument/2006/relationships/image" Target="../media/image154.wmf"/><Relationship Id="rId5" Type="http://schemas.openxmlformats.org/officeDocument/2006/relationships/oleObject" Target="../embeddings/oleObject143.bin"/><Relationship Id="rId15" Type="http://schemas.openxmlformats.org/officeDocument/2006/relationships/oleObject" Target="../embeddings/oleObject148.bin"/><Relationship Id="rId23" Type="http://schemas.openxmlformats.org/officeDocument/2006/relationships/oleObject" Target="../embeddings/oleObject153.bin"/><Relationship Id="rId28" Type="http://schemas.openxmlformats.org/officeDocument/2006/relationships/image" Target="../media/image148.wmf"/><Relationship Id="rId36" Type="http://schemas.openxmlformats.org/officeDocument/2006/relationships/image" Target="../media/image152.wmf"/><Relationship Id="rId10" Type="http://schemas.openxmlformats.org/officeDocument/2006/relationships/image" Target="../media/image142.wmf"/><Relationship Id="rId19" Type="http://schemas.openxmlformats.org/officeDocument/2006/relationships/oleObject" Target="../embeddings/oleObject150.bin"/><Relationship Id="rId31" Type="http://schemas.openxmlformats.org/officeDocument/2006/relationships/oleObject" Target="../embeddings/oleObject157.bin"/><Relationship Id="rId4" Type="http://schemas.openxmlformats.org/officeDocument/2006/relationships/image" Target="../media/image139.wmf"/><Relationship Id="rId9" Type="http://schemas.openxmlformats.org/officeDocument/2006/relationships/oleObject" Target="../embeddings/oleObject145.bin"/><Relationship Id="rId14" Type="http://schemas.openxmlformats.org/officeDocument/2006/relationships/image" Target="../media/image144.wmf"/><Relationship Id="rId22" Type="http://schemas.openxmlformats.org/officeDocument/2006/relationships/oleObject" Target="../embeddings/oleObject152.bin"/><Relationship Id="rId27" Type="http://schemas.openxmlformats.org/officeDocument/2006/relationships/oleObject" Target="../embeddings/oleObject155.bin"/><Relationship Id="rId30" Type="http://schemas.openxmlformats.org/officeDocument/2006/relationships/image" Target="../media/image149.wmf"/><Relationship Id="rId35" Type="http://schemas.openxmlformats.org/officeDocument/2006/relationships/oleObject" Target="../embeddings/oleObject159.bin"/><Relationship Id="rId8" Type="http://schemas.openxmlformats.org/officeDocument/2006/relationships/image" Target="../media/image141.wmf"/><Relationship Id="rId3" Type="http://schemas.openxmlformats.org/officeDocument/2006/relationships/oleObject" Target="../embeddings/oleObject142.bin"/><Relationship Id="rId12" Type="http://schemas.openxmlformats.org/officeDocument/2006/relationships/image" Target="../media/image143.wmf"/><Relationship Id="rId17" Type="http://schemas.openxmlformats.org/officeDocument/2006/relationships/oleObject" Target="../embeddings/oleObject149.bin"/><Relationship Id="rId25" Type="http://schemas.openxmlformats.org/officeDocument/2006/relationships/oleObject" Target="../embeddings/oleObject154.bin"/><Relationship Id="rId33" Type="http://schemas.openxmlformats.org/officeDocument/2006/relationships/oleObject" Target="../embeddings/oleObject158.bin"/><Relationship Id="rId38" Type="http://schemas.openxmlformats.org/officeDocument/2006/relationships/image" Target="../media/image15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5.bin"/><Relationship Id="rId13" Type="http://schemas.openxmlformats.org/officeDocument/2006/relationships/image" Target="../media/image160.wmf"/><Relationship Id="rId3" Type="http://schemas.openxmlformats.org/officeDocument/2006/relationships/image" Target="../media/image162.png"/><Relationship Id="rId7" Type="http://schemas.openxmlformats.org/officeDocument/2006/relationships/image" Target="../media/image157.wmf"/><Relationship Id="rId12" Type="http://schemas.openxmlformats.org/officeDocument/2006/relationships/oleObject" Target="../embeddings/oleObject1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64.bin"/><Relationship Id="rId11" Type="http://schemas.openxmlformats.org/officeDocument/2006/relationships/image" Target="../media/image159.wmf"/><Relationship Id="rId5" Type="http://schemas.openxmlformats.org/officeDocument/2006/relationships/image" Target="../media/image156.wmf"/><Relationship Id="rId15" Type="http://schemas.openxmlformats.org/officeDocument/2006/relationships/image" Target="../media/image161.wmf"/><Relationship Id="rId10" Type="http://schemas.openxmlformats.org/officeDocument/2006/relationships/oleObject" Target="../embeddings/oleObject166.bin"/><Relationship Id="rId4" Type="http://schemas.openxmlformats.org/officeDocument/2006/relationships/oleObject" Target="../embeddings/oleObject163.bin"/><Relationship Id="rId9" Type="http://schemas.openxmlformats.org/officeDocument/2006/relationships/image" Target="../media/image158.wmf"/><Relationship Id="rId14" Type="http://schemas.openxmlformats.org/officeDocument/2006/relationships/oleObject" Target="../embeddings/oleObject168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5.wmf"/><Relationship Id="rId13" Type="http://schemas.openxmlformats.org/officeDocument/2006/relationships/oleObject" Target="../embeddings/oleObject174.bin"/><Relationship Id="rId3" Type="http://schemas.openxmlformats.org/officeDocument/2006/relationships/oleObject" Target="../embeddings/oleObject169.bin"/><Relationship Id="rId7" Type="http://schemas.openxmlformats.org/officeDocument/2006/relationships/oleObject" Target="../embeddings/oleObject171.bin"/><Relationship Id="rId12" Type="http://schemas.openxmlformats.org/officeDocument/2006/relationships/image" Target="../media/image16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9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64.wmf"/><Relationship Id="rId11" Type="http://schemas.openxmlformats.org/officeDocument/2006/relationships/oleObject" Target="../embeddings/oleObject173.bin"/><Relationship Id="rId5" Type="http://schemas.openxmlformats.org/officeDocument/2006/relationships/oleObject" Target="../embeddings/oleObject170.bin"/><Relationship Id="rId15" Type="http://schemas.openxmlformats.org/officeDocument/2006/relationships/oleObject" Target="../embeddings/oleObject175.bin"/><Relationship Id="rId10" Type="http://schemas.openxmlformats.org/officeDocument/2006/relationships/image" Target="../media/image166.wmf"/><Relationship Id="rId4" Type="http://schemas.openxmlformats.org/officeDocument/2006/relationships/image" Target="../media/image163.wmf"/><Relationship Id="rId9" Type="http://schemas.openxmlformats.org/officeDocument/2006/relationships/oleObject" Target="../embeddings/oleObject172.bin"/><Relationship Id="rId14" Type="http://schemas.openxmlformats.org/officeDocument/2006/relationships/image" Target="../media/image168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2.wmf"/><Relationship Id="rId3" Type="http://schemas.openxmlformats.org/officeDocument/2006/relationships/oleObject" Target="../embeddings/oleObject176.bin"/><Relationship Id="rId7" Type="http://schemas.openxmlformats.org/officeDocument/2006/relationships/oleObject" Target="../embeddings/oleObject1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71.wmf"/><Relationship Id="rId5" Type="http://schemas.openxmlformats.org/officeDocument/2006/relationships/oleObject" Target="../embeddings/oleObject177.bin"/><Relationship Id="rId4" Type="http://schemas.openxmlformats.org/officeDocument/2006/relationships/image" Target="../media/image170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173.wmf"/><Relationship Id="rId4" Type="http://schemas.openxmlformats.org/officeDocument/2006/relationships/oleObject" Target="../embeddings/oleObject17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5.wmf"/><Relationship Id="rId26" Type="http://schemas.openxmlformats.org/officeDocument/2006/relationships/image" Target="../media/image29.wmf"/><Relationship Id="rId39" Type="http://schemas.openxmlformats.org/officeDocument/2006/relationships/oleObject" Target="../embeddings/oleObject36.bin"/><Relationship Id="rId21" Type="http://schemas.openxmlformats.org/officeDocument/2006/relationships/oleObject" Target="../embeddings/oleObject27.bin"/><Relationship Id="rId34" Type="http://schemas.openxmlformats.org/officeDocument/2006/relationships/image" Target="../media/image32.wmf"/><Relationship Id="rId42" Type="http://schemas.openxmlformats.org/officeDocument/2006/relationships/image" Target="../media/image36.wmf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29" Type="http://schemas.openxmlformats.org/officeDocument/2006/relationships/oleObject" Target="../embeddings/oleObject31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2.bin"/><Relationship Id="rId24" Type="http://schemas.openxmlformats.org/officeDocument/2006/relationships/image" Target="../media/image28.wmf"/><Relationship Id="rId32" Type="http://schemas.openxmlformats.org/officeDocument/2006/relationships/image" Target="../media/image31.wmf"/><Relationship Id="rId37" Type="http://schemas.openxmlformats.org/officeDocument/2006/relationships/oleObject" Target="../embeddings/oleObject35.bin"/><Relationship Id="rId40" Type="http://schemas.openxmlformats.org/officeDocument/2006/relationships/image" Target="../media/image35.wmf"/><Relationship Id="rId45" Type="http://schemas.openxmlformats.org/officeDocument/2006/relationships/image" Target="../media/image38.png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23" Type="http://schemas.openxmlformats.org/officeDocument/2006/relationships/oleObject" Target="../embeddings/oleObject28.bin"/><Relationship Id="rId28" Type="http://schemas.openxmlformats.org/officeDocument/2006/relationships/image" Target="../media/image7.wmf"/><Relationship Id="rId36" Type="http://schemas.openxmlformats.org/officeDocument/2006/relationships/image" Target="../media/image33.wmf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6.bin"/><Relationship Id="rId31" Type="http://schemas.openxmlformats.org/officeDocument/2006/relationships/oleObject" Target="../embeddings/oleObject32.bin"/><Relationship Id="rId44" Type="http://schemas.openxmlformats.org/officeDocument/2006/relationships/image" Target="../media/image37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Relationship Id="rId27" Type="http://schemas.openxmlformats.org/officeDocument/2006/relationships/oleObject" Target="../embeddings/oleObject30.bin"/><Relationship Id="rId30" Type="http://schemas.openxmlformats.org/officeDocument/2006/relationships/image" Target="../media/image30.wmf"/><Relationship Id="rId35" Type="http://schemas.openxmlformats.org/officeDocument/2006/relationships/oleObject" Target="../embeddings/oleObject34.bin"/><Relationship Id="rId43" Type="http://schemas.openxmlformats.org/officeDocument/2006/relationships/oleObject" Target="../embeddings/oleObject38.bin"/><Relationship Id="rId8" Type="http://schemas.openxmlformats.org/officeDocument/2006/relationships/image" Target="../media/image20.wmf"/><Relationship Id="rId3" Type="http://schemas.openxmlformats.org/officeDocument/2006/relationships/oleObject" Target="../embeddings/oleObject18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5.bin"/><Relationship Id="rId25" Type="http://schemas.openxmlformats.org/officeDocument/2006/relationships/oleObject" Target="../embeddings/oleObject29.bin"/><Relationship Id="rId33" Type="http://schemas.openxmlformats.org/officeDocument/2006/relationships/oleObject" Target="../embeddings/oleObject33.bin"/><Relationship Id="rId38" Type="http://schemas.openxmlformats.org/officeDocument/2006/relationships/image" Target="../media/image34.wmf"/><Relationship Id="rId20" Type="http://schemas.openxmlformats.org/officeDocument/2006/relationships/image" Target="../media/image26.wmf"/><Relationship Id="rId41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期中考试说明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56184"/>
            <a:ext cx="8229600" cy="4925144"/>
          </a:xfrm>
        </p:spPr>
        <p:txBody>
          <a:bodyPr/>
          <a:lstStyle/>
          <a:p>
            <a:pPr algn="just"/>
            <a:r>
              <a:rPr lang="zh-CN" altLang="en-US" dirty="0" smtClean="0"/>
              <a:t>时间：</a:t>
            </a:r>
            <a:r>
              <a:rPr lang="en-US" altLang="zh-CN" dirty="0" smtClean="0"/>
              <a:t>2019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12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</a:t>
            </a:r>
            <a:r>
              <a:rPr lang="zh-CN" altLang="en-US" dirty="0" smtClean="0"/>
              <a:t>日，下午</a:t>
            </a:r>
            <a:r>
              <a:rPr lang="en-US" altLang="zh-CN" dirty="0" smtClean="0"/>
              <a:t>1</a:t>
            </a:r>
            <a:r>
              <a:rPr lang="zh-CN" altLang="en-US" dirty="0" smtClean="0"/>
              <a:t>点到</a:t>
            </a:r>
            <a:r>
              <a:rPr lang="en-US" altLang="zh-CN" dirty="0" smtClean="0"/>
              <a:t>3</a:t>
            </a:r>
            <a:r>
              <a:rPr lang="zh-CN" altLang="en-US" dirty="0" smtClean="0"/>
              <a:t>点。</a:t>
            </a:r>
            <a:endParaRPr lang="en-US" altLang="zh-CN" dirty="0" smtClean="0"/>
          </a:p>
          <a:p>
            <a:pPr algn="just"/>
            <a:r>
              <a:rPr lang="zh-CN" altLang="en-US" dirty="0" smtClean="0"/>
              <a:t>地点：</a:t>
            </a:r>
            <a:r>
              <a:rPr lang="en-US" altLang="zh-CN" dirty="0" smtClean="0"/>
              <a:t>5103</a:t>
            </a:r>
            <a:r>
              <a:rPr lang="zh-CN" altLang="en-US" dirty="0" smtClean="0"/>
              <a:t>和</a:t>
            </a:r>
            <a:r>
              <a:rPr lang="en-US" altLang="zh-CN" dirty="0" smtClean="0"/>
              <a:t>5104</a:t>
            </a:r>
            <a:r>
              <a:rPr lang="zh-CN" altLang="en-US" dirty="0" smtClean="0"/>
              <a:t>教室。学号尾号是单数的同学</a:t>
            </a:r>
            <a:r>
              <a:rPr lang="en-US" altLang="zh-CN" dirty="0" smtClean="0"/>
              <a:t>5103</a:t>
            </a:r>
            <a:r>
              <a:rPr lang="zh-CN" altLang="en-US" dirty="0" smtClean="0"/>
              <a:t>教室、尾号偶数的同学</a:t>
            </a:r>
            <a:r>
              <a:rPr lang="en-US" altLang="zh-CN" dirty="0" smtClean="0"/>
              <a:t>5104</a:t>
            </a:r>
            <a:r>
              <a:rPr lang="zh-CN" altLang="en-US" dirty="0" smtClean="0"/>
              <a:t>教室。</a:t>
            </a:r>
            <a:endParaRPr lang="en-US" altLang="zh-CN" dirty="0" smtClean="0"/>
          </a:p>
          <a:p>
            <a:pPr algn="just"/>
            <a:r>
              <a:rPr lang="zh-CN" altLang="en-US" dirty="0" smtClean="0"/>
              <a:t>范围：几何光学、波动光学基础、光的干涉。课件没讲的内容不考。</a:t>
            </a:r>
            <a:endParaRPr lang="en-US" altLang="zh-CN" dirty="0" smtClean="0"/>
          </a:p>
          <a:p>
            <a:pPr algn="just"/>
            <a:r>
              <a:rPr lang="zh-CN" altLang="en-US" dirty="0" smtClean="0"/>
              <a:t>形式：闭卷考试，不得带书、小抄或参考资料；可以带计算器；请务必熟记有关公式。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51606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467544" y="620688"/>
            <a:ext cx="316835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公式的符号规则 </a:t>
            </a:r>
            <a:endParaRPr kumimoji="1" lang="zh-CN" altLang="en-US" sz="2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1214438" y="5178614"/>
            <a:ext cx="2087562" cy="1016575"/>
            <a:chOff x="1763713" y="5445125"/>
            <a:chExt cx="2087562" cy="1016575"/>
          </a:xfrm>
        </p:grpSpPr>
        <p:sp>
          <p:nvSpPr>
            <p:cNvPr id="40" name="Line 4"/>
            <p:cNvSpPr>
              <a:spLocks noChangeShapeType="1"/>
            </p:cNvSpPr>
            <p:nvPr/>
          </p:nvSpPr>
          <p:spPr bwMode="auto">
            <a:xfrm>
              <a:off x="1763713" y="5948363"/>
              <a:ext cx="20875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Arc 6"/>
            <p:cNvSpPr>
              <a:spLocks/>
            </p:cNvSpPr>
            <p:nvPr/>
          </p:nvSpPr>
          <p:spPr bwMode="auto">
            <a:xfrm rot="10825081">
              <a:off x="2698750" y="5445125"/>
              <a:ext cx="744538" cy="933450"/>
            </a:xfrm>
            <a:custGeom>
              <a:avLst/>
              <a:gdLst>
                <a:gd name="G0" fmla="+- 0 0 0"/>
                <a:gd name="G1" fmla="+- 13644 0 0"/>
                <a:gd name="G2" fmla="+- 21600 0 0"/>
                <a:gd name="T0" fmla="*/ 16745 w 21600"/>
                <a:gd name="T1" fmla="*/ 0 h 27090"/>
                <a:gd name="T2" fmla="*/ 16904 w 21600"/>
                <a:gd name="T3" fmla="*/ 27090 h 27090"/>
                <a:gd name="T4" fmla="*/ 0 w 21600"/>
                <a:gd name="T5" fmla="*/ 13644 h 27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7090" fill="none" extrusionOk="0">
                  <a:moveTo>
                    <a:pt x="16745" y="-1"/>
                  </a:moveTo>
                  <a:cubicBezTo>
                    <a:pt x="19885" y="3853"/>
                    <a:pt x="21600" y="8672"/>
                    <a:pt x="21600" y="13644"/>
                  </a:cubicBezTo>
                  <a:cubicBezTo>
                    <a:pt x="21600" y="18528"/>
                    <a:pt x="19944" y="23267"/>
                    <a:pt x="16904" y="27090"/>
                  </a:cubicBezTo>
                </a:path>
                <a:path w="21600" h="27090" stroke="0" extrusionOk="0">
                  <a:moveTo>
                    <a:pt x="16745" y="-1"/>
                  </a:moveTo>
                  <a:cubicBezTo>
                    <a:pt x="19885" y="3853"/>
                    <a:pt x="21600" y="8672"/>
                    <a:pt x="21600" y="13644"/>
                  </a:cubicBezTo>
                  <a:cubicBezTo>
                    <a:pt x="21600" y="18528"/>
                    <a:pt x="19944" y="23267"/>
                    <a:pt x="16904" y="27090"/>
                  </a:cubicBezTo>
                  <a:lnTo>
                    <a:pt x="0" y="13644"/>
                  </a:lnTo>
                  <a:close/>
                </a:path>
              </a:pathLst>
            </a:custGeom>
            <a:noFill/>
            <a:ln w="5715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2858609" y="5876925"/>
              <a:ext cx="88678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200" i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r</a:t>
              </a:r>
              <a:r>
                <a:rPr lang="en-US" altLang="zh-CN" sz="3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&gt;0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5449605" y="5191142"/>
            <a:ext cx="2087563" cy="943550"/>
            <a:chOff x="5449605" y="4426584"/>
            <a:chExt cx="2087563" cy="943550"/>
          </a:xfrm>
        </p:grpSpPr>
        <p:sp>
          <p:nvSpPr>
            <p:cNvPr id="44" name="Arc 5"/>
            <p:cNvSpPr>
              <a:spLocks/>
            </p:cNvSpPr>
            <p:nvPr/>
          </p:nvSpPr>
          <p:spPr bwMode="auto">
            <a:xfrm rot="10774919" flipH="1">
              <a:off x="5808380" y="4426584"/>
              <a:ext cx="744538" cy="933450"/>
            </a:xfrm>
            <a:custGeom>
              <a:avLst/>
              <a:gdLst>
                <a:gd name="G0" fmla="+- 0 0 0"/>
                <a:gd name="G1" fmla="+- 13644 0 0"/>
                <a:gd name="G2" fmla="+- 21600 0 0"/>
                <a:gd name="T0" fmla="*/ 16745 w 21600"/>
                <a:gd name="T1" fmla="*/ 0 h 27090"/>
                <a:gd name="T2" fmla="*/ 16904 w 21600"/>
                <a:gd name="T3" fmla="*/ 27090 h 27090"/>
                <a:gd name="T4" fmla="*/ 0 w 21600"/>
                <a:gd name="T5" fmla="*/ 13644 h 27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7090" fill="none" extrusionOk="0">
                  <a:moveTo>
                    <a:pt x="16745" y="-1"/>
                  </a:moveTo>
                  <a:cubicBezTo>
                    <a:pt x="19885" y="3853"/>
                    <a:pt x="21600" y="8672"/>
                    <a:pt x="21600" y="13644"/>
                  </a:cubicBezTo>
                  <a:cubicBezTo>
                    <a:pt x="21600" y="18528"/>
                    <a:pt x="19944" y="23267"/>
                    <a:pt x="16904" y="27090"/>
                  </a:cubicBezTo>
                </a:path>
                <a:path w="21600" h="27090" stroke="0" extrusionOk="0">
                  <a:moveTo>
                    <a:pt x="16745" y="-1"/>
                  </a:moveTo>
                  <a:cubicBezTo>
                    <a:pt x="19885" y="3853"/>
                    <a:pt x="21600" y="8672"/>
                    <a:pt x="21600" y="13644"/>
                  </a:cubicBezTo>
                  <a:cubicBezTo>
                    <a:pt x="21600" y="18528"/>
                    <a:pt x="19944" y="23267"/>
                    <a:pt x="16904" y="27090"/>
                  </a:cubicBezTo>
                  <a:lnTo>
                    <a:pt x="0" y="13644"/>
                  </a:lnTo>
                  <a:close/>
                </a:path>
              </a:pathLst>
            </a:custGeom>
            <a:noFill/>
            <a:ln w="5715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Line 7"/>
            <p:cNvSpPr>
              <a:spLocks noChangeShapeType="1"/>
            </p:cNvSpPr>
            <p:nvPr/>
          </p:nvSpPr>
          <p:spPr bwMode="auto">
            <a:xfrm>
              <a:off x="5449605" y="4928234"/>
              <a:ext cx="20875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Rectangle 8"/>
            <p:cNvSpPr>
              <a:spLocks noChangeArrowheads="1"/>
            </p:cNvSpPr>
            <p:nvPr/>
          </p:nvSpPr>
          <p:spPr bwMode="auto">
            <a:xfrm>
              <a:off x="5536439" y="4785359"/>
              <a:ext cx="88678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200" i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r</a:t>
              </a:r>
              <a:r>
                <a:rPr lang="en-US" altLang="zh-CN" sz="3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&lt;0</a:t>
              </a:r>
            </a:p>
          </p:txBody>
        </p:sp>
      </p:grp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510124" y="1112457"/>
            <a:ext cx="8094324" cy="684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以光具组的</a:t>
            </a:r>
            <a:r>
              <a:rPr lang="zh-CN" altLang="en-US" sz="220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顶点和主光轴为基准</a:t>
            </a:r>
            <a:r>
              <a:rPr lang="zh-CN" altLang="en-US" sz="2200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，设入射光从左向右入射</a:t>
            </a:r>
            <a:r>
              <a:rPr lang="zh-CN" altLang="en-US" sz="2200" dirty="0" smtClean="0">
                <a:latin typeface="微软雅黑" pitchFamily="34" charset="-122"/>
                <a:ea typeface="微软雅黑" pitchFamily="34" charset="-122"/>
              </a:rPr>
              <a:t>，规定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光路图中各几何量的</a:t>
            </a:r>
            <a:r>
              <a:rPr lang="zh-CN" altLang="en-US" sz="2200" dirty="0" smtClean="0">
                <a:latin typeface="微软雅黑" pitchFamily="34" charset="-122"/>
                <a:ea typeface="微软雅黑" pitchFamily="34" charset="-122"/>
              </a:rPr>
              <a:t>符号：   </a:t>
            </a:r>
            <a:endParaRPr lang="zh-CN" altLang="en-US" sz="2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492656" y="1869372"/>
            <a:ext cx="7776864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>
              <a:lnSpc>
                <a:spcPct val="120000"/>
              </a:lnSpc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（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1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）物距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s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：物点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Q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位于球面顶点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O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的左侧，为实物点，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s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&gt;0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；反之，为虚物点，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s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&lt;0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。</a:t>
            </a:r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auto">
          <a:xfrm>
            <a:off x="510124" y="2738478"/>
            <a:ext cx="7776864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>
              <a:lnSpc>
                <a:spcPct val="120000"/>
              </a:lnSpc>
            </a:pP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（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2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）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像距</a:t>
            </a:r>
            <a:r>
              <a:rPr lang="en-US" altLang="zh-CN" sz="2200" i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s'</a:t>
            </a: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 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：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像点</a:t>
            </a:r>
            <a:r>
              <a:rPr lang="en-US" altLang="zh-CN" sz="2200" i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Q' 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位于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球面顶点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O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的右侧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，为实像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点，</a:t>
            </a:r>
            <a:r>
              <a:rPr lang="en-US" altLang="zh-CN" sz="2200" i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s'</a:t>
            </a: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 </a:t>
            </a:r>
            <a:r>
              <a:rPr lang="en-US" altLang="zh-CN" sz="2200" i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&gt;</a:t>
            </a: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0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；反之，为虚像点，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s</a:t>
            </a:r>
            <a:r>
              <a:rPr lang="en-US" altLang="zh-CN" sz="2200" i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'</a:t>
            </a:r>
            <a:r>
              <a:rPr lang="en-US" altLang="zh-CN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 </a:t>
            </a:r>
            <a:r>
              <a:rPr lang="en-US" altLang="zh-CN" sz="2200" i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&lt;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0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。</a:t>
            </a: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500202" y="4394662"/>
            <a:ext cx="7776864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>
              <a:lnSpc>
                <a:spcPct val="120000"/>
              </a:lnSpc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（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3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）球心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C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位于球面顶点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O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的右侧时，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r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&gt;0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。反之，</a:t>
            </a:r>
            <a:r>
              <a:rPr lang="en-US" altLang="zh-CN" sz="2200" i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r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&lt;0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。 </a:t>
            </a:r>
          </a:p>
        </p:txBody>
      </p:sp>
      <p:sp>
        <p:nvSpPr>
          <p:cNvPr id="51" name="TextBox 11"/>
          <p:cNvSpPr txBox="1"/>
          <p:nvPr/>
        </p:nvSpPr>
        <p:spPr>
          <a:xfrm>
            <a:off x="1746160" y="532147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O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52" name="TextBox 17"/>
          <p:cNvSpPr txBox="1"/>
          <p:nvPr/>
        </p:nvSpPr>
        <p:spPr>
          <a:xfrm>
            <a:off x="6545894" y="524946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O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53" name="TextBox 18"/>
          <p:cNvSpPr txBox="1"/>
          <p:nvPr/>
        </p:nvSpPr>
        <p:spPr>
          <a:xfrm>
            <a:off x="2721720" y="532147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C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54" name="TextBox 19"/>
          <p:cNvSpPr txBox="1"/>
          <p:nvPr/>
        </p:nvSpPr>
        <p:spPr>
          <a:xfrm>
            <a:off x="5796136" y="524946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C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  <p:grpSp>
        <p:nvGrpSpPr>
          <p:cNvPr id="55" name="Group 20"/>
          <p:cNvGrpSpPr>
            <a:grpSpLocks/>
          </p:cNvGrpSpPr>
          <p:nvPr/>
        </p:nvGrpSpPr>
        <p:grpSpPr bwMode="auto">
          <a:xfrm>
            <a:off x="3302000" y="3335355"/>
            <a:ext cx="3850073" cy="1224905"/>
            <a:chOff x="3288" y="3365"/>
            <a:chExt cx="1995" cy="738"/>
          </a:xfrm>
        </p:grpSpPr>
        <p:sp>
          <p:nvSpPr>
            <p:cNvPr id="56" name="Arc 21"/>
            <p:cNvSpPr>
              <a:spLocks/>
            </p:cNvSpPr>
            <p:nvPr/>
          </p:nvSpPr>
          <p:spPr bwMode="auto">
            <a:xfrm>
              <a:off x="4253" y="3365"/>
              <a:ext cx="692" cy="738"/>
            </a:xfrm>
            <a:custGeom>
              <a:avLst/>
              <a:gdLst>
                <a:gd name="G0" fmla="+- 21600 0 0"/>
                <a:gd name="G1" fmla="+- 11019 0 0"/>
                <a:gd name="G2" fmla="+- 21600 0 0"/>
                <a:gd name="T0" fmla="*/ 3679 w 21600"/>
                <a:gd name="T1" fmla="*/ 23078 h 23078"/>
                <a:gd name="T2" fmla="*/ 3022 w 21600"/>
                <a:gd name="T3" fmla="*/ 0 h 23078"/>
                <a:gd name="T4" fmla="*/ 21600 w 21600"/>
                <a:gd name="T5" fmla="*/ 11019 h 23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3078" fill="none" extrusionOk="0">
                  <a:moveTo>
                    <a:pt x="3679" y="23077"/>
                  </a:moveTo>
                  <a:cubicBezTo>
                    <a:pt x="1281" y="19513"/>
                    <a:pt x="0" y="15315"/>
                    <a:pt x="0" y="11019"/>
                  </a:cubicBezTo>
                  <a:cubicBezTo>
                    <a:pt x="-1" y="7141"/>
                    <a:pt x="1043" y="3335"/>
                    <a:pt x="3022" y="0"/>
                  </a:cubicBezTo>
                </a:path>
                <a:path w="21600" h="23078" stroke="0" extrusionOk="0">
                  <a:moveTo>
                    <a:pt x="3679" y="23077"/>
                  </a:moveTo>
                  <a:cubicBezTo>
                    <a:pt x="1281" y="19513"/>
                    <a:pt x="0" y="15315"/>
                    <a:pt x="0" y="11019"/>
                  </a:cubicBezTo>
                  <a:cubicBezTo>
                    <a:pt x="-1" y="7141"/>
                    <a:pt x="1043" y="3335"/>
                    <a:pt x="3022" y="0"/>
                  </a:cubicBezTo>
                  <a:lnTo>
                    <a:pt x="21600" y="11019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" name="Line 22"/>
            <p:cNvSpPr>
              <a:spLocks noChangeShapeType="1"/>
            </p:cNvSpPr>
            <p:nvPr/>
          </p:nvSpPr>
          <p:spPr bwMode="auto">
            <a:xfrm>
              <a:off x="3288" y="3738"/>
              <a:ext cx="19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Oval 23"/>
            <p:cNvSpPr>
              <a:spLocks noChangeArrowheads="1"/>
            </p:cNvSpPr>
            <p:nvPr/>
          </p:nvSpPr>
          <p:spPr bwMode="auto">
            <a:xfrm>
              <a:off x="3490" y="3695"/>
              <a:ext cx="73" cy="73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9" name="Oval 24"/>
            <p:cNvSpPr>
              <a:spLocks noChangeArrowheads="1"/>
            </p:cNvSpPr>
            <p:nvPr/>
          </p:nvSpPr>
          <p:spPr bwMode="auto">
            <a:xfrm>
              <a:off x="4797" y="3702"/>
              <a:ext cx="72" cy="73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60" name="Object 25"/>
            <p:cNvGraphicFramePr>
              <a:graphicFrameLocks noChangeAspect="1"/>
            </p:cNvGraphicFramePr>
            <p:nvPr/>
          </p:nvGraphicFramePr>
          <p:xfrm>
            <a:off x="3781" y="3614"/>
            <a:ext cx="174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2322" name="公式" r:id="rId3" imgW="152280" imgH="203040" progId="Equation.3">
                    <p:embed/>
                  </p:oleObj>
                </mc:Choice>
                <mc:Fallback>
                  <p:oleObj name="公式" r:id="rId3" imgW="1522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1" y="3614"/>
                          <a:ext cx="174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26"/>
            <p:cNvGraphicFramePr>
              <a:graphicFrameLocks noChangeAspect="1"/>
            </p:cNvGraphicFramePr>
            <p:nvPr/>
          </p:nvGraphicFramePr>
          <p:xfrm>
            <a:off x="4376" y="3614"/>
            <a:ext cx="217" cy="2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2323" name="公式" r:id="rId5" imgW="190440" imgH="203040" progId="Equation.3">
                    <p:embed/>
                  </p:oleObj>
                </mc:Choice>
                <mc:Fallback>
                  <p:oleObj name="公式" r:id="rId5" imgW="1904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6" y="3614"/>
                          <a:ext cx="217" cy="2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" name="Object 27"/>
            <p:cNvGraphicFramePr>
              <a:graphicFrameLocks noChangeAspect="1"/>
            </p:cNvGraphicFramePr>
            <p:nvPr/>
          </p:nvGraphicFramePr>
          <p:xfrm>
            <a:off x="3542" y="3408"/>
            <a:ext cx="392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2324" name="公式" r:id="rId7" imgW="342720" imgH="177480" progId="Equation.3">
                    <p:embed/>
                  </p:oleObj>
                </mc:Choice>
                <mc:Fallback>
                  <p:oleObj name="公式" r:id="rId7" imgW="342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2" y="3408"/>
                          <a:ext cx="392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Object 28"/>
            <p:cNvGraphicFramePr>
              <a:graphicFrameLocks noChangeAspect="1"/>
            </p:cNvGraphicFramePr>
            <p:nvPr/>
          </p:nvGraphicFramePr>
          <p:xfrm>
            <a:off x="4652" y="3408"/>
            <a:ext cx="421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2325" name="公式" r:id="rId9" imgW="368280" imgH="177480" progId="Equation.3">
                    <p:embed/>
                  </p:oleObj>
                </mc:Choice>
                <mc:Fallback>
                  <p:oleObj name="公式" r:id="rId9" imgW="3682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2" y="3408"/>
                          <a:ext cx="421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" name="Object 29"/>
            <p:cNvGraphicFramePr>
              <a:graphicFrameLocks noChangeAspect="1"/>
            </p:cNvGraphicFramePr>
            <p:nvPr/>
          </p:nvGraphicFramePr>
          <p:xfrm>
            <a:off x="3527" y="3884"/>
            <a:ext cx="423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2326" name="公式" r:id="rId11" imgW="368280" imgH="177480" progId="Equation.3">
                    <p:embed/>
                  </p:oleObj>
                </mc:Choice>
                <mc:Fallback>
                  <p:oleObj name="公式" r:id="rId11" imgW="3682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7" y="3884"/>
                          <a:ext cx="423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" name="Object 30"/>
            <p:cNvGraphicFramePr>
              <a:graphicFrameLocks noChangeAspect="1"/>
            </p:cNvGraphicFramePr>
            <p:nvPr/>
          </p:nvGraphicFramePr>
          <p:xfrm>
            <a:off x="4666" y="3861"/>
            <a:ext cx="393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2327" name="公式" r:id="rId13" imgW="342720" imgH="177480" progId="Equation.3">
                    <p:embed/>
                  </p:oleObj>
                </mc:Choice>
                <mc:Fallback>
                  <p:oleObj name="公式" r:id="rId13" imgW="342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66" y="3861"/>
                          <a:ext cx="393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184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3"/>
          <p:cNvSpPr>
            <a:spLocks noChangeArrowheads="1"/>
          </p:cNvSpPr>
          <p:nvPr/>
        </p:nvSpPr>
        <p:spPr bwMode="auto">
          <a:xfrm>
            <a:off x="507720" y="548680"/>
            <a:ext cx="8103408" cy="57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indent="-1147763"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dirty="0" smtClean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（</a:t>
            </a:r>
            <a:r>
              <a:rPr lang="en-US" altLang="zh-CN" sz="2200" dirty="0" smtClean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5</a:t>
            </a:r>
            <a:r>
              <a:rPr lang="zh-CN" altLang="en-US" sz="2200" dirty="0" smtClean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）</a:t>
            </a:r>
            <a:r>
              <a:rPr lang="zh-CN" altLang="en-US" sz="2200" dirty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物像及轴外点高度：以主光轴为基准，向上为正，向下为负。 </a:t>
            </a:r>
          </a:p>
        </p:txBody>
      </p:sp>
      <p:grpSp>
        <p:nvGrpSpPr>
          <p:cNvPr id="86" name="组合 85"/>
          <p:cNvGrpSpPr/>
          <p:nvPr/>
        </p:nvGrpSpPr>
        <p:grpSpPr>
          <a:xfrm>
            <a:off x="1395736" y="1174008"/>
            <a:ext cx="2985352" cy="1246880"/>
            <a:chOff x="996538" y="4802982"/>
            <a:chExt cx="3384550" cy="1471612"/>
          </a:xfrm>
        </p:grpSpPr>
        <p:sp>
          <p:nvSpPr>
            <p:cNvPr id="87" name="Line 4"/>
            <p:cNvSpPr>
              <a:spLocks noChangeShapeType="1"/>
            </p:cNvSpPr>
            <p:nvPr/>
          </p:nvSpPr>
          <p:spPr bwMode="auto">
            <a:xfrm>
              <a:off x="996538" y="5522119"/>
              <a:ext cx="3384550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8" name="Oval 5"/>
            <p:cNvSpPr>
              <a:spLocks noChangeArrowheads="1"/>
            </p:cNvSpPr>
            <p:nvPr/>
          </p:nvSpPr>
          <p:spPr bwMode="auto">
            <a:xfrm>
              <a:off x="2509425" y="5437982"/>
              <a:ext cx="144463" cy="144462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graphicFrame>
          <p:nvGraphicFramePr>
            <p:cNvPr id="89" name="Object 7"/>
            <p:cNvGraphicFramePr>
              <a:graphicFrameLocks noChangeAspect="1"/>
            </p:cNvGraphicFramePr>
            <p:nvPr>
              <p:extLst/>
            </p:nvPr>
          </p:nvGraphicFramePr>
          <p:xfrm>
            <a:off x="1356900" y="4874419"/>
            <a:ext cx="808038" cy="461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3356" name="公式" r:id="rId3" imgW="355320" imgH="203040" progId="Equation.3">
                    <p:embed/>
                  </p:oleObj>
                </mc:Choice>
                <mc:Fallback>
                  <p:oleObj name="公式" r:id="rId3" imgW="3553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6900" y="4874419"/>
                          <a:ext cx="808038" cy="4619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0" name="Object 9"/>
            <p:cNvGraphicFramePr>
              <a:graphicFrameLocks noChangeAspect="1"/>
            </p:cNvGraphicFramePr>
            <p:nvPr>
              <p:extLst/>
            </p:nvPr>
          </p:nvGraphicFramePr>
          <p:xfrm>
            <a:off x="1933163" y="5811044"/>
            <a:ext cx="809625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3357" name="公式" r:id="rId5" imgW="355320" imgH="203040" progId="Equation.3">
                    <p:embed/>
                  </p:oleObj>
                </mc:Choice>
                <mc:Fallback>
                  <p:oleObj name="公式" r:id="rId5" imgW="3553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3163" y="5811044"/>
                          <a:ext cx="809625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1" name="Line 12"/>
            <p:cNvSpPr>
              <a:spLocks noChangeShapeType="1"/>
            </p:cNvSpPr>
            <p:nvPr/>
          </p:nvSpPr>
          <p:spPr bwMode="auto">
            <a:xfrm flipV="1">
              <a:off x="2220500" y="4802982"/>
              <a:ext cx="0" cy="71913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2" name="Line 14"/>
            <p:cNvSpPr>
              <a:spLocks noChangeShapeType="1"/>
            </p:cNvSpPr>
            <p:nvPr/>
          </p:nvSpPr>
          <p:spPr bwMode="auto">
            <a:xfrm>
              <a:off x="2796763" y="5522119"/>
              <a:ext cx="0" cy="649288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3" name="Arc 17"/>
            <p:cNvSpPr>
              <a:spLocks/>
            </p:cNvSpPr>
            <p:nvPr/>
          </p:nvSpPr>
          <p:spPr bwMode="auto">
            <a:xfrm flipH="1">
              <a:off x="2509425" y="4802982"/>
              <a:ext cx="1373188" cy="1465262"/>
            </a:xfrm>
            <a:custGeom>
              <a:avLst/>
              <a:gdLst>
                <a:gd name="G0" fmla="+- 21600 0 0"/>
                <a:gd name="G1" fmla="+- 11019 0 0"/>
                <a:gd name="G2" fmla="+- 21600 0 0"/>
                <a:gd name="T0" fmla="*/ 3679 w 21600"/>
                <a:gd name="T1" fmla="*/ 23078 h 23078"/>
                <a:gd name="T2" fmla="*/ 3022 w 21600"/>
                <a:gd name="T3" fmla="*/ 0 h 23078"/>
                <a:gd name="T4" fmla="*/ 21600 w 21600"/>
                <a:gd name="T5" fmla="*/ 11019 h 23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3078" fill="none" extrusionOk="0">
                  <a:moveTo>
                    <a:pt x="3679" y="23077"/>
                  </a:moveTo>
                  <a:cubicBezTo>
                    <a:pt x="1281" y="19513"/>
                    <a:pt x="0" y="15315"/>
                    <a:pt x="0" y="11019"/>
                  </a:cubicBezTo>
                  <a:cubicBezTo>
                    <a:pt x="-1" y="7141"/>
                    <a:pt x="1043" y="3335"/>
                    <a:pt x="3022" y="0"/>
                  </a:cubicBezTo>
                </a:path>
                <a:path w="21600" h="23078" stroke="0" extrusionOk="0">
                  <a:moveTo>
                    <a:pt x="3679" y="23077"/>
                  </a:moveTo>
                  <a:cubicBezTo>
                    <a:pt x="1281" y="19513"/>
                    <a:pt x="0" y="15315"/>
                    <a:pt x="0" y="11019"/>
                  </a:cubicBezTo>
                  <a:cubicBezTo>
                    <a:pt x="-1" y="7141"/>
                    <a:pt x="1043" y="3335"/>
                    <a:pt x="3022" y="0"/>
                  </a:cubicBezTo>
                  <a:lnTo>
                    <a:pt x="21600" y="11019"/>
                  </a:lnTo>
                  <a:close/>
                </a:path>
              </a:pathLst>
            </a:custGeom>
            <a:noFill/>
            <a:ln w="57150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 flipV="1">
              <a:off x="2580863" y="4874419"/>
              <a:ext cx="1079500" cy="64770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5117821" y="1196752"/>
            <a:ext cx="2959821" cy="1125221"/>
            <a:chOff x="4643438" y="4484688"/>
            <a:chExt cx="3384550" cy="1465262"/>
          </a:xfrm>
        </p:grpSpPr>
        <p:sp>
          <p:nvSpPr>
            <p:cNvPr id="96" name="Arc 3"/>
            <p:cNvSpPr>
              <a:spLocks/>
            </p:cNvSpPr>
            <p:nvPr/>
          </p:nvSpPr>
          <p:spPr bwMode="auto">
            <a:xfrm>
              <a:off x="4903788" y="4484688"/>
              <a:ext cx="1373187" cy="1465262"/>
            </a:xfrm>
            <a:custGeom>
              <a:avLst/>
              <a:gdLst>
                <a:gd name="G0" fmla="+- 21600 0 0"/>
                <a:gd name="G1" fmla="+- 11019 0 0"/>
                <a:gd name="G2" fmla="+- 21600 0 0"/>
                <a:gd name="T0" fmla="*/ 3679 w 21600"/>
                <a:gd name="T1" fmla="*/ 23078 h 23078"/>
                <a:gd name="T2" fmla="*/ 3022 w 21600"/>
                <a:gd name="T3" fmla="*/ 0 h 23078"/>
                <a:gd name="T4" fmla="*/ 21600 w 21600"/>
                <a:gd name="T5" fmla="*/ 11019 h 23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3078" fill="none" extrusionOk="0">
                  <a:moveTo>
                    <a:pt x="3679" y="23077"/>
                  </a:moveTo>
                  <a:cubicBezTo>
                    <a:pt x="1281" y="19513"/>
                    <a:pt x="0" y="15315"/>
                    <a:pt x="0" y="11019"/>
                  </a:cubicBezTo>
                  <a:cubicBezTo>
                    <a:pt x="-1" y="7141"/>
                    <a:pt x="1043" y="3335"/>
                    <a:pt x="3022" y="0"/>
                  </a:cubicBezTo>
                </a:path>
                <a:path w="21600" h="23078" stroke="0" extrusionOk="0">
                  <a:moveTo>
                    <a:pt x="3679" y="23077"/>
                  </a:moveTo>
                  <a:cubicBezTo>
                    <a:pt x="1281" y="19513"/>
                    <a:pt x="0" y="15315"/>
                    <a:pt x="0" y="11019"/>
                  </a:cubicBezTo>
                  <a:cubicBezTo>
                    <a:pt x="-1" y="7141"/>
                    <a:pt x="1043" y="3335"/>
                    <a:pt x="3022" y="0"/>
                  </a:cubicBezTo>
                  <a:lnTo>
                    <a:pt x="21600" y="11019"/>
                  </a:lnTo>
                  <a:close/>
                </a:path>
              </a:pathLst>
            </a:custGeom>
            <a:noFill/>
            <a:ln w="57150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7" name="Oval 6"/>
            <p:cNvSpPr>
              <a:spLocks noChangeArrowheads="1"/>
            </p:cNvSpPr>
            <p:nvPr/>
          </p:nvSpPr>
          <p:spPr bwMode="auto">
            <a:xfrm>
              <a:off x="6054725" y="5154613"/>
              <a:ext cx="144463" cy="14446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graphicFrame>
          <p:nvGraphicFramePr>
            <p:cNvPr id="98" name="Object 8"/>
            <p:cNvGraphicFramePr>
              <a:graphicFrameLocks noChangeAspect="1"/>
            </p:cNvGraphicFramePr>
            <p:nvPr>
              <p:extLst/>
            </p:nvPr>
          </p:nvGraphicFramePr>
          <p:xfrm>
            <a:off x="7062788" y="4576763"/>
            <a:ext cx="893762" cy="461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3358" name="公式" r:id="rId7" imgW="393480" imgH="203040" progId="Equation.3">
                    <p:embed/>
                  </p:oleObj>
                </mc:Choice>
                <mc:Fallback>
                  <p:oleObj name="公式" r:id="rId7" imgW="3934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62788" y="4576763"/>
                          <a:ext cx="893762" cy="4619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" name="Object 10"/>
            <p:cNvGraphicFramePr>
              <a:graphicFrameLocks noChangeAspect="1"/>
            </p:cNvGraphicFramePr>
            <p:nvPr>
              <p:extLst/>
            </p:nvPr>
          </p:nvGraphicFramePr>
          <p:xfrm>
            <a:off x="5838825" y="5440363"/>
            <a:ext cx="895350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3359" name="公式" r:id="rId9" imgW="393480" imgH="203040" progId="Equation.3">
                    <p:embed/>
                  </p:oleObj>
                </mc:Choice>
                <mc:Fallback>
                  <p:oleObj name="公式" r:id="rId9" imgW="3934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38825" y="5440363"/>
                          <a:ext cx="895350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0" name="Line 11"/>
            <p:cNvSpPr>
              <a:spLocks noChangeShapeType="1"/>
            </p:cNvSpPr>
            <p:nvPr/>
          </p:nvSpPr>
          <p:spPr bwMode="auto">
            <a:xfrm flipV="1">
              <a:off x="7062788" y="4505325"/>
              <a:ext cx="0" cy="719138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1" name="Line 13"/>
            <p:cNvSpPr>
              <a:spLocks noChangeShapeType="1"/>
            </p:cNvSpPr>
            <p:nvPr/>
          </p:nvSpPr>
          <p:spPr bwMode="auto">
            <a:xfrm>
              <a:off x="6702425" y="5224463"/>
              <a:ext cx="0" cy="720725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2" name="Line 15"/>
            <p:cNvSpPr>
              <a:spLocks noChangeShapeType="1"/>
            </p:cNvSpPr>
            <p:nvPr/>
          </p:nvSpPr>
          <p:spPr bwMode="auto">
            <a:xfrm flipH="1" flipV="1">
              <a:off x="4975225" y="4792663"/>
              <a:ext cx="1150938" cy="43180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3" name="Line 31"/>
            <p:cNvSpPr>
              <a:spLocks noChangeShapeType="1"/>
            </p:cNvSpPr>
            <p:nvPr/>
          </p:nvSpPr>
          <p:spPr bwMode="auto">
            <a:xfrm>
              <a:off x="4643438" y="5224463"/>
              <a:ext cx="3384550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3"/>
              <p:cNvSpPr>
                <a:spLocks noChangeArrowheads="1"/>
              </p:cNvSpPr>
              <p:nvPr/>
            </p:nvSpPr>
            <p:spPr bwMode="auto">
              <a:xfrm>
                <a:off x="467544" y="2825552"/>
                <a:ext cx="8143584" cy="12515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l" fontAlgn="auto">
                  <a:lnSpc>
                    <a:spcPct val="120000"/>
                  </a:lnSpc>
                  <a:spcBef>
                    <a:spcPct val="20000"/>
                  </a:spcBef>
                  <a:spcAft>
                    <a:spcPts val="0"/>
                  </a:spcAft>
                </a:pPr>
                <a:r>
                  <a:rPr lang="zh-CN" altLang="en-US" sz="2200" dirty="0" smtClean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（</a:t>
                </a:r>
                <a:r>
                  <a:rPr lang="en-US" altLang="zh-CN" sz="2200" dirty="0" smtClean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6</a:t>
                </a:r>
                <a:r>
                  <a:rPr lang="zh-CN" altLang="en-US" sz="2200" dirty="0" smtClean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）</a:t>
                </a:r>
                <a:r>
                  <a:rPr lang="zh-CN" altLang="en-US" sz="2200" dirty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反射球面</a:t>
                </a:r>
                <a:r>
                  <a:rPr lang="zh-CN" altLang="en-US" sz="2200" dirty="0" smtClean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：光线经过反射后，从右向左传播，</a:t>
                </a:r>
                <a:r>
                  <a:rPr lang="zh-CN" altLang="en-US" sz="2200" dirty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且</a:t>
                </a:r>
                <a:r>
                  <a:rPr lang="zh-CN" altLang="en-US" sz="2200" dirty="0" smtClean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物</a:t>
                </a:r>
                <a:r>
                  <a:rPr lang="zh-CN" altLang="en-US" sz="2200" dirty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方和像方位于球面同一侧。因此，若像点</a:t>
                </a:r>
                <a:r>
                  <a:rPr lang="en-US" altLang="zh-CN" sz="2200" i="1" dirty="0" smtClean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Q‘</a:t>
                </a:r>
                <a:r>
                  <a:rPr lang="en-US" altLang="zh-CN" sz="2200" dirty="0" smtClean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 </a:t>
                </a:r>
                <a:r>
                  <a:rPr lang="zh-CN" altLang="en-US" sz="2200" dirty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位于球面顶点</a:t>
                </a:r>
                <a:r>
                  <a:rPr lang="en-US" altLang="zh-CN" sz="2200" i="1" dirty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O</a:t>
                </a:r>
                <a:r>
                  <a:rPr lang="zh-CN" altLang="en-US" sz="2200" dirty="0" smtClean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的</a:t>
                </a:r>
                <a:r>
                  <a:rPr lang="zh-CN" altLang="en-US" sz="2200" dirty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左</a:t>
                </a:r>
                <a:r>
                  <a:rPr lang="zh-CN" altLang="en-US" sz="2200" dirty="0" smtClean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侧</a:t>
                </a:r>
                <a:r>
                  <a:rPr lang="zh-CN" altLang="en-US" sz="2200" dirty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，为实像点，</a:t>
                </a:r>
                <a:r>
                  <a:rPr lang="en-US" altLang="zh-CN" sz="2200" i="1" dirty="0" smtClean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s’ </a:t>
                </a:r>
                <a:r>
                  <a:rPr lang="en-US" altLang="zh-CN" sz="2200" dirty="0" smtClean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&gt;</a:t>
                </a:r>
                <a:r>
                  <a:rPr lang="en-US" altLang="zh-CN" sz="2200" dirty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0</a:t>
                </a:r>
                <a:r>
                  <a:rPr lang="zh-CN" altLang="en-US" sz="2200" dirty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；反之，为虚像点，</a:t>
                </a:r>
                <a:r>
                  <a:rPr lang="en-US" altLang="zh-CN" sz="2200" i="1" dirty="0" smtClean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s‘</a:t>
                </a:r>
                <a:r>
                  <a:rPr lang="en-US" altLang="zh-CN" sz="2200" dirty="0" smtClean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 </a:t>
                </a:r>
                <a:r>
                  <a:rPr lang="en-US" altLang="zh-CN" sz="2200" dirty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&lt;0</a:t>
                </a:r>
                <a:r>
                  <a:rPr lang="zh-CN" altLang="en-US" sz="2200" dirty="0" smtClean="0">
                    <a:solidFill>
                      <a:prstClr val="black"/>
                    </a:solidFill>
                    <a:latin typeface="Times New Roman" pitchFamily="18" charset="0"/>
                    <a:ea typeface="微软雅黑" pitchFamily="34" charset="-122"/>
                    <a:cs typeface="Times New Roman" pitchFamily="18" charset="0"/>
                  </a:rPr>
                  <a:t>。反射球面中折射率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微软雅黑" pitchFamily="34" charset="-122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zh-CN" sz="2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微软雅黑" pitchFamily="34" charset="-122"/>
                            <a:cs typeface="Times New Roman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CN" sz="2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微软雅黑" pitchFamily="34" charset="-122"/>
                            <a:cs typeface="Times New Roman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sz="2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微软雅黑" pitchFamily="34" charset="-122"/>
                        <a:cs typeface="Times New Roman" pitchFamily="18" charset="0"/>
                      </a:rPr>
                      <m:t>=−</m:t>
                    </m:r>
                    <m:r>
                      <a:rPr lang="en-US" altLang="zh-CN" sz="2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微软雅黑" pitchFamily="34" charset="-122"/>
                        <a:cs typeface="Times New Roman" pitchFamily="18" charset="0"/>
                      </a:rPr>
                      <m:t>𝑛</m:t>
                    </m:r>
                  </m:oMath>
                </a14:m>
                <a:r>
                  <a:rPr lang="en-US" altLang="zh-CN" sz="2400" dirty="0" smtClean="0">
                    <a:solidFill>
                      <a:prstClr val="black"/>
                    </a:solidFill>
                    <a:latin typeface="Calibri"/>
                  </a:rPr>
                  <a:t>.</a:t>
                </a:r>
                <a:endParaRPr lang="zh-CN" altLang="en-US" sz="24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0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44" y="2825552"/>
                <a:ext cx="8143584" cy="1251520"/>
              </a:xfrm>
              <a:prstGeom prst="rect">
                <a:avLst/>
              </a:prstGeom>
              <a:blipFill rotWithShape="0">
                <a:blip r:embed="rId11"/>
                <a:stretch>
                  <a:fillRect l="-2096" t="-3902" r="-1871" b="-121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163125"/>
              </p:ext>
            </p:extLst>
          </p:nvPr>
        </p:nvGraphicFramePr>
        <p:xfrm>
          <a:off x="4192588" y="4652963"/>
          <a:ext cx="210502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3360" name="Equation" r:id="rId12" imgW="901440" imgH="419040" progId="Equation.DSMT4">
                  <p:embed/>
                </p:oleObj>
              </mc:Choice>
              <mc:Fallback>
                <p:oleObj name="Equation" r:id="rId12" imgW="9014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2588" y="4652963"/>
                        <a:ext cx="2105025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 Box 31"/>
          <p:cNvSpPr txBox="1">
            <a:spLocks noChangeArrowheads="1"/>
          </p:cNvSpPr>
          <p:nvPr/>
        </p:nvSpPr>
        <p:spPr bwMode="auto">
          <a:xfrm>
            <a:off x="539750" y="4796011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/>
              <a:t>折射球面</a:t>
            </a:r>
          </a:p>
        </p:txBody>
      </p:sp>
      <p:sp>
        <p:nvSpPr>
          <p:cNvPr id="42" name="Text Box 32"/>
          <p:cNvSpPr txBox="1">
            <a:spLocks noChangeArrowheads="1"/>
          </p:cNvSpPr>
          <p:nvPr/>
        </p:nvSpPr>
        <p:spPr bwMode="auto">
          <a:xfrm>
            <a:off x="539750" y="5948536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/>
              <a:t>反射球面</a:t>
            </a:r>
          </a:p>
        </p:txBody>
      </p:sp>
      <p:graphicFrame>
        <p:nvGraphicFramePr>
          <p:cNvPr id="45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417452"/>
              </p:ext>
            </p:extLst>
          </p:nvPr>
        </p:nvGraphicFramePr>
        <p:xfrm>
          <a:off x="4697413" y="5821536"/>
          <a:ext cx="1243012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3361" name="Equation" r:id="rId14" imgW="533160" imgH="393480" progId="Equation.DSMT4">
                  <p:embed/>
                </p:oleObj>
              </mc:Choice>
              <mc:Fallback>
                <p:oleObj name="Equation" r:id="rId14" imgW="533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7413" y="5821536"/>
                        <a:ext cx="1243012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431807" y="4112022"/>
            <a:ext cx="8143584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</a:pPr>
            <a:r>
              <a:rPr lang="zh-CN" altLang="en-US" sz="2200" dirty="0" smtClean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（</a:t>
            </a:r>
            <a:r>
              <a:rPr lang="en-US" altLang="zh-CN" sz="2200" dirty="0" smtClean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7</a:t>
            </a:r>
            <a:r>
              <a:rPr lang="zh-CN" altLang="en-US" sz="2200" dirty="0" smtClean="0">
                <a:solidFill>
                  <a:prstClr val="black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）关于横向放大率</a:t>
            </a:r>
            <a:endParaRPr lang="zh-CN" altLang="en-US" sz="24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949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薄透镜成像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43269"/>
            <a:ext cx="8435280" cy="532656"/>
          </a:xfrm>
        </p:spPr>
        <p:txBody>
          <a:bodyPr/>
          <a:lstStyle/>
          <a:p>
            <a:r>
              <a:rPr lang="zh-CN" altLang="en-US" dirty="0" smtClean="0"/>
              <a:t>空气中的薄透镜：光焦度、</a:t>
            </a:r>
            <a:r>
              <a:rPr lang="zh-CN" altLang="en-US" dirty="0"/>
              <a:t>焦距、</a:t>
            </a:r>
            <a:r>
              <a:rPr lang="zh-CN" altLang="en-US" dirty="0" smtClean="0"/>
              <a:t>物象关系</a:t>
            </a:r>
            <a:endParaRPr lang="zh-CN" altLang="en-US" dirty="0"/>
          </a:p>
        </p:txBody>
      </p:sp>
      <p:graphicFrame>
        <p:nvGraphicFramePr>
          <p:cNvPr id="4" name="对象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07745"/>
              </p:ext>
            </p:extLst>
          </p:nvPr>
        </p:nvGraphicFramePr>
        <p:xfrm>
          <a:off x="2987824" y="4871333"/>
          <a:ext cx="1503363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4270" name="Equation" r:id="rId3" imgW="787320" imgH="482400" progId="Equation.DSMT4">
                  <p:embed/>
                </p:oleObj>
              </mc:Choice>
              <mc:Fallback>
                <p:oleObj name="Equation" r:id="rId3" imgW="7873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871333"/>
                        <a:ext cx="1503363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649614"/>
              </p:ext>
            </p:extLst>
          </p:nvPr>
        </p:nvGraphicFramePr>
        <p:xfrm>
          <a:off x="5076056" y="4904590"/>
          <a:ext cx="1135062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4271" name="Equation" r:id="rId5" imgW="533160" imgH="393480" progId="Equation.DSMT4">
                  <p:embed/>
                </p:oleObj>
              </mc:Choice>
              <mc:Fallback>
                <p:oleObj name="Equation" r:id="rId5" imgW="533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4904590"/>
                        <a:ext cx="1135062" cy="847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158988"/>
              </p:ext>
            </p:extLst>
          </p:nvPr>
        </p:nvGraphicFramePr>
        <p:xfrm>
          <a:off x="2913806" y="3155032"/>
          <a:ext cx="3046413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4272" name="Equation" r:id="rId7" imgW="1371600" imgH="711000" progId="Equation.DSMT4">
                  <p:embed/>
                </p:oleObj>
              </mc:Choice>
              <mc:Fallback>
                <p:oleObj name="Equation" r:id="rId7" imgW="13716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806" y="3155032"/>
                        <a:ext cx="3046413" cy="157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4691157"/>
              </p:ext>
            </p:extLst>
          </p:nvPr>
        </p:nvGraphicFramePr>
        <p:xfrm>
          <a:off x="3563888" y="2389857"/>
          <a:ext cx="174625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4273" name="Equation" r:id="rId9" imgW="990360" imgH="431640" progId="Equation.DSMT4">
                  <p:embed/>
                </p:oleObj>
              </mc:Choice>
              <mc:Fallback>
                <p:oleObj name="Equation" r:id="rId9" imgW="9903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389857"/>
                        <a:ext cx="174625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内容占位符 2"/>
          <p:cNvSpPr txBox="1">
            <a:spLocks/>
          </p:cNvSpPr>
          <p:nvPr/>
        </p:nvSpPr>
        <p:spPr bwMode="auto">
          <a:xfrm>
            <a:off x="539552" y="5766071"/>
            <a:ext cx="8435280" cy="532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mtClean="0"/>
              <a:t>空气中的薄透镜：光焦度、焦距、物象关系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7719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 Box 13"/>
          <p:cNvSpPr txBox="1">
            <a:spLocks noChangeArrowheads="1"/>
          </p:cNvSpPr>
          <p:nvPr/>
        </p:nvSpPr>
        <p:spPr bwMode="auto">
          <a:xfrm>
            <a:off x="467544" y="848271"/>
            <a:ext cx="82844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透镜组逐次成像计算方法总结</a:t>
            </a:r>
            <a:endParaRPr kumimoji="1"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507261" y="1600199"/>
            <a:ext cx="8249096" cy="3268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just">
              <a:lnSpc>
                <a:spcPct val="130000"/>
              </a:lnSpc>
              <a:spcBef>
                <a:spcPts val="1200"/>
              </a:spcBef>
              <a:buFont typeface="+mj-ea"/>
              <a:buAutoNum type="circleNumDbPlain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对第一个透镜用成像公式计算，确定像的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位置。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  <a:spcBef>
                <a:spcPts val="1200"/>
              </a:spcBef>
              <a:buFont typeface="+mj-ea"/>
              <a:buAutoNum type="circleNumDbPlain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将该像作为第二个透镜的物，再次进行成像，依次逐个进行。</a:t>
            </a:r>
          </a:p>
          <a:p>
            <a:pPr algn="just">
              <a:lnSpc>
                <a:spcPct val="130000"/>
              </a:lnSpc>
              <a:spcBef>
                <a:spcPts val="1200"/>
              </a:spcBef>
              <a:buFont typeface="+mj-ea"/>
              <a:buAutoNum type="circleNumDbPlain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如果上述像是下一个透镜的实物，则物距为正值，直接应用公式进行计算；如果是虚物，则其到第二透镜的距离，即物距是负值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  <a:spcBef>
                <a:spcPts val="1200"/>
              </a:spcBef>
              <a:buFont typeface="+mj-ea"/>
              <a:buAutoNum type="circleNumDbPlain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总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的横向放大率是各次成像横向放大率的乘积。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506616" y="5559623"/>
            <a:ext cx="82844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务必熟练掌握逐次成像法，熟记相关公式。</a:t>
            </a:r>
            <a:endParaRPr kumimoji="1"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619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 anchor="ctr"/>
          <a:lstStyle/>
          <a:p>
            <a:r>
              <a:rPr lang="zh-CN" altLang="en-US" sz="4400" dirty="0" smtClean="0"/>
              <a:t>第二章  波动光学基础</a:t>
            </a:r>
            <a:endParaRPr lang="zh-CN" altLang="en-US" sz="4400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96952"/>
            <a:ext cx="6400800" cy="3024212"/>
          </a:xfrm>
        </p:spPr>
        <p:txBody>
          <a:bodyPr/>
          <a:lstStyle/>
          <a:p>
            <a:r>
              <a:rPr lang="zh-CN" altLang="en-US" sz="3200" dirty="0" smtClean="0"/>
              <a:t>光波、定态光波的数学描述</a:t>
            </a:r>
            <a:endParaRPr lang="en-US" altLang="zh-CN" sz="3200" dirty="0" smtClean="0"/>
          </a:p>
          <a:p>
            <a:r>
              <a:rPr lang="zh-CN" altLang="en-US" sz="3200" dirty="0" smtClean="0"/>
              <a:t>光波叠加的原理</a:t>
            </a:r>
            <a:endParaRPr lang="en-US" altLang="zh-CN" sz="3200" dirty="0" smtClean="0"/>
          </a:p>
          <a:p>
            <a:r>
              <a:rPr lang="zh-CN" altLang="en-US" sz="3200" dirty="0" smtClean="0"/>
              <a:t>相速度、群速度与色散</a:t>
            </a:r>
            <a:endParaRPr lang="en-US" altLang="zh-CN" sz="3200" dirty="0" smtClean="0"/>
          </a:p>
          <a:p>
            <a:r>
              <a:rPr lang="zh-CN" altLang="en-US" sz="3200" dirty="0"/>
              <a:t>光</a:t>
            </a:r>
            <a:r>
              <a:rPr lang="zh-CN" altLang="en-US" sz="3200" dirty="0" smtClean="0"/>
              <a:t>的五种偏振态</a:t>
            </a:r>
            <a:endParaRPr lang="en-US" altLang="zh-CN" sz="3200" dirty="0" smtClean="0"/>
          </a:p>
          <a:p>
            <a:r>
              <a:rPr lang="zh-CN" altLang="en-US" sz="3200" dirty="0" smtClean="0"/>
              <a:t>马吕斯定律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3949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30691" y="100614"/>
            <a:ext cx="8229600" cy="695569"/>
          </a:xfrm>
        </p:spPr>
        <p:txBody>
          <a:bodyPr/>
          <a:lstStyle/>
          <a:p>
            <a:r>
              <a:rPr lang="zh-CN" altLang="en-US" dirty="0" smtClean="0"/>
              <a:t>定态光波的数学描述</a:t>
            </a:r>
            <a:endParaRPr lang="zh-CN" altLang="en-US" dirty="0"/>
          </a:p>
        </p:txBody>
      </p:sp>
      <p:graphicFrame>
        <p:nvGraphicFramePr>
          <p:cNvPr id="4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946921"/>
              </p:ext>
            </p:extLst>
          </p:nvPr>
        </p:nvGraphicFramePr>
        <p:xfrm>
          <a:off x="603250" y="3354388"/>
          <a:ext cx="41957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5412" name="Equation" r:id="rId4" imgW="1574640" imgH="228600" progId="Equation.DSMT4">
                  <p:embed/>
                </p:oleObj>
              </mc:Choice>
              <mc:Fallback>
                <p:oleObj name="Equation" r:id="rId4" imgW="1574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3354388"/>
                        <a:ext cx="41957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424769"/>
              </p:ext>
            </p:extLst>
          </p:nvPr>
        </p:nvGraphicFramePr>
        <p:xfrm>
          <a:off x="1195264" y="1534021"/>
          <a:ext cx="1844377" cy="531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5413" name="Equation" r:id="rId6" imgW="634680" imgH="190440" progId="Equation.DSMT4">
                  <p:embed/>
                </p:oleObj>
              </mc:Choice>
              <mc:Fallback>
                <p:oleObj name="Equation" r:id="rId6" imgW="6346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264" y="1534021"/>
                        <a:ext cx="1844377" cy="53178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422998"/>
              </p:ext>
            </p:extLst>
          </p:nvPr>
        </p:nvGraphicFramePr>
        <p:xfrm>
          <a:off x="1195264" y="2564033"/>
          <a:ext cx="1504528" cy="422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5414" name="Equation" r:id="rId8" imgW="634680" imgH="177480" progId="Equation.3">
                  <p:embed/>
                </p:oleObj>
              </mc:Choice>
              <mc:Fallback>
                <p:oleObj name="Equation" r:id="rId8" imgW="634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264" y="2564033"/>
                        <a:ext cx="1504528" cy="4220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00600" y="1294849"/>
            <a:ext cx="3352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2800" dirty="0"/>
              <a:t>2π</a:t>
            </a:r>
            <a:r>
              <a:rPr kumimoji="1" lang="zh-CN" altLang="en-US" sz="2800" dirty="0"/>
              <a:t>时间内的频率，圆频率（角频率）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800600" y="2090958"/>
            <a:ext cx="39481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2800" dirty="0"/>
              <a:t>2π</a:t>
            </a:r>
            <a:r>
              <a:rPr kumimoji="1" lang="zh-CN" altLang="en-US" sz="2800" dirty="0"/>
              <a:t>长度内的波数，角波数（圆波数），波矢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800600" y="3244334"/>
            <a:ext cx="3505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800" dirty="0"/>
              <a:t>波的</a:t>
            </a:r>
            <a:r>
              <a:rPr kumimoji="1" lang="zh-CN" altLang="en-US" sz="2800" b="1" dirty="0">
                <a:ea typeface="楷体_GB2312" pitchFamily="49" charset="-122"/>
              </a:rPr>
              <a:t>相位</a:t>
            </a:r>
            <a:r>
              <a:rPr kumimoji="1" lang="zh-CN" altLang="en-US" sz="2800" dirty="0"/>
              <a:t>，与时间和空间相关</a:t>
            </a:r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9361740"/>
              </p:ext>
            </p:extLst>
          </p:nvPr>
        </p:nvGraphicFramePr>
        <p:xfrm>
          <a:off x="606696" y="4222939"/>
          <a:ext cx="357505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5415" name="Equation" r:id="rId10" imgW="1143000" imgH="457200" progId="Equation.DSMT4">
                  <p:embed/>
                </p:oleObj>
              </mc:Choice>
              <mc:Fallback>
                <p:oleObj name="Equation" r:id="rId10" imgW="11430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696" y="4222939"/>
                        <a:ext cx="3575050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800600" y="4346828"/>
            <a:ext cx="3505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800" dirty="0"/>
              <a:t>波</a:t>
            </a:r>
            <a:r>
              <a:rPr kumimoji="1" lang="zh-CN" altLang="en-US" sz="2800" dirty="0" smtClean="0"/>
              <a:t>的（相）</a:t>
            </a:r>
            <a:r>
              <a:rPr kumimoji="1" lang="zh-CN" altLang="en-US" sz="2800" b="1" dirty="0" smtClean="0">
                <a:ea typeface="楷体_GB2312" pitchFamily="49" charset="-122"/>
              </a:rPr>
              <a:t>速度</a:t>
            </a:r>
            <a:r>
              <a:rPr kumimoji="1" lang="zh-CN" altLang="en-US" sz="2800" dirty="0" smtClean="0"/>
              <a:t>，与波长和频率相关。</a:t>
            </a:r>
            <a:endParaRPr kumimoji="1" lang="zh-CN" altLang="en-US" sz="2800" dirty="0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95536" y="5595392"/>
            <a:ext cx="741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800" dirty="0">
                <a:latin typeface="Times New Roman" panose="02020603050405020304" pitchFamily="18" charset="0"/>
              </a:rPr>
              <a:t>在同一种均匀介质中，通常以相对值表示光强</a:t>
            </a:r>
          </a:p>
        </p:txBody>
      </p:sp>
      <p:graphicFrame>
        <p:nvGraphicFramePr>
          <p:cNvPr id="1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413057"/>
              </p:ext>
            </p:extLst>
          </p:nvPr>
        </p:nvGraphicFramePr>
        <p:xfrm>
          <a:off x="7678738" y="5656263"/>
          <a:ext cx="1008062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5416" name="Equation" r:id="rId12" imgW="431640" imgH="190440" progId="Equation.DSMT4">
                  <p:embed/>
                </p:oleObj>
              </mc:Choice>
              <mc:Fallback>
                <p:oleObj name="Equation" r:id="rId12" imgW="431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8738" y="5656263"/>
                        <a:ext cx="1008062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196486"/>
              </p:ext>
            </p:extLst>
          </p:nvPr>
        </p:nvGraphicFramePr>
        <p:xfrm>
          <a:off x="467544" y="6171581"/>
          <a:ext cx="4114056" cy="56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5417" name="Equation" r:id="rId14" imgW="1498320" imgH="228600" progId="Equation.DSMT4">
                  <p:embed/>
                </p:oleObj>
              </mc:Choice>
              <mc:Fallback>
                <p:oleObj name="Equation" r:id="rId14" imgW="1498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6171581"/>
                        <a:ext cx="4114056" cy="5697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4932040" y="6171581"/>
            <a:ext cx="37444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800" dirty="0" smtClean="0"/>
              <a:t>定态光波的副振幅描述</a:t>
            </a:r>
            <a:endParaRPr kumimoji="1" lang="zh-CN" altLang="en-US" sz="2800" dirty="0"/>
          </a:p>
        </p:txBody>
      </p:sp>
      <p:graphicFrame>
        <p:nvGraphicFramePr>
          <p:cNvPr id="1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783495"/>
              </p:ext>
            </p:extLst>
          </p:nvPr>
        </p:nvGraphicFramePr>
        <p:xfrm>
          <a:off x="2786575" y="968846"/>
          <a:ext cx="3822633" cy="608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5418" name="Equation" r:id="rId16" imgW="1434960" imgH="228600" progId="Equation.DSMT4">
                  <p:embed/>
                </p:oleObj>
              </mc:Choice>
              <mc:Fallback>
                <p:oleObj name="Equation" r:id="rId16" imgW="1434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575" y="968846"/>
                        <a:ext cx="3822633" cy="6088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940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宋体" panose="02010600030101010101" pitchFamily="2" charset="-122"/>
              </a:rPr>
              <a:t>定态</a:t>
            </a:r>
            <a:r>
              <a:rPr lang="zh-CN" altLang="en-US" dirty="0">
                <a:latin typeface="宋体" panose="02010600030101010101" pitchFamily="2" charset="-122"/>
              </a:rPr>
              <a:t>光波叠加的方法</a:t>
            </a:r>
            <a:r>
              <a:rPr lang="zh-CN" altLang="en-US" dirty="0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252538"/>
          </a:xfrm>
        </p:spPr>
        <p:txBody>
          <a:bodyPr/>
          <a:lstStyle/>
          <a:p>
            <a:r>
              <a:rPr lang="zh-CN" altLang="en-US" dirty="0">
                <a:latin typeface="宋体" panose="02010600030101010101" pitchFamily="2" charset="-122"/>
              </a:rPr>
              <a:t>对于同频率、同振动方向的单色光</a:t>
            </a:r>
            <a:r>
              <a:rPr lang="zh-CN" altLang="en-US" dirty="0"/>
              <a:t> </a:t>
            </a:r>
          </a:p>
          <a:p>
            <a:r>
              <a:rPr lang="zh-CN" altLang="en-US" dirty="0" smtClean="0">
                <a:latin typeface="宋体" panose="02010600030101010101" pitchFamily="2" charset="-122"/>
              </a:rPr>
              <a:t>代数</a:t>
            </a:r>
            <a:r>
              <a:rPr lang="zh-CN" altLang="en-US" dirty="0">
                <a:latin typeface="宋体" panose="02010600030101010101" pitchFamily="2" charset="-122"/>
              </a:rPr>
              <a:t>法</a:t>
            </a:r>
            <a:r>
              <a:rPr lang="en-US" altLang="zh-CN" dirty="0">
                <a:latin typeface="宋体" panose="02010600030101010101" pitchFamily="2" charset="-122"/>
              </a:rPr>
              <a:t>:</a:t>
            </a:r>
            <a:r>
              <a:rPr lang="zh-CN" altLang="en-US" dirty="0">
                <a:latin typeface="宋体" panose="02010600030101010101" pitchFamily="2" charset="-122"/>
              </a:rPr>
              <a:t>瞬时值叠加</a:t>
            </a:r>
            <a:endParaRPr lang="zh-CN" altLang="en-US" dirty="0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395288" y="2733675"/>
          <a:ext cx="38227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6382" name="Equation" r:id="rId4" imgW="1638000" imgH="228600" progId="Equation.DSMT4">
                  <p:embed/>
                </p:oleObj>
              </mc:Choice>
              <mc:Fallback>
                <p:oleObj name="Equation" r:id="rId4" imgW="1638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733675"/>
                        <a:ext cx="382270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4500563" y="2708275"/>
          <a:ext cx="4570412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6383" name="Equation" r:id="rId6" imgW="1892160" imgH="228600" progId="Equation.DSMT4">
                  <p:embed/>
                </p:oleObj>
              </mc:Choice>
              <mc:Fallback>
                <p:oleObj name="Equation" r:id="rId6" imgW="1892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2708275"/>
                        <a:ext cx="4570412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1828800" y="3284538"/>
          <a:ext cx="194151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6384" name="Equation" r:id="rId8" imgW="749160" imgH="215640" progId="Equation.3">
                  <p:embed/>
                </p:oleObj>
              </mc:Choice>
              <mc:Fallback>
                <p:oleObj name="Equation" r:id="rId8" imgW="749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284538"/>
                        <a:ext cx="1941513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1665288" y="3827463"/>
          <a:ext cx="591185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6385" name="Equation" r:id="rId10" imgW="2273040" imgH="241200" progId="Equation.DSMT4">
                  <p:embed/>
                </p:oleObj>
              </mc:Choice>
              <mc:Fallback>
                <p:oleObj name="Equation" r:id="rId10" imgW="22730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288" y="3827463"/>
                        <a:ext cx="5911850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122762"/>
              </p:ext>
            </p:extLst>
          </p:nvPr>
        </p:nvGraphicFramePr>
        <p:xfrm>
          <a:off x="1404938" y="4500563"/>
          <a:ext cx="683895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6386" name="Equation" r:id="rId12" imgW="2755800" imgH="431640" progId="Equation.DSMT4">
                  <p:embed/>
                </p:oleObj>
              </mc:Choice>
              <mc:Fallback>
                <p:oleObj name="Equation" r:id="rId12" imgW="27558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4500563"/>
                        <a:ext cx="6838950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3708400" y="3341688"/>
          <a:ext cx="417671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6387" name="Equation" r:id="rId14" imgW="1384200" imgH="203040" progId="Equation.DSMT4">
                  <p:embed/>
                </p:oleObj>
              </mc:Choice>
              <mc:Fallback>
                <p:oleObj name="Equation" r:id="rId14" imgW="1384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3341688"/>
                        <a:ext cx="4176713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95288" y="3268663"/>
            <a:ext cx="1666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>
                <a:latin typeface="Times New Roman" panose="02020603050405020304" pitchFamily="18" charset="0"/>
              </a:rPr>
              <a:t>合振动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95288" y="3860800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/>
              <a:t>振幅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406698" y="4649788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/>
              <a:t>相位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1187450" y="5621338"/>
            <a:ext cx="6686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/>
              <a:t>叠加之后，仍然是原频率的定态光波</a:t>
            </a:r>
          </a:p>
        </p:txBody>
      </p:sp>
    </p:spTree>
    <p:extLst>
      <p:ext uri="{BB962C8B-B14F-4D97-AF65-F5344CB8AC3E}">
        <p14:creationId xmlns:p14="http://schemas.microsoft.com/office/powerpoint/2010/main" val="131554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1143000" y="687388"/>
          <a:ext cx="190500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18" r:id="rId4" imgW="660113" imgH="203112" progId="Equation.3">
                  <p:embed/>
                </p:oleObj>
              </mc:Choice>
              <mc:Fallback>
                <p:oleObj r:id="rId4" imgW="660113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687388"/>
                        <a:ext cx="1905000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4014788" y="671513"/>
          <a:ext cx="2070100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19" r:id="rId6" imgW="685800" imgH="203200" progId="Equation.3">
                  <p:embed/>
                </p:oleObj>
              </mc:Choice>
              <mc:Fallback>
                <p:oleObj r:id="rId6" imgW="6858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4788" y="671513"/>
                        <a:ext cx="2070100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609600" y="1150938"/>
          <a:ext cx="304800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20" name="Equation" r:id="rId8" imgW="1231560" imgH="228600" progId="Equation.3">
                  <p:embed/>
                </p:oleObj>
              </mc:Choice>
              <mc:Fallback>
                <p:oleObj name="Equation" r:id="rId8" imgW="1231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50938"/>
                        <a:ext cx="3048000" cy="566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3657600" y="1150938"/>
          <a:ext cx="19812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21" name="Equation" r:id="rId10" imgW="761760" imgH="228600" progId="Equation.3">
                  <p:embed/>
                </p:oleObj>
              </mc:Choice>
              <mc:Fallback>
                <p:oleObj name="Equation" r:id="rId10" imgW="761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150938"/>
                        <a:ext cx="1981200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5486400" y="1125538"/>
          <a:ext cx="27622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22" name="Equation" r:id="rId12" imgW="1104840" imgH="253800" progId="Equation.3">
                  <p:embed/>
                </p:oleObj>
              </mc:Choice>
              <mc:Fallback>
                <p:oleObj name="Equation" r:id="rId12" imgW="11048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125538"/>
                        <a:ext cx="276225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1222375" y="1692275"/>
          <a:ext cx="14398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23" name="Equation" r:id="rId14" imgW="533160" imgH="215640" progId="Equation.3">
                  <p:embed/>
                </p:oleObj>
              </mc:Choice>
              <mc:Fallback>
                <p:oleObj name="Equation" r:id="rId14" imgW="533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75" y="1692275"/>
                        <a:ext cx="1439863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3505200" y="1700213"/>
            <a:ext cx="2495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干涉相长 </a:t>
            </a:r>
          </a:p>
        </p:txBody>
      </p:sp>
      <p:graphicFrame>
        <p:nvGraphicFramePr>
          <p:cNvPr id="34826" name="Object 10"/>
          <p:cNvGraphicFramePr>
            <a:graphicFrameLocks noChangeAspect="1"/>
          </p:cNvGraphicFramePr>
          <p:nvPr/>
        </p:nvGraphicFramePr>
        <p:xfrm>
          <a:off x="1054100" y="2320925"/>
          <a:ext cx="2709863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24" name="Equation" r:id="rId16" imgW="939600" imgH="203040" progId="Equation.3">
                  <p:embed/>
                </p:oleObj>
              </mc:Choice>
              <mc:Fallback>
                <p:oleObj name="Equation" r:id="rId16" imgW="939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100" y="2320925"/>
                        <a:ext cx="2709863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7" name="Object 11"/>
          <p:cNvGraphicFramePr>
            <a:graphicFrameLocks noChangeAspect="1"/>
          </p:cNvGraphicFramePr>
          <p:nvPr/>
        </p:nvGraphicFramePr>
        <p:xfrm>
          <a:off x="4275138" y="2276475"/>
          <a:ext cx="2338387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25" name="Equation" r:id="rId18" imgW="774360" imgH="203040" progId="Equation.3">
                  <p:embed/>
                </p:oleObj>
              </mc:Choice>
              <mc:Fallback>
                <p:oleObj name="Equation" r:id="rId18" imgW="774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5138" y="2276475"/>
                        <a:ext cx="2338387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8" name="Object 12"/>
          <p:cNvGraphicFramePr>
            <a:graphicFrameLocks noChangeAspect="1"/>
          </p:cNvGraphicFramePr>
          <p:nvPr/>
        </p:nvGraphicFramePr>
        <p:xfrm>
          <a:off x="609600" y="2976563"/>
          <a:ext cx="31242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26" name="Equation" r:id="rId20" imgW="1231560" imgH="228600" progId="Equation.3">
                  <p:embed/>
                </p:oleObj>
              </mc:Choice>
              <mc:Fallback>
                <p:oleObj name="Equation" r:id="rId20" imgW="1231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976563"/>
                        <a:ext cx="3124200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9" name="Object 13"/>
          <p:cNvGraphicFramePr>
            <a:graphicFrameLocks noChangeAspect="1"/>
          </p:cNvGraphicFramePr>
          <p:nvPr/>
        </p:nvGraphicFramePr>
        <p:xfrm>
          <a:off x="3810000" y="2900363"/>
          <a:ext cx="21336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27" name="Equation" r:id="rId22" imgW="749160" imgH="228600" progId="Equation.3">
                  <p:embed/>
                </p:oleObj>
              </mc:Choice>
              <mc:Fallback>
                <p:oleObj name="Equation" r:id="rId22" imgW="749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900363"/>
                        <a:ext cx="2133600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0" name="Object 14"/>
          <p:cNvGraphicFramePr>
            <a:graphicFrameLocks noChangeAspect="1"/>
          </p:cNvGraphicFramePr>
          <p:nvPr/>
        </p:nvGraphicFramePr>
        <p:xfrm>
          <a:off x="5943600" y="2976563"/>
          <a:ext cx="266700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28" name="Equation" r:id="rId24" imgW="1104840" imgH="253800" progId="Equation.3">
                  <p:embed/>
                </p:oleObj>
              </mc:Choice>
              <mc:Fallback>
                <p:oleObj name="Equation" r:id="rId24" imgW="11048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976563"/>
                        <a:ext cx="2667000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1" name="Object 15"/>
          <p:cNvGraphicFramePr>
            <a:graphicFrameLocks noChangeAspect="1"/>
          </p:cNvGraphicFramePr>
          <p:nvPr/>
        </p:nvGraphicFramePr>
        <p:xfrm>
          <a:off x="1392238" y="3481388"/>
          <a:ext cx="15240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29" name="Equation" r:id="rId26" imgW="520560" imgH="215640" progId="Equation.3">
                  <p:embed/>
                </p:oleObj>
              </mc:Choice>
              <mc:Fallback>
                <p:oleObj name="Equation" r:id="rId26" imgW="520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238" y="3481388"/>
                        <a:ext cx="152400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3571875" y="3552825"/>
            <a:ext cx="2295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干涉相消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533400" y="4200525"/>
            <a:ext cx="80772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>
                <a:latin typeface="宋体" panose="02010600030101010101" pitchFamily="2" charset="-122"/>
              </a:rPr>
              <a:t>	</a:t>
            </a:r>
            <a:r>
              <a:rPr kumimoji="1" lang="zh-CN" altLang="en-US" sz="3200">
                <a:latin typeface="宋体" panose="02010600030101010101" pitchFamily="2" charset="-122"/>
              </a:rPr>
              <a:t>两列波在空间相遇，使得光的能量重新分布，称为干涉现象。能够产生干涉的光，称为</a:t>
            </a:r>
            <a:r>
              <a:rPr kumimoji="1" lang="zh-CN" altLang="en-US" sz="3200" b="1">
                <a:solidFill>
                  <a:srgbClr val="CC3399"/>
                </a:solidFill>
                <a:latin typeface="楷体_GB2312" pitchFamily="49" charset="-122"/>
                <a:ea typeface="楷体_GB2312" pitchFamily="49" charset="-122"/>
              </a:rPr>
              <a:t>相干光</a:t>
            </a:r>
            <a:r>
              <a:rPr kumimoji="1" lang="zh-CN" altLang="en-US" sz="2400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684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anose="02020603050405020304" pitchFamily="18" charset="0"/>
              </a:rPr>
              <a:t>光</a:t>
            </a:r>
            <a:r>
              <a:rPr lang="zh-CN" altLang="en-US" dirty="0">
                <a:latin typeface="Times New Roman" panose="02020603050405020304" pitchFamily="18" charset="0"/>
              </a:rPr>
              <a:t>的相干条件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16138"/>
          </a:xfrm>
        </p:spPr>
        <p:txBody>
          <a:bodyPr/>
          <a:lstStyle/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（</a:t>
            </a:r>
            <a:r>
              <a:rPr lang="en-US" altLang="zh-CN" sz="3600" dirty="0">
                <a:latin typeface="Times New Roman" panose="02020603050405020304" pitchFamily="18" charset="0"/>
              </a:rPr>
              <a:t>1</a:t>
            </a:r>
            <a:r>
              <a:rPr lang="zh-CN" altLang="en-US" sz="3600" dirty="0">
                <a:latin typeface="Times New Roman" panose="02020603050405020304" pitchFamily="18" charset="0"/>
              </a:rPr>
              <a:t>）</a:t>
            </a:r>
            <a:r>
              <a:rPr lang="en-US" altLang="zh-CN" sz="3600" dirty="0">
                <a:latin typeface="Times New Roman" panose="02020603050405020304" pitchFamily="18" charset="0"/>
              </a:rPr>
              <a:t>ω</a:t>
            </a:r>
            <a:r>
              <a:rPr lang="zh-CN" altLang="en-US" sz="3600" dirty="0">
                <a:latin typeface="Times New Roman" panose="02020603050405020304" pitchFamily="18" charset="0"/>
              </a:rPr>
              <a:t>相同；</a:t>
            </a:r>
          </a:p>
          <a:p>
            <a:pPr algn="just"/>
            <a:r>
              <a:rPr lang="zh-CN" altLang="en-US" sz="3600" dirty="0">
                <a:latin typeface="Times New Roman" panose="02020603050405020304" pitchFamily="18" charset="0"/>
              </a:rPr>
              <a:t>（</a:t>
            </a:r>
            <a:r>
              <a:rPr lang="en-US" altLang="zh-CN" sz="3600" dirty="0">
                <a:latin typeface="Times New Roman" panose="02020603050405020304" pitchFamily="18" charset="0"/>
              </a:rPr>
              <a:t>2</a:t>
            </a:r>
            <a:r>
              <a:rPr lang="zh-CN" altLang="en-US" sz="3600" dirty="0">
                <a:latin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</a:rPr>
              <a:t>Δ</a:t>
            </a:r>
            <a:r>
              <a:rPr lang="el-GR" altLang="zh-CN" i="1" dirty="0">
                <a:latin typeface="Times New Roman" panose="02020603050405020304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φ</a:t>
            </a:r>
            <a:r>
              <a:rPr lang="en-US" altLang="zh-CN" i="1" dirty="0">
                <a:latin typeface="Times New Roman" panose="02020603050405020304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</a:rPr>
              <a:t>稳定；</a:t>
            </a:r>
          </a:p>
          <a:p>
            <a:r>
              <a:rPr lang="zh-CN" altLang="en-US" sz="3600" dirty="0">
                <a:latin typeface="Times New Roman" panose="02020603050405020304" pitchFamily="18" charset="0"/>
              </a:rPr>
              <a:t>（</a:t>
            </a:r>
            <a:r>
              <a:rPr lang="en-US" altLang="zh-CN" sz="3600" dirty="0">
                <a:latin typeface="Times New Roman" panose="02020603050405020304" pitchFamily="18" charset="0"/>
              </a:rPr>
              <a:t>3</a:t>
            </a:r>
            <a:r>
              <a:rPr lang="zh-CN" altLang="en-US" sz="3600" dirty="0">
                <a:latin typeface="Times New Roman" panose="02020603050405020304" pitchFamily="18" charset="0"/>
              </a:rPr>
              <a:t>）存在相互平行的振动分量。 </a:t>
            </a:r>
          </a:p>
        </p:txBody>
      </p:sp>
    </p:spTree>
    <p:extLst>
      <p:ext uri="{BB962C8B-B14F-4D97-AF65-F5344CB8AC3E}">
        <p14:creationId xmlns:p14="http://schemas.microsoft.com/office/powerpoint/2010/main" val="400623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708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757869"/>
              </p:ext>
            </p:extLst>
          </p:nvPr>
        </p:nvGraphicFramePr>
        <p:xfrm>
          <a:off x="2267744" y="2809900"/>
          <a:ext cx="4181475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78" name="Equation" r:id="rId4" imgW="1587240" imgH="393480" progId="Equation.DSMT4">
                  <p:embed/>
                </p:oleObj>
              </mc:Choice>
              <mc:Fallback>
                <p:oleObj name="Equation" r:id="rId4" imgW="1587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809900"/>
                        <a:ext cx="4181475" cy="1036637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群速度</a:t>
            </a:r>
            <a:r>
              <a:rPr lang="zh-CN" altLang="en-US" dirty="0"/>
              <a:t>和相速度的关系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772400" cy="968375"/>
          </a:xfrm>
        </p:spPr>
        <p:txBody>
          <a:bodyPr/>
          <a:lstStyle/>
          <a:p>
            <a:r>
              <a:rPr lang="zh-CN" altLang="en-US" dirty="0" smtClean="0"/>
              <a:t>不同频率的光叠加形成波包，波包的传播速度：群速度。群速度与相速度有关系</a:t>
            </a:r>
            <a:endParaRPr lang="zh-CN" altLang="en-US" dirty="0"/>
          </a:p>
        </p:txBody>
      </p:sp>
      <p:graphicFrame>
        <p:nvGraphicFramePr>
          <p:cNvPr id="387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399710"/>
              </p:ext>
            </p:extLst>
          </p:nvPr>
        </p:nvGraphicFramePr>
        <p:xfrm>
          <a:off x="152400" y="4013224"/>
          <a:ext cx="150495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79" name="Equation" r:id="rId6" imgW="571320" imgH="393480" progId="Equation.DSMT4">
                  <p:embed/>
                </p:oleObj>
              </mc:Choice>
              <mc:Fallback>
                <p:oleObj name="Equation" r:id="rId6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013224"/>
                        <a:ext cx="1504950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70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67657"/>
              </p:ext>
            </p:extLst>
          </p:nvPr>
        </p:nvGraphicFramePr>
        <p:xfrm>
          <a:off x="1654175" y="3905274"/>
          <a:ext cx="1736725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80" name="Equation" r:id="rId8" imgW="660240" imgH="457200" progId="Equation.DSMT4">
                  <p:embed/>
                </p:oleObj>
              </mc:Choice>
              <mc:Fallback>
                <p:oleObj name="Equation" r:id="rId8" imgW="6602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4175" y="3905274"/>
                        <a:ext cx="1736725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70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636887"/>
              </p:ext>
            </p:extLst>
          </p:nvPr>
        </p:nvGraphicFramePr>
        <p:xfrm>
          <a:off x="3314700" y="3946549"/>
          <a:ext cx="2171700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81" name="Equation" r:id="rId10" imgW="825480" imgH="419040" progId="Equation.DSMT4">
                  <p:embed/>
                </p:oleObj>
              </mc:Choice>
              <mc:Fallback>
                <p:oleObj name="Equation" r:id="rId10" imgW="8254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0" y="3946549"/>
                        <a:ext cx="2171700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70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283422"/>
              </p:ext>
            </p:extLst>
          </p:nvPr>
        </p:nvGraphicFramePr>
        <p:xfrm>
          <a:off x="5334000" y="3946549"/>
          <a:ext cx="3040063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82" name="Equation" r:id="rId12" imgW="1155600" imgH="419040" progId="Equation.DSMT4">
                  <p:embed/>
                </p:oleObj>
              </mc:Choice>
              <mc:Fallback>
                <p:oleObj name="Equation" r:id="rId12" imgW="11556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946549"/>
                        <a:ext cx="3040063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70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209430"/>
              </p:ext>
            </p:extLst>
          </p:nvPr>
        </p:nvGraphicFramePr>
        <p:xfrm>
          <a:off x="685800" y="5133999"/>
          <a:ext cx="2171700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83" name="Equation" r:id="rId14" imgW="825480" imgH="419040" progId="Equation.DSMT4">
                  <p:embed/>
                </p:oleObj>
              </mc:Choice>
              <mc:Fallback>
                <p:oleObj name="Equation" r:id="rId14" imgW="8254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133999"/>
                        <a:ext cx="2171700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853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重要通知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28192"/>
            <a:ext cx="8229600" cy="4925144"/>
          </a:xfrm>
        </p:spPr>
        <p:txBody>
          <a:bodyPr/>
          <a:lstStyle/>
          <a:p>
            <a:pPr algn="just"/>
            <a:r>
              <a:rPr lang="zh-CN" altLang="en-US" dirty="0"/>
              <a:t>习题课：</a:t>
            </a:r>
            <a:r>
              <a:rPr lang="en-US" altLang="zh-CN" dirty="0" smtClean="0"/>
              <a:t>11.29</a:t>
            </a:r>
            <a:r>
              <a:rPr lang="zh-CN" altLang="en-US" dirty="0" smtClean="0"/>
              <a:t>晚上</a:t>
            </a:r>
            <a:r>
              <a:rPr lang="en-US" altLang="zh-CN" dirty="0"/>
              <a:t>7</a:t>
            </a:r>
            <a:r>
              <a:rPr lang="zh-CN" altLang="en-US" dirty="0" smtClean="0"/>
              <a:t>点</a:t>
            </a:r>
            <a:r>
              <a:rPr lang="zh-CN" altLang="en-US" dirty="0"/>
              <a:t>半</a:t>
            </a:r>
            <a:r>
              <a:rPr lang="zh-CN" altLang="en-US" dirty="0" smtClean="0"/>
              <a:t>，</a:t>
            </a:r>
            <a:r>
              <a:rPr lang="en-US" altLang="zh-CN" dirty="0" smtClean="0"/>
              <a:t>1201</a:t>
            </a:r>
            <a:r>
              <a:rPr lang="zh-CN" altLang="en-US" dirty="0" smtClean="0"/>
              <a:t>教室。</a:t>
            </a:r>
            <a:endParaRPr lang="en-US" altLang="zh-CN" dirty="0" smtClean="0"/>
          </a:p>
          <a:p>
            <a:pPr marL="0" indent="0" algn="just">
              <a:buNone/>
            </a:pPr>
            <a:endParaRPr lang="en-US" altLang="zh-CN" dirty="0" smtClean="0"/>
          </a:p>
          <a:p>
            <a:pPr algn="just"/>
            <a:r>
              <a:rPr lang="zh-CN" altLang="en-US" dirty="0" smtClean="0"/>
              <a:t>为了</a:t>
            </a:r>
            <a:r>
              <a:rPr lang="zh-CN" altLang="en-US" smtClean="0"/>
              <a:t>补足因期中考试导致</a:t>
            </a:r>
            <a:r>
              <a:rPr lang="zh-CN" altLang="en-US" dirty="0" smtClean="0"/>
              <a:t>的缺课，</a:t>
            </a:r>
            <a:r>
              <a:rPr lang="en-US" altLang="zh-CN" dirty="0" smtClean="0"/>
              <a:t>12.9</a:t>
            </a:r>
            <a:r>
              <a:rPr lang="zh-CN" altLang="en-US" dirty="0" smtClean="0"/>
              <a:t>的课，从下午</a:t>
            </a:r>
            <a:r>
              <a:rPr lang="en-US" altLang="zh-CN" dirty="0" smtClean="0"/>
              <a:t>1</a:t>
            </a:r>
            <a:r>
              <a:rPr lang="zh-CN" altLang="en-US" dirty="0" smtClean="0"/>
              <a:t>点开始上，地点仍为上课的</a:t>
            </a:r>
            <a:r>
              <a:rPr lang="en-US" altLang="zh-CN" dirty="0" smtClean="0"/>
              <a:t>1201</a:t>
            </a:r>
            <a:r>
              <a:rPr lang="zh-CN" altLang="en-US" dirty="0" smtClean="0"/>
              <a:t>教室。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4871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光的五种偏振态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光的偏振来自于光的横波性。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/>
              <a:t>自然</a:t>
            </a:r>
            <a:r>
              <a:rPr lang="zh-CN" altLang="en-US" dirty="0" smtClean="0"/>
              <a:t>偏振光、线偏振光、圆偏振光、椭圆偏振光、部分偏振光。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光的旋向（左旋，右旋？）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7211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起偏与检偏，马吕斯定律</a:t>
            </a: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755576" y="2481089"/>
            <a:ext cx="6913563" cy="2835275"/>
            <a:chOff x="884" y="1569"/>
            <a:chExt cx="4429" cy="1816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1745" y="1571"/>
              <a:ext cx="636" cy="1360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1745" y="2114"/>
              <a:ext cx="636" cy="2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2063" y="1569"/>
              <a:ext cx="0" cy="136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745" y="2250"/>
              <a:ext cx="63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746" y="1978"/>
              <a:ext cx="634" cy="54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H="1">
              <a:off x="1837" y="1797"/>
              <a:ext cx="452" cy="90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791" y="1842"/>
              <a:ext cx="544" cy="81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H="1">
              <a:off x="1928" y="1660"/>
              <a:ext cx="270" cy="11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1746" y="2114"/>
              <a:ext cx="634" cy="2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1882" y="1706"/>
              <a:ext cx="362" cy="10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H="1">
              <a:off x="1791" y="1978"/>
              <a:ext cx="544" cy="54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16" name="Object 15"/>
            <p:cNvGraphicFramePr>
              <a:graphicFrameLocks noChangeAspect="1"/>
            </p:cNvGraphicFramePr>
            <p:nvPr/>
          </p:nvGraphicFramePr>
          <p:xfrm>
            <a:off x="4921" y="2886"/>
            <a:ext cx="392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455" name="Equation" r:id="rId3" imgW="139680" imgH="177480" progId="Equation.DSMT4">
                    <p:embed/>
                  </p:oleObj>
                </mc:Choice>
                <mc:Fallback>
                  <p:oleObj name="Equation" r:id="rId3" imgW="1396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21" y="2886"/>
                          <a:ext cx="392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884" y="1933"/>
              <a:ext cx="680" cy="182"/>
            </a:xfrm>
            <a:prstGeom prst="line">
              <a:avLst/>
            </a:prstGeom>
            <a:noFill/>
            <a:ln w="19050" cap="sq">
              <a:solidFill>
                <a:schemeClr val="tx2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18" name="Group 17"/>
            <p:cNvGrpSpPr>
              <a:grpSpLocks/>
            </p:cNvGrpSpPr>
            <p:nvPr/>
          </p:nvGrpSpPr>
          <p:grpSpPr bwMode="auto">
            <a:xfrm>
              <a:off x="2714" y="1842"/>
              <a:ext cx="1316" cy="1530"/>
              <a:chOff x="2335" y="1252"/>
              <a:chExt cx="1316" cy="1530"/>
            </a:xfrm>
          </p:grpSpPr>
          <p:sp>
            <p:nvSpPr>
              <p:cNvPr id="24" name="AutoShape 18"/>
              <p:cNvSpPr>
                <a:spLocks noChangeArrowheads="1"/>
              </p:cNvSpPr>
              <p:nvPr/>
            </p:nvSpPr>
            <p:spPr bwMode="auto">
              <a:xfrm rot="320074">
                <a:off x="2335" y="1252"/>
                <a:ext cx="1225" cy="1484"/>
              </a:xfrm>
              <a:custGeom>
                <a:avLst/>
                <a:gdLst>
                  <a:gd name="G0" fmla="+- 1907 0 0"/>
                  <a:gd name="G1" fmla="+- 21600 0 1907"/>
                  <a:gd name="G2" fmla="+- 21600 0 1907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907" y="10800"/>
                    </a:moveTo>
                    <a:cubicBezTo>
                      <a:pt x="1907" y="15711"/>
                      <a:pt x="5889" y="19693"/>
                      <a:pt x="10800" y="19693"/>
                    </a:cubicBezTo>
                    <a:cubicBezTo>
                      <a:pt x="15711" y="19693"/>
                      <a:pt x="19693" y="15711"/>
                      <a:pt x="19693" y="10800"/>
                    </a:cubicBezTo>
                    <a:cubicBezTo>
                      <a:pt x="19693" y="5889"/>
                      <a:pt x="15711" y="1907"/>
                      <a:pt x="10800" y="1907"/>
                    </a:cubicBezTo>
                    <a:cubicBezTo>
                      <a:pt x="5889" y="1907"/>
                      <a:pt x="1907" y="5889"/>
                      <a:pt x="1907" y="10800"/>
                    </a:cubicBezTo>
                    <a:close/>
                  </a:path>
                </a:pathLst>
              </a:custGeom>
              <a:solidFill>
                <a:srgbClr val="777777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" name="Oval 19"/>
              <p:cNvSpPr>
                <a:spLocks noChangeArrowheads="1"/>
              </p:cNvSpPr>
              <p:nvPr/>
            </p:nvSpPr>
            <p:spPr bwMode="auto">
              <a:xfrm>
                <a:off x="2497" y="1389"/>
                <a:ext cx="998" cy="122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" name="AutoShape 20"/>
              <p:cNvSpPr>
                <a:spLocks noChangeArrowheads="1"/>
              </p:cNvSpPr>
              <p:nvPr/>
            </p:nvSpPr>
            <p:spPr bwMode="auto">
              <a:xfrm rot="320074">
                <a:off x="2426" y="1298"/>
                <a:ext cx="1225" cy="1484"/>
              </a:xfrm>
              <a:custGeom>
                <a:avLst/>
                <a:gdLst>
                  <a:gd name="G0" fmla="+- 1907 0 0"/>
                  <a:gd name="G1" fmla="+- 21600 0 1907"/>
                  <a:gd name="G2" fmla="+- 21600 0 1907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907" y="10800"/>
                    </a:moveTo>
                    <a:cubicBezTo>
                      <a:pt x="1907" y="15711"/>
                      <a:pt x="5889" y="19693"/>
                      <a:pt x="10800" y="19693"/>
                    </a:cubicBezTo>
                    <a:cubicBezTo>
                      <a:pt x="15711" y="19693"/>
                      <a:pt x="19693" y="15711"/>
                      <a:pt x="19693" y="10800"/>
                    </a:cubicBezTo>
                    <a:cubicBezTo>
                      <a:pt x="19693" y="5889"/>
                      <a:pt x="15711" y="1907"/>
                      <a:pt x="10800" y="1907"/>
                    </a:cubicBezTo>
                    <a:cubicBezTo>
                      <a:pt x="5889" y="1907"/>
                      <a:pt x="1907" y="5889"/>
                      <a:pt x="1907" y="10800"/>
                    </a:cubicBezTo>
                    <a:close/>
                  </a:path>
                </a:pathLst>
              </a:custGeom>
              <a:solidFill>
                <a:srgbClr val="777777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" name="Line 21"/>
              <p:cNvSpPr>
                <a:spLocks noChangeShapeType="1"/>
              </p:cNvSpPr>
              <p:nvPr/>
            </p:nvSpPr>
            <p:spPr bwMode="auto">
              <a:xfrm flipH="1">
                <a:off x="2744" y="2205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" name="Line 22"/>
              <p:cNvSpPr>
                <a:spLocks noChangeShapeType="1"/>
              </p:cNvSpPr>
              <p:nvPr/>
            </p:nvSpPr>
            <p:spPr bwMode="auto">
              <a:xfrm flipH="1">
                <a:off x="2744" y="2160"/>
                <a:ext cx="181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" name="Line 23"/>
              <p:cNvSpPr>
                <a:spLocks noChangeShapeType="1"/>
              </p:cNvSpPr>
              <p:nvPr/>
            </p:nvSpPr>
            <p:spPr bwMode="auto">
              <a:xfrm flipH="1">
                <a:off x="2881" y="2205"/>
                <a:ext cx="9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" name="Line 24"/>
              <p:cNvSpPr>
                <a:spLocks noChangeShapeType="1"/>
              </p:cNvSpPr>
              <p:nvPr/>
            </p:nvSpPr>
            <p:spPr bwMode="auto">
              <a:xfrm flipH="1">
                <a:off x="2835" y="1751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" name="Line 25"/>
              <p:cNvSpPr>
                <a:spLocks noChangeShapeType="1"/>
              </p:cNvSpPr>
              <p:nvPr/>
            </p:nvSpPr>
            <p:spPr bwMode="auto">
              <a:xfrm flipH="1">
                <a:off x="2835" y="1706"/>
                <a:ext cx="181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" name="Line 26"/>
              <p:cNvSpPr>
                <a:spLocks noChangeShapeType="1"/>
              </p:cNvSpPr>
              <p:nvPr/>
            </p:nvSpPr>
            <p:spPr bwMode="auto">
              <a:xfrm flipH="1">
                <a:off x="2972" y="1751"/>
                <a:ext cx="9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" name="Line 27"/>
              <p:cNvSpPr>
                <a:spLocks noChangeShapeType="1"/>
              </p:cNvSpPr>
              <p:nvPr/>
            </p:nvSpPr>
            <p:spPr bwMode="auto">
              <a:xfrm flipH="1">
                <a:off x="3107" y="2024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" name="Line 28"/>
              <p:cNvSpPr>
                <a:spLocks noChangeShapeType="1"/>
              </p:cNvSpPr>
              <p:nvPr/>
            </p:nvSpPr>
            <p:spPr bwMode="auto">
              <a:xfrm flipH="1">
                <a:off x="3107" y="1979"/>
                <a:ext cx="181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" name="Line 29"/>
              <p:cNvSpPr>
                <a:spLocks noChangeShapeType="1"/>
              </p:cNvSpPr>
              <p:nvPr/>
            </p:nvSpPr>
            <p:spPr bwMode="auto">
              <a:xfrm flipH="1">
                <a:off x="3244" y="2024"/>
                <a:ext cx="9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" name="Line 30"/>
              <p:cNvSpPr>
                <a:spLocks noChangeShapeType="1"/>
              </p:cNvSpPr>
              <p:nvPr/>
            </p:nvSpPr>
            <p:spPr bwMode="auto">
              <a:xfrm>
                <a:off x="3016" y="1616"/>
                <a:ext cx="0" cy="81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9" name="Line 31"/>
            <p:cNvSpPr>
              <a:spLocks noChangeShapeType="1"/>
            </p:cNvSpPr>
            <p:nvPr/>
          </p:nvSpPr>
          <p:spPr bwMode="auto">
            <a:xfrm>
              <a:off x="2064" y="2251"/>
              <a:ext cx="1376" cy="3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Line 32"/>
            <p:cNvSpPr>
              <a:spLocks noChangeShapeType="1"/>
            </p:cNvSpPr>
            <p:nvPr/>
          </p:nvSpPr>
          <p:spPr bwMode="auto">
            <a:xfrm>
              <a:off x="4301" y="2478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21" name="Object 33"/>
            <p:cNvGraphicFramePr>
              <a:graphicFrameLocks noChangeAspect="1"/>
            </p:cNvGraphicFramePr>
            <p:nvPr/>
          </p:nvGraphicFramePr>
          <p:xfrm>
            <a:off x="4165" y="2127"/>
            <a:ext cx="348" cy="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456" name="Equation" r:id="rId5" imgW="164880" imgH="164880" progId="Equation.DSMT4">
                    <p:embed/>
                  </p:oleObj>
                </mc:Choice>
                <mc:Fallback>
                  <p:oleObj name="Equation" r:id="rId5" imgW="16488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65" y="2127"/>
                          <a:ext cx="348" cy="3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Line 34"/>
            <p:cNvSpPr>
              <a:spLocks noChangeShapeType="1"/>
            </p:cNvSpPr>
            <p:nvPr/>
          </p:nvSpPr>
          <p:spPr bwMode="auto">
            <a:xfrm rot="868977">
              <a:off x="3373" y="2822"/>
              <a:ext cx="1631" cy="40"/>
            </a:xfrm>
            <a:prstGeom prst="line">
              <a:avLst/>
            </a:prstGeom>
            <a:noFill/>
            <a:ln w="19050" cap="sq">
              <a:solidFill>
                <a:schemeClr val="tx2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" name="Line 35"/>
            <p:cNvSpPr>
              <a:spLocks noChangeShapeType="1"/>
            </p:cNvSpPr>
            <p:nvPr/>
          </p:nvSpPr>
          <p:spPr bwMode="auto">
            <a:xfrm flipH="1" flipV="1">
              <a:off x="1565" y="2115"/>
              <a:ext cx="499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7" name="Group 80"/>
          <p:cNvGrpSpPr>
            <a:grpSpLocks/>
          </p:cNvGrpSpPr>
          <p:nvPr/>
        </p:nvGrpSpPr>
        <p:grpSpPr bwMode="auto">
          <a:xfrm>
            <a:off x="971476" y="2204864"/>
            <a:ext cx="5616575" cy="4150537"/>
            <a:chOff x="430" y="799"/>
            <a:chExt cx="5048" cy="3731"/>
          </a:xfrm>
        </p:grpSpPr>
        <p:grpSp>
          <p:nvGrpSpPr>
            <p:cNvPr id="38" name="Group 37"/>
            <p:cNvGrpSpPr>
              <a:grpSpLocks/>
            </p:cNvGrpSpPr>
            <p:nvPr/>
          </p:nvGrpSpPr>
          <p:grpSpPr bwMode="auto">
            <a:xfrm>
              <a:off x="1111" y="1253"/>
              <a:ext cx="1316" cy="1530"/>
              <a:chOff x="2335" y="1252"/>
              <a:chExt cx="1316" cy="1530"/>
            </a:xfrm>
          </p:grpSpPr>
          <p:sp>
            <p:nvSpPr>
              <p:cNvPr id="68" name="AutoShape 38"/>
              <p:cNvSpPr>
                <a:spLocks noChangeArrowheads="1"/>
              </p:cNvSpPr>
              <p:nvPr/>
            </p:nvSpPr>
            <p:spPr bwMode="auto">
              <a:xfrm rot="320074">
                <a:off x="2335" y="1252"/>
                <a:ext cx="1225" cy="1484"/>
              </a:xfrm>
              <a:custGeom>
                <a:avLst/>
                <a:gdLst>
                  <a:gd name="G0" fmla="+- 1907 0 0"/>
                  <a:gd name="G1" fmla="+- 21600 0 1907"/>
                  <a:gd name="G2" fmla="+- 21600 0 1907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907" y="10800"/>
                    </a:moveTo>
                    <a:cubicBezTo>
                      <a:pt x="1907" y="15711"/>
                      <a:pt x="5889" y="19693"/>
                      <a:pt x="10800" y="19693"/>
                    </a:cubicBezTo>
                    <a:cubicBezTo>
                      <a:pt x="15711" y="19693"/>
                      <a:pt x="19693" y="15711"/>
                      <a:pt x="19693" y="10800"/>
                    </a:cubicBezTo>
                    <a:cubicBezTo>
                      <a:pt x="19693" y="5889"/>
                      <a:pt x="15711" y="1907"/>
                      <a:pt x="10800" y="1907"/>
                    </a:cubicBezTo>
                    <a:cubicBezTo>
                      <a:pt x="5889" y="1907"/>
                      <a:pt x="1907" y="5889"/>
                      <a:pt x="1907" y="10800"/>
                    </a:cubicBezTo>
                    <a:close/>
                  </a:path>
                </a:pathLst>
              </a:custGeom>
              <a:solidFill>
                <a:srgbClr val="777777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9" name="Oval 39"/>
              <p:cNvSpPr>
                <a:spLocks noChangeArrowheads="1"/>
              </p:cNvSpPr>
              <p:nvPr/>
            </p:nvSpPr>
            <p:spPr bwMode="auto">
              <a:xfrm>
                <a:off x="2497" y="1389"/>
                <a:ext cx="998" cy="122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0" name="AutoShape 40"/>
              <p:cNvSpPr>
                <a:spLocks noChangeArrowheads="1"/>
              </p:cNvSpPr>
              <p:nvPr/>
            </p:nvSpPr>
            <p:spPr bwMode="auto">
              <a:xfrm rot="320074">
                <a:off x="2426" y="1298"/>
                <a:ext cx="1225" cy="1484"/>
              </a:xfrm>
              <a:custGeom>
                <a:avLst/>
                <a:gdLst>
                  <a:gd name="G0" fmla="+- 1907 0 0"/>
                  <a:gd name="G1" fmla="+- 21600 0 1907"/>
                  <a:gd name="G2" fmla="+- 21600 0 1907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907" y="10800"/>
                    </a:moveTo>
                    <a:cubicBezTo>
                      <a:pt x="1907" y="15711"/>
                      <a:pt x="5889" y="19693"/>
                      <a:pt x="10800" y="19693"/>
                    </a:cubicBezTo>
                    <a:cubicBezTo>
                      <a:pt x="15711" y="19693"/>
                      <a:pt x="19693" y="15711"/>
                      <a:pt x="19693" y="10800"/>
                    </a:cubicBezTo>
                    <a:cubicBezTo>
                      <a:pt x="19693" y="5889"/>
                      <a:pt x="15711" y="1907"/>
                      <a:pt x="10800" y="1907"/>
                    </a:cubicBezTo>
                    <a:cubicBezTo>
                      <a:pt x="5889" y="1907"/>
                      <a:pt x="1907" y="5889"/>
                      <a:pt x="1907" y="10800"/>
                    </a:cubicBezTo>
                    <a:close/>
                  </a:path>
                </a:pathLst>
              </a:custGeom>
              <a:solidFill>
                <a:srgbClr val="777777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" name="Line 41"/>
              <p:cNvSpPr>
                <a:spLocks noChangeShapeType="1"/>
              </p:cNvSpPr>
              <p:nvPr/>
            </p:nvSpPr>
            <p:spPr bwMode="auto">
              <a:xfrm flipH="1">
                <a:off x="2744" y="2205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" name="Line 42"/>
              <p:cNvSpPr>
                <a:spLocks noChangeShapeType="1"/>
              </p:cNvSpPr>
              <p:nvPr/>
            </p:nvSpPr>
            <p:spPr bwMode="auto">
              <a:xfrm flipH="1">
                <a:off x="2744" y="2160"/>
                <a:ext cx="181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" name="Line 43"/>
              <p:cNvSpPr>
                <a:spLocks noChangeShapeType="1"/>
              </p:cNvSpPr>
              <p:nvPr/>
            </p:nvSpPr>
            <p:spPr bwMode="auto">
              <a:xfrm flipH="1">
                <a:off x="2881" y="2205"/>
                <a:ext cx="9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" name="Line 44"/>
              <p:cNvSpPr>
                <a:spLocks noChangeShapeType="1"/>
              </p:cNvSpPr>
              <p:nvPr/>
            </p:nvSpPr>
            <p:spPr bwMode="auto">
              <a:xfrm flipH="1">
                <a:off x="2835" y="1751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" name="Line 45"/>
              <p:cNvSpPr>
                <a:spLocks noChangeShapeType="1"/>
              </p:cNvSpPr>
              <p:nvPr/>
            </p:nvSpPr>
            <p:spPr bwMode="auto">
              <a:xfrm flipH="1">
                <a:off x="2835" y="1706"/>
                <a:ext cx="181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6" name="Line 46"/>
              <p:cNvSpPr>
                <a:spLocks noChangeShapeType="1"/>
              </p:cNvSpPr>
              <p:nvPr/>
            </p:nvSpPr>
            <p:spPr bwMode="auto">
              <a:xfrm flipH="1">
                <a:off x="2972" y="1751"/>
                <a:ext cx="9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7" name="Line 47"/>
              <p:cNvSpPr>
                <a:spLocks noChangeShapeType="1"/>
              </p:cNvSpPr>
              <p:nvPr/>
            </p:nvSpPr>
            <p:spPr bwMode="auto">
              <a:xfrm flipH="1">
                <a:off x="3107" y="2024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8" name="Line 48"/>
              <p:cNvSpPr>
                <a:spLocks noChangeShapeType="1"/>
              </p:cNvSpPr>
              <p:nvPr/>
            </p:nvSpPr>
            <p:spPr bwMode="auto">
              <a:xfrm flipH="1">
                <a:off x="3107" y="1979"/>
                <a:ext cx="181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9" name="Line 49"/>
              <p:cNvSpPr>
                <a:spLocks noChangeShapeType="1"/>
              </p:cNvSpPr>
              <p:nvPr/>
            </p:nvSpPr>
            <p:spPr bwMode="auto">
              <a:xfrm flipH="1">
                <a:off x="3244" y="2024"/>
                <a:ext cx="9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" name="Line 50"/>
              <p:cNvSpPr>
                <a:spLocks noChangeShapeType="1"/>
              </p:cNvSpPr>
              <p:nvPr/>
            </p:nvSpPr>
            <p:spPr bwMode="auto">
              <a:xfrm>
                <a:off x="3016" y="1616"/>
                <a:ext cx="0" cy="81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9" name="AutoShape 51"/>
            <p:cNvSpPr>
              <a:spLocks noChangeArrowheads="1"/>
            </p:cNvSpPr>
            <p:nvPr/>
          </p:nvSpPr>
          <p:spPr bwMode="auto">
            <a:xfrm rot="320074">
              <a:off x="3107" y="1855"/>
              <a:ext cx="1225" cy="1484"/>
            </a:xfrm>
            <a:custGeom>
              <a:avLst/>
              <a:gdLst>
                <a:gd name="G0" fmla="+- 1907 0 0"/>
                <a:gd name="G1" fmla="+- 21600 0 1907"/>
                <a:gd name="G2" fmla="+- 21600 0 1907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907" y="10800"/>
                  </a:moveTo>
                  <a:cubicBezTo>
                    <a:pt x="1907" y="15711"/>
                    <a:pt x="5889" y="19693"/>
                    <a:pt x="10800" y="19693"/>
                  </a:cubicBezTo>
                  <a:cubicBezTo>
                    <a:pt x="15711" y="19693"/>
                    <a:pt x="19693" y="15711"/>
                    <a:pt x="19693" y="10800"/>
                  </a:cubicBezTo>
                  <a:cubicBezTo>
                    <a:pt x="19693" y="5889"/>
                    <a:pt x="15711" y="1907"/>
                    <a:pt x="10800" y="1907"/>
                  </a:cubicBezTo>
                  <a:cubicBezTo>
                    <a:pt x="5889" y="1907"/>
                    <a:pt x="1907" y="5889"/>
                    <a:pt x="1907" y="10800"/>
                  </a:cubicBezTo>
                  <a:close/>
                </a:path>
              </a:pathLst>
            </a:custGeom>
            <a:solidFill>
              <a:srgbClr val="777777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Oval 52"/>
            <p:cNvSpPr>
              <a:spLocks noChangeArrowheads="1"/>
            </p:cNvSpPr>
            <p:nvPr/>
          </p:nvSpPr>
          <p:spPr bwMode="auto">
            <a:xfrm>
              <a:off x="3269" y="1992"/>
              <a:ext cx="998" cy="12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AutoShape 53"/>
            <p:cNvSpPr>
              <a:spLocks noChangeArrowheads="1"/>
            </p:cNvSpPr>
            <p:nvPr/>
          </p:nvSpPr>
          <p:spPr bwMode="auto">
            <a:xfrm rot="320074">
              <a:off x="3198" y="1901"/>
              <a:ext cx="1225" cy="1484"/>
            </a:xfrm>
            <a:custGeom>
              <a:avLst/>
              <a:gdLst>
                <a:gd name="G0" fmla="+- 1907 0 0"/>
                <a:gd name="G1" fmla="+- 21600 0 1907"/>
                <a:gd name="G2" fmla="+- 21600 0 1907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907" y="10800"/>
                  </a:moveTo>
                  <a:cubicBezTo>
                    <a:pt x="1907" y="15711"/>
                    <a:pt x="5889" y="19693"/>
                    <a:pt x="10800" y="19693"/>
                  </a:cubicBezTo>
                  <a:cubicBezTo>
                    <a:pt x="15711" y="19693"/>
                    <a:pt x="19693" y="15711"/>
                    <a:pt x="19693" y="10800"/>
                  </a:cubicBezTo>
                  <a:cubicBezTo>
                    <a:pt x="19693" y="5889"/>
                    <a:pt x="15711" y="1907"/>
                    <a:pt x="10800" y="1907"/>
                  </a:cubicBezTo>
                  <a:cubicBezTo>
                    <a:pt x="5889" y="1907"/>
                    <a:pt x="1907" y="5889"/>
                    <a:pt x="1907" y="10800"/>
                  </a:cubicBezTo>
                  <a:close/>
                </a:path>
              </a:pathLst>
            </a:custGeom>
            <a:solidFill>
              <a:srgbClr val="777777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Line 54"/>
            <p:cNvSpPr>
              <a:spLocks noChangeShapeType="1"/>
            </p:cNvSpPr>
            <p:nvPr/>
          </p:nvSpPr>
          <p:spPr bwMode="auto">
            <a:xfrm flipH="1">
              <a:off x="3516" y="2808"/>
              <a:ext cx="45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Line 55"/>
            <p:cNvSpPr>
              <a:spLocks noChangeShapeType="1"/>
            </p:cNvSpPr>
            <p:nvPr/>
          </p:nvSpPr>
          <p:spPr bwMode="auto">
            <a:xfrm flipH="1">
              <a:off x="3516" y="2763"/>
              <a:ext cx="181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Line 56"/>
            <p:cNvSpPr>
              <a:spLocks noChangeShapeType="1"/>
            </p:cNvSpPr>
            <p:nvPr/>
          </p:nvSpPr>
          <p:spPr bwMode="auto">
            <a:xfrm flipH="1">
              <a:off x="3653" y="2808"/>
              <a:ext cx="9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Line 57"/>
            <p:cNvSpPr>
              <a:spLocks noChangeShapeType="1"/>
            </p:cNvSpPr>
            <p:nvPr/>
          </p:nvSpPr>
          <p:spPr bwMode="auto">
            <a:xfrm flipH="1">
              <a:off x="3607" y="2354"/>
              <a:ext cx="45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Line 58"/>
            <p:cNvSpPr>
              <a:spLocks noChangeShapeType="1"/>
            </p:cNvSpPr>
            <p:nvPr/>
          </p:nvSpPr>
          <p:spPr bwMode="auto">
            <a:xfrm flipH="1">
              <a:off x="3607" y="2309"/>
              <a:ext cx="181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Line 59"/>
            <p:cNvSpPr>
              <a:spLocks noChangeShapeType="1"/>
            </p:cNvSpPr>
            <p:nvPr/>
          </p:nvSpPr>
          <p:spPr bwMode="auto">
            <a:xfrm flipH="1">
              <a:off x="3744" y="2354"/>
              <a:ext cx="9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Line 60"/>
            <p:cNvSpPr>
              <a:spLocks noChangeShapeType="1"/>
            </p:cNvSpPr>
            <p:nvPr/>
          </p:nvSpPr>
          <p:spPr bwMode="auto">
            <a:xfrm flipH="1">
              <a:off x="3879" y="2627"/>
              <a:ext cx="45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Line 61"/>
            <p:cNvSpPr>
              <a:spLocks noChangeShapeType="1"/>
            </p:cNvSpPr>
            <p:nvPr/>
          </p:nvSpPr>
          <p:spPr bwMode="auto">
            <a:xfrm flipH="1">
              <a:off x="3879" y="2582"/>
              <a:ext cx="181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Line 62"/>
            <p:cNvSpPr>
              <a:spLocks noChangeShapeType="1"/>
            </p:cNvSpPr>
            <p:nvPr/>
          </p:nvSpPr>
          <p:spPr bwMode="auto">
            <a:xfrm flipH="1">
              <a:off x="4016" y="2627"/>
              <a:ext cx="9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Line 63"/>
            <p:cNvSpPr>
              <a:spLocks noChangeShapeType="1"/>
            </p:cNvSpPr>
            <p:nvPr/>
          </p:nvSpPr>
          <p:spPr bwMode="auto">
            <a:xfrm>
              <a:off x="3832" y="2659"/>
              <a:ext cx="1316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Line 64"/>
            <p:cNvSpPr>
              <a:spLocks noChangeShapeType="1"/>
            </p:cNvSpPr>
            <p:nvPr/>
          </p:nvSpPr>
          <p:spPr bwMode="auto">
            <a:xfrm>
              <a:off x="521" y="1616"/>
              <a:ext cx="59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Line 65"/>
            <p:cNvSpPr>
              <a:spLocks noChangeShapeType="1"/>
            </p:cNvSpPr>
            <p:nvPr/>
          </p:nvSpPr>
          <p:spPr bwMode="auto">
            <a:xfrm>
              <a:off x="1111" y="1797"/>
              <a:ext cx="72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Line 66"/>
            <p:cNvSpPr>
              <a:spLocks noChangeShapeType="1"/>
            </p:cNvSpPr>
            <p:nvPr/>
          </p:nvSpPr>
          <p:spPr bwMode="auto">
            <a:xfrm>
              <a:off x="1837" y="2024"/>
              <a:ext cx="127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Line 67"/>
            <p:cNvSpPr>
              <a:spLocks noChangeShapeType="1"/>
            </p:cNvSpPr>
            <p:nvPr/>
          </p:nvSpPr>
          <p:spPr bwMode="auto">
            <a:xfrm>
              <a:off x="3107" y="2432"/>
              <a:ext cx="725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Line 68"/>
            <p:cNvSpPr>
              <a:spLocks noChangeShapeType="1"/>
            </p:cNvSpPr>
            <p:nvPr/>
          </p:nvSpPr>
          <p:spPr bwMode="auto">
            <a:xfrm>
              <a:off x="657" y="1207"/>
              <a:ext cx="0" cy="9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Line 69"/>
            <p:cNvSpPr>
              <a:spLocks noChangeShapeType="1"/>
            </p:cNvSpPr>
            <p:nvPr/>
          </p:nvSpPr>
          <p:spPr bwMode="auto">
            <a:xfrm flipH="1">
              <a:off x="430" y="1525"/>
              <a:ext cx="454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Line 70"/>
            <p:cNvSpPr>
              <a:spLocks noChangeShapeType="1"/>
            </p:cNvSpPr>
            <p:nvPr/>
          </p:nvSpPr>
          <p:spPr bwMode="auto">
            <a:xfrm flipH="1">
              <a:off x="521" y="1298"/>
              <a:ext cx="272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Line 71"/>
            <p:cNvSpPr>
              <a:spLocks noChangeShapeType="1"/>
            </p:cNvSpPr>
            <p:nvPr/>
          </p:nvSpPr>
          <p:spPr bwMode="auto">
            <a:xfrm>
              <a:off x="475" y="1389"/>
              <a:ext cx="364" cy="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Line 72"/>
            <p:cNvSpPr>
              <a:spLocks noChangeShapeType="1"/>
            </p:cNvSpPr>
            <p:nvPr/>
          </p:nvSpPr>
          <p:spPr bwMode="auto">
            <a:xfrm>
              <a:off x="2698" y="1933"/>
              <a:ext cx="0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" name="Arc 73"/>
            <p:cNvSpPr>
              <a:spLocks/>
            </p:cNvSpPr>
            <p:nvPr/>
          </p:nvSpPr>
          <p:spPr bwMode="auto">
            <a:xfrm>
              <a:off x="3146" y="1665"/>
              <a:ext cx="1086" cy="952"/>
            </a:xfrm>
            <a:custGeom>
              <a:avLst/>
              <a:gdLst>
                <a:gd name="G0" fmla="+- 15080 0 0"/>
                <a:gd name="G1" fmla="+- 21600 0 0"/>
                <a:gd name="G2" fmla="+- 21600 0 0"/>
                <a:gd name="T0" fmla="*/ 0 w 28176"/>
                <a:gd name="T1" fmla="*/ 6135 h 21600"/>
                <a:gd name="T2" fmla="*/ 28176 w 28176"/>
                <a:gd name="T3" fmla="*/ 4423 h 21600"/>
                <a:gd name="T4" fmla="*/ 15080 w 2817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176" h="21600" fill="none" extrusionOk="0">
                  <a:moveTo>
                    <a:pt x="0" y="6135"/>
                  </a:moveTo>
                  <a:cubicBezTo>
                    <a:pt x="4034" y="2201"/>
                    <a:pt x="9445" y="-1"/>
                    <a:pt x="15080" y="0"/>
                  </a:cubicBezTo>
                  <a:cubicBezTo>
                    <a:pt x="19811" y="0"/>
                    <a:pt x="24413" y="1553"/>
                    <a:pt x="28176" y="4422"/>
                  </a:cubicBezTo>
                </a:path>
                <a:path w="28176" h="21600" stroke="0" extrusionOk="0">
                  <a:moveTo>
                    <a:pt x="0" y="6135"/>
                  </a:moveTo>
                  <a:cubicBezTo>
                    <a:pt x="4034" y="2201"/>
                    <a:pt x="9445" y="-1"/>
                    <a:pt x="15080" y="0"/>
                  </a:cubicBezTo>
                  <a:cubicBezTo>
                    <a:pt x="19811" y="0"/>
                    <a:pt x="24413" y="1553"/>
                    <a:pt x="28176" y="4422"/>
                  </a:cubicBezTo>
                  <a:lnTo>
                    <a:pt x="1508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arrow" w="lg" len="lg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" name="Line 74"/>
            <p:cNvSpPr>
              <a:spLocks noChangeShapeType="1"/>
            </p:cNvSpPr>
            <p:nvPr/>
          </p:nvSpPr>
          <p:spPr bwMode="auto">
            <a:xfrm>
              <a:off x="3560" y="2432"/>
              <a:ext cx="454" cy="4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Text Box 75"/>
            <p:cNvSpPr txBox="1">
              <a:spLocks noChangeArrowheads="1"/>
            </p:cNvSpPr>
            <p:nvPr/>
          </p:nvSpPr>
          <p:spPr bwMode="auto">
            <a:xfrm>
              <a:off x="1464" y="3145"/>
              <a:ext cx="470" cy="8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/>
            <a:p>
              <a:pPr algn="l"/>
              <a:r>
                <a:rPr lang="zh-CN" altLang="en-US" sz="2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起偏器</a:t>
              </a:r>
            </a:p>
          </p:txBody>
        </p:sp>
        <p:sp>
          <p:nvSpPr>
            <p:cNvPr id="64" name="Text Box 76"/>
            <p:cNvSpPr txBox="1">
              <a:spLocks noChangeArrowheads="1"/>
            </p:cNvSpPr>
            <p:nvPr/>
          </p:nvSpPr>
          <p:spPr bwMode="auto">
            <a:xfrm>
              <a:off x="3460" y="3686"/>
              <a:ext cx="470" cy="8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/>
            <a:p>
              <a:pPr algn="l"/>
              <a:r>
                <a:rPr lang="zh-CN" altLang="en-US" sz="2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检偏器</a:t>
              </a:r>
            </a:p>
          </p:txBody>
        </p:sp>
        <p:graphicFrame>
          <p:nvGraphicFramePr>
            <p:cNvPr id="65" name="Object 77"/>
            <p:cNvGraphicFramePr>
              <a:graphicFrameLocks noChangeAspect="1"/>
            </p:cNvGraphicFramePr>
            <p:nvPr/>
          </p:nvGraphicFramePr>
          <p:xfrm>
            <a:off x="5148" y="2931"/>
            <a:ext cx="330" cy="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457" name="Equation" r:id="rId7" imgW="139680" imgH="177480" progId="Equation.DSMT4">
                    <p:embed/>
                  </p:oleObj>
                </mc:Choice>
                <mc:Fallback>
                  <p:oleObj name="Equation" r:id="rId7" imgW="1396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8" y="2931"/>
                          <a:ext cx="330" cy="4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" name="Object 78"/>
            <p:cNvGraphicFramePr>
              <a:graphicFrameLocks noChangeAspect="1"/>
            </p:cNvGraphicFramePr>
            <p:nvPr/>
          </p:nvGraphicFramePr>
          <p:xfrm>
            <a:off x="2562" y="1525"/>
            <a:ext cx="348" cy="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458" name="Equation" r:id="rId9" imgW="164880" imgH="164880" progId="Equation.DSMT4">
                    <p:embed/>
                  </p:oleObj>
                </mc:Choice>
                <mc:Fallback>
                  <p:oleObj name="Equation" r:id="rId9" imgW="16488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2" y="1525"/>
                          <a:ext cx="348" cy="3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" name="Object 79"/>
            <p:cNvGraphicFramePr>
              <a:graphicFrameLocks noChangeAspect="1"/>
            </p:cNvGraphicFramePr>
            <p:nvPr/>
          </p:nvGraphicFramePr>
          <p:xfrm>
            <a:off x="476" y="799"/>
            <a:ext cx="348" cy="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459" name="Equation" r:id="rId10" imgW="164880" imgH="164880" progId="Equation.DSMT4">
                    <p:embed/>
                  </p:oleObj>
                </mc:Choice>
                <mc:Fallback>
                  <p:oleObj name="Equation" r:id="rId10" imgW="16488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" y="799"/>
                          <a:ext cx="348" cy="3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1" name="Text Box 81"/>
          <p:cNvSpPr txBox="1">
            <a:spLocks noChangeArrowheads="1"/>
          </p:cNvSpPr>
          <p:nvPr/>
        </p:nvSpPr>
        <p:spPr bwMode="auto">
          <a:xfrm>
            <a:off x="3452739" y="2314402"/>
            <a:ext cx="272382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透振方向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2200" b="1" dirty="0">
                <a:solidFill>
                  <a:srgbClr val="FF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透光轴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82" name="Line 82"/>
          <p:cNvSpPr>
            <a:spLocks noChangeShapeType="1"/>
          </p:cNvSpPr>
          <p:nvPr/>
        </p:nvSpPr>
        <p:spPr bwMode="auto">
          <a:xfrm flipH="1" flipV="1">
            <a:off x="3708326" y="2770014"/>
            <a:ext cx="792163" cy="1223963"/>
          </a:xfrm>
          <a:prstGeom prst="line">
            <a:avLst/>
          </a:prstGeom>
          <a:noFill/>
          <a:ln w="3175">
            <a:solidFill>
              <a:srgbClr val="FF00FF"/>
            </a:solidFill>
            <a:round/>
            <a:headEnd type="triangl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3" name="Line 83"/>
          <p:cNvSpPr>
            <a:spLocks noChangeShapeType="1"/>
          </p:cNvSpPr>
          <p:nvPr/>
        </p:nvSpPr>
        <p:spPr bwMode="auto">
          <a:xfrm flipH="1">
            <a:off x="2555801" y="2770014"/>
            <a:ext cx="1152525" cy="503238"/>
          </a:xfrm>
          <a:prstGeom prst="line">
            <a:avLst/>
          </a:prstGeom>
          <a:noFill/>
          <a:ln w="317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149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马吕斯定律</a:t>
            </a:r>
            <a:endParaRPr lang="zh-CN" altLang="en-US" dirty="0"/>
          </a:p>
        </p:txBody>
      </p:sp>
      <p:graphicFrame>
        <p:nvGraphicFramePr>
          <p:cNvPr id="5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226366"/>
              </p:ext>
            </p:extLst>
          </p:nvPr>
        </p:nvGraphicFramePr>
        <p:xfrm>
          <a:off x="3055174" y="3302000"/>
          <a:ext cx="3302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68" name="Equation" r:id="rId3" imgW="126720" imgH="177480" progId="Equation.DSMT4">
                  <p:embed/>
                </p:oleObj>
              </mc:Choice>
              <mc:Fallback>
                <p:oleObj name="Equation" r:id="rId3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5174" y="3302000"/>
                        <a:ext cx="330200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ine 4"/>
          <p:cNvSpPr>
            <a:spLocks noChangeShapeType="1"/>
          </p:cNvSpPr>
          <p:nvPr/>
        </p:nvSpPr>
        <p:spPr bwMode="auto">
          <a:xfrm rot="1100108" flipH="1">
            <a:off x="3274249" y="2017713"/>
            <a:ext cx="339725" cy="15636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76137"/>
              </p:ext>
            </p:extLst>
          </p:nvPr>
        </p:nvGraphicFramePr>
        <p:xfrm>
          <a:off x="6761987" y="3529013"/>
          <a:ext cx="4826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69" name="Equation" r:id="rId5" imgW="139680" imgH="177480" progId="Equation.DSMT4">
                  <p:embed/>
                </p:oleObj>
              </mc:Choice>
              <mc:Fallback>
                <p:oleObj name="Equation" r:id="rId5" imgW="139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1987" y="3529013"/>
                        <a:ext cx="482600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139312" y="2717800"/>
            <a:ext cx="838200" cy="223838"/>
          </a:xfrm>
          <a:prstGeom prst="line">
            <a:avLst/>
          </a:prstGeom>
          <a:noFill/>
          <a:ln w="19050" cap="sq">
            <a:solidFill>
              <a:schemeClr val="tx2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4044187" y="2243138"/>
            <a:ext cx="1620837" cy="1884362"/>
            <a:chOff x="2335" y="1252"/>
            <a:chExt cx="1316" cy="153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 rot="320074">
              <a:off x="2335" y="1252"/>
              <a:ext cx="1225" cy="1484"/>
            </a:xfrm>
            <a:custGeom>
              <a:avLst/>
              <a:gdLst>
                <a:gd name="G0" fmla="+- 1907 0 0"/>
                <a:gd name="G1" fmla="+- 21600 0 1907"/>
                <a:gd name="G2" fmla="+- 21600 0 1907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907" y="10800"/>
                  </a:moveTo>
                  <a:cubicBezTo>
                    <a:pt x="1907" y="15711"/>
                    <a:pt x="5889" y="19693"/>
                    <a:pt x="10800" y="19693"/>
                  </a:cubicBezTo>
                  <a:cubicBezTo>
                    <a:pt x="15711" y="19693"/>
                    <a:pt x="19693" y="15711"/>
                    <a:pt x="19693" y="10800"/>
                  </a:cubicBezTo>
                  <a:cubicBezTo>
                    <a:pt x="19693" y="5889"/>
                    <a:pt x="15711" y="1907"/>
                    <a:pt x="10800" y="1907"/>
                  </a:cubicBezTo>
                  <a:cubicBezTo>
                    <a:pt x="5889" y="1907"/>
                    <a:pt x="1907" y="5889"/>
                    <a:pt x="1907" y="10800"/>
                  </a:cubicBezTo>
                  <a:close/>
                </a:path>
              </a:pathLst>
            </a:custGeom>
            <a:solidFill>
              <a:srgbClr val="777777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2497" y="1389"/>
              <a:ext cx="998" cy="12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 rot="320074">
              <a:off x="2426" y="1298"/>
              <a:ext cx="1225" cy="1484"/>
            </a:xfrm>
            <a:custGeom>
              <a:avLst/>
              <a:gdLst>
                <a:gd name="G0" fmla="+- 1907 0 0"/>
                <a:gd name="G1" fmla="+- 21600 0 1907"/>
                <a:gd name="G2" fmla="+- 21600 0 1907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907" y="10800"/>
                  </a:moveTo>
                  <a:cubicBezTo>
                    <a:pt x="1907" y="15711"/>
                    <a:pt x="5889" y="19693"/>
                    <a:pt x="10800" y="19693"/>
                  </a:cubicBezTo>
                  <a:cubicBezTo>
                    <a:pt x="15711" y="19693"/>
                    <a:pt x="19693" y="15711"/>
                    <a:pt x="19693" y="10800"/>
                  </a:cubicBezTo>
                  <a:cubicBezTo>
                    <a:pt x="19693" y="5889"/>
                    <a:pt x="15711" y="1907"/>
                    <a:pt x="10800" y="1907"/>
                  </a:cubicBezTo>
                  <a:cubicBezTo>
                    <a:pt x="5889" y="1907"/>
                    <a:pt x="1907" y="5889"/>
                    <a:pt x="1907" y="10800"/>
                  </a:cubicBezTo>
                  <a:close/>
                </a:path>
              </a:pathLst>
            </a:custGeom>
            <a:solidFill>
              <a:srgbClr val="777777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H="1">
              <a:off x="2744" y="2205"/>
              <a:ext cx="45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H="1">
              <a:off x="2744" y="2160"/>
              <a:ext cx="181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H="1">
              <a:off x="2881" y="2205"/>
              <a:ext cx="9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>
              <a:off x="2835" y="1751"/>
              <a:ext cx="45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>
              <a:off x="2835" y="1706"/>
              <a:ext cx="181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H="1">
              <a:off x="2972" y="1751"/>
              <a:ext cx="9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H="1">
              <a:off x="3107" y="2024"/>
              <a:ext cx="45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3107" y="1979"/>
              <a:ext cx="181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H="1">
              <a:off x="3244" y="2024"/>
              <a:ext cx="9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3016" y="1616"/>
              <a:ext cx="0" cy="8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3244087" y="2746375"/>
            <a:ext cx="1693862" cy="4619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5998399" y="3025775"/>
            <a:ext cx="0" cy="10048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758398"/>
              </p:ext>
            </p:extLst>
          </p:nvPr>
        </p:nvGraphicFramePr>
        <p:xfrm>
          <a:off x="5765037" y="2511425"/>
          <a:ext cx="560387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70" name="Equation" r:id="rId7" imgW="215640" imgH="228600" progId="Equation.DSMT4">
                  <p:embed/>
                </p:oleObj>
              </mc:Choice>
              <mc:Fallback>
                <p:oleObj name="Equation" r:id="rId7" imgW="215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5037" y="2511425"/>
                        <a:ext cx="560387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Line 24"/>
          <p:cNvSpPr>
            <a:spLocks noChangeShapeType="1"/>
          </p:cNvSpPr>
          <p:nvPr/>
        </p:nvSpPr>
        <p:spPr bwMode="auto">
          <a:xfrm rot="868977">
            <a:off x="4855399" y="3449638"/>
            <a:ext cx="2008188" cy="49212"/>
          </a:xfrm>
          <a:prstGeom prst="line">
            <a:avLst/>
          </a:prstGeom>
          <a:noFill/>
          <a:ln w="19050" cap="sq">
            <a:solidFill>
              <a:schemeClr val="tx2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3445699" y="1906588"/>
            <a:ext cx="0" cy="17859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" name="Arc 27"/>
          <p:cNvSpPr>
            <a:spLocks/>
          </p:cNvSpPr>
          <p:nvPr/>
        </p:nvSpPr>
        <p:spPr bwMode="auto">
          <a:xfrm rot="11149038">
            <a:off x="3163124" y="2967038"/>
            <a:ext cx="282575" cy="390525"/>
          </a:xfrm>
          <a:custGeom>
            <a:avLst/>
            <a:gdLst>
              <a:gd name="G0" fmla="+- 2654 0 0"/>
              <a:gd name="G1" fmla="+- 21600 0 0"/>
              <a:gd name="G2" fmla="+- 21600 0 0"/>
              <a:gd name="T0" fmla="*/ 0 w 15596"/>
              <a:gd name="T1" fmla="*/ 164 h 21600"/>
              <a:gd name="T2" fmla="*/ 15596 w 15596"/>
              <a:gd name="T3" fmla="*/ 4307 h 21600"/>
              <a:gd name="T4" fmla="*/ 2654 w 1559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96" h="21600" fill="none" extrusionOk="0">
                <a:moveTo>
                  <a:pt x="-1" y="163"/>
                </a:moveTo>
                <a:cubicBezTo>
                  <a:pt x="880" y="54"/>
                  <a:pt x="1766" y="-1"/>
                  <a:pt x="2654" y="0"/>
                </a:cubicBezTo>
                <a:cubicBezTo>
                  <a:pt x="7320" y="0"/>
                  <a:pt x="11860" y="1510"/>
                  <a:pt x="15596" y="4306"/>
                </a:cubicBezTo>
              </a:path>
              <a:path w="15596" h="21600" stroke="0" extrusionOk="0">
                <a:moveTo>
                  <a:pt x="-1" y="163"/>
                </a:moveTo>
                <a:cubicBezTo>
                  <a:pt x="880" y="54"/>
                  <a:pt x="1766" y="-1"/>
                  <a:pt x="2654" y="0"/>
                </a:cubicBezTo>
                <a:cubicBezTo>
                  <a:pt x="7320" y="0"/>
                  <a:pt x="11860" y="1510"/>
                  <a:pt x="15596" y="4306"/>
                </a:cubicBezTo>
                <a:lnTo>
                  <a:pt x="2654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H="1">
            <a:off x="2886899" y="2576513"/>
            <a:ext cx="111760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 flipV="1">
            <a:off x="3837812" y="2185988"/>
            <a:ext cx="0" cy="4460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H="1">
            <a:off x="3445699" y="2128838"/>
            <a:ext cx="392113" cy="1682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 flipV="1">
            <a:off x="3445699" y="2297113"/>
            <a:ext cx="0" cy="50165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 flipH="1">
            <a:off x="3445699" y="2632075"/>
            <a:ext cx="392113" cy="168275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34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3257328"/>
              </p:ext>
            </p:extLst>
          </p:nvPr>
        </p:nvGraphicFramePr>
        <p:xfrm>
          <a:off x="3677474" y="1646238"/>
          <a:ext cx="527050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71" name="Equation" r:id="rId9" imgW="203040" imgH="228600" progId="Equation.DSMT4">
                  <p:embed/>
                </p:oleObj>
              </mc:Choice>
              <mc:Fallback>
                <p:oleObj name="Equation" r:id="rId9" imgW="203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7474" y="1646238"/>
                        <a:ext cx="527050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835246"/>
              </p:ext>
            </p:extLst>
          </p:nvPr>
        </p:nvGraphicFramePr>
        <p:xfrm>
          <a:off x="3207574" y="4597400"/>
          <a:ext cx="303212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72" name="Equation" r:id="rId11" imgW="850680" imgH="241200" progId="Equation.DSMT4">
                  <p:embed/>
                </p:oleObj>
              </mc:Choice>
              <mc:Fallback>
                <p:oleObj name="Equation" r:id="rId11" imgW="8506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7574" y="4597400"/>
                        <a:ext cx="3032125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5706"/>
              </p:ext>
            </p:extLst>
          </p:nvPr>
        </p:nvGraphicFramePr>
        <p:xfrm>
          <a:off x="1051749" y="1646238"/>
          <a:ext cx="194468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73" name="Equation" r:id="rId13" imgW="838080" imgH="228600" progId="Equation.DSMT4">
                  <p:embed/>
                </p:oleObj>
              </mc:Choice>
              <mc:Fallback>
                <p:oleObj name="Equation" r:id="rId13" imgW="838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1749" y="1646238"/>
                        <a:ext cx="1944688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2707512" y="2078038"/>
            <a:ext cx="647700" cy="431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38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301586"/>
              </p:ext>
            </p:extLst>
          </p:nvPr>
        </p:nvGraphicFramePr>
        <p:xfrm>
          <a:off x="1843912" y="3949700"/>
          <a:ext cx="191452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74" name="Equation" r:id="rId15" imgW="825480" imgH="241200" progId="Equation.DSMT4">
                  <p:embed/>
                </p:oleObj>
              </mc:Choice>
              <mc:Fallback>
                <p:oleObj name="Equation" r:id="rId15" imgW="8254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912" y="3949700"/>
                        <a:ext cx="1914525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3499674" y="2725738"/>
            <a:ext cx="215900" cy="13684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" name="内容占位符 2"/>
          <p:cNvSpPr>
            <a:spLocks noGrp="1"/>
          </p:cNvSpPr>
          <p:nvPr>
            <p:ph idx="1"/>
          </p:nvPr>
        </p:nvSpPr>
        <p:spPr>
          <a:xfrm>
            <a:off x="766353" y="5504407"/>
            <a:ext cx="8229600" cy="1013271"/>
          </a:xfrm>
        </p:spPr>
        <p:txBody>
          <a:bodyPr/>
          <a:lstStyle/>
          <a:p>
            <a:r>
              <a:rPr lang="zh-CN" altLang="en-US" dirty="0" smtClean="0"/>
              <a:t>会计算自然光、线偏振光通过起偏器、检偏器后的光强。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01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 anchor="ctr"/>
          <a:lstStyle/>
          <a:p>
            <a:r>
              <a:rPr lang="zh-CN" altLang="en-US" sz="4400" dirty="0" smtClean="0"/>
              <a:t>第三章  光的干涉</a:t>
            </a:r>
            <a:endParaRPr lang="zh-CN" altLang="en-US" sz="4400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96952"/>
            <a:ext cx="6400800" cy="3024212"/>
          </a:xfrm>
        </p:spPr>
        <p:txBody>
          <a:bodyPr/>
          <a:lstStyle/>
          <a:p>
            <a:r>
              <a:rPr lang="zh-CN" altLang="en-US" sz="3200" dirty="0" smtClean="0"/>
              <a:t>杨氏干涉</a:t>
            </a:r>
            <a:endParaRPr lang="en-US" altLang="zh-CN" sz="3200" dirty="0" smtClean="0"/>
          </a:p>
          <a:p>
            <a:r>
              <a:rPr lang="zh-CN" altLang="en-US" sz="3200" dirty="0" smtClean="0"/>
              <a:t>薄膜干涉</a:t>
            </a:r>
            <a:endParaRPr lang="en-US" altLang="zh-CN" sz="3200" dirty="0" smtClean="0"/>
          </a:p>
          <a:p>
            <a:r>
              <a:rPr lang="zh-CN" altLang="en-US" sz="3200" dirty="0" smtClean="0"/>
              <a:t>牛顿环</a:t>
            </a:r>
            <a:endParaRPr lang="en-US" altLang="zh-CN" sz="3200" dirty="0" smtClean="0"/>
          </a:p>
          <a:p>
            <a:r>
              <a:rPr lang="zh-CN" altLang="en-US" sz="3200" dirty="0" smtClean="0"/>
              <a:t>迈克尔逊干涉仪</a:t>
            </a:r>
            <a:endParaRPr lang="en-US" altLang="zh-CN" sz="3200" dirty="0" smtClean="0"/>
          </a:p>
          <a:p>
            <a:r>
              <a:rPr lang="zh-CN" altLang="en-US" sz="3200" dirty="0"/>
              <a:t>光</a:t>
            </a:r>
            <a:r>
              <a:rPr lang="zh-CN" altLang="en-US" sz="3200" dirty="0" smtClean="0"/>
              <a:t>场的时间和空间相干性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606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杨氏干涉的特征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7869" y="3590525"/>
            <a:ext cx="1501774" cy="253821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invGray">
          <a:xfrm>
            <a:off x="586532" y="1124744"/>
            <a:ext cx="7272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l" eaLnBrk="0" hangingPunct="0"/>
            <a:r>
              <a:rPr lang="zh-CN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强度分布：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invGray">
          <a:xfrm>
            <a:off x="320675" y="2752871"/>
            <a:ext cx="3565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l" eaLnBrk="0" hangingPunct="0"/>
            <a:r>
              <a:rPr lang="zh-CN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其中：</a:t>
            </a:r>
          </a:p>
        </p:txBody>
      </p:sp>
      <p:graphicFrame>
        <p:nvGraphicFramePr>
          <p:cNvPr id="7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309728"/>
              </p:ext>
            </p:extLst>
          </p:nvPr>
        </p:nvGraphicFramePr>
        <p:xfrm>
          <a:off x="512763" y="1600200"/>
          <a:ext cx="8120062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38" name="Equation" r:id="rId4" imgW="3225600" imgH="368280" progId="Equation.DSMT4">
                  <p:embed/>
                </p:oleObj>
              </mc:Choice>
              <mc:Fallback>
                <p:oleObj name="Equation" r:id="rId4" imgW="32256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1600200"/>
                        <a:ext cx="8120062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68828"/>
              </p:ext>
            </p:extLst>
          </p:nvPr>
        </p:nvGraphicFramePr>
        <p:xfrm>
          <a:off x="2750294" y="2488699"/>
          <a:ext cx="1497012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39" r:id="rId6" imgW="647419" imgH="393529" progId="Equation.3">
                  <p:embed/>
                </p:oleObj>
              </mc:Choice>
              <mc:Fallback>
                <p:oleObj r:id="rId6" imgW="64741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0294" y="2488699"/>
                        <a:ext cx="1497012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572745" y="2731341"/>
            <a:ext cx="2987675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0" hangingPunct="0">
              <a:spcBef>
                <a:spcPct val="50000"/>
              </a:spcBef>
              <a:defRPr/>
            </a:pPr>
            <a:r>
              <a:rPr kumimoji="1" lang="zh-CN" altLang="en-US" b="0" kern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从一个孔中出射的光波在屏中心的强度 </a:t>
            </a:r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1054051" y="4138905"/>
            <a:ext cx="0" cy="15113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en-US" sz="2400" smtClea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190451" y="4859630"/>
            <a:ext cx="4175125" cy="0"/>
          </a:xfrm>
          <a:prstGeom prst="line">
            <a:avLst/>
          </a:prstGeom>
          <a:noFill/>
          <a:ln w="9525">
            <a:solidFill>
              <a:srgbClr val="00206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en-US" sz="2400" smtClea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981026" y="4427830"/>
            <a:ext cx="144462" cy="144463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endParaRPr lang="zh-CN" altLang="en-US" b="0" kern="0" smtClea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981026" y="5146968"/>
            <a:ext cx="144462" cy="14446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0" hangingPunct="0">
              <a:defRPr/>
            </a:pPr>
            <a:endParaRPr lang="zh-CN" altLang="en-US" b="0" kern="0" smtClea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4365576" y="3923005"/>
            <a:ext cx="0" cy="187325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en-US" sz="2400" smtClea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1054051" y="4499268"/>
            <a:ext cx="3311525" cy="0"/>
          </a:xfrm>
          <a:prstGeom prst="line">
            <a:avLst/>
          </a:prstGeom>
          <a:noFill/>
          <a:ln w="9525">
            <a:solidFill>
              <a:srgbClr val="00206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en-US" sz="2400" smtClea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1054051" y="4499268"/>
            <a:ext cx="3311525" cy="3603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en-US" sz="2400" smtClea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7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8474295"/>
              </p:ext>
            </p:extLst>
          </p:nvPr>
        </p:nvGraphicFramePr>
        <p:xfrm>
          <a:off x="2565351" y="5497805"/>
          <a:ext cx="369887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40" name="公式" r:id="rId8" imgW="164885" imgH="164885" progId="Equation.3">
                  <p:embed/>
                </p:oleObj>
              </mc:Choice>
              <mc:Fallback>
                <p:oleObj name="公式" r:id="rId8" imgW="164885" imgH="1648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351" y="5497805"/>
                        <a:ext cx="369887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Line 23"/>
          <p:cNvSpPr>
            <a:spLocks noChangeShapeType="1"/>
          </p:cNvSpPr>
          <p:nvPr/>
        </p:nvSpPr>
        <p:spPr bwMode="auto">
          <a:xfrm>
            <a:off x="1054051" y="5435893"/>
            <a:ext cx="3311525" cy="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en-US" sz="2400" smtClea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9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378404"/>
              </p:ext>
            </p:extLst>
          </p:nvPr>
        </p:nvGraphicFramePr>
        <p:xfrm>
          <a:off x="4438601" y="4643730"/>
          <a:ext cx="341312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41" name="Equation" r:id="rId10" imgW="152334" imgH="228501" progId="Equation.DSMT4">
                  <p:embed/>
                </p:oleObj>
              </mc:Choice>
              <mc:Fallback>
                <p:oleObj name="Equation" r:id="rId10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01" y="4643730"/>
                        <a:ext cx="341312" cy="5111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Line 25"/>
          <p:cNvSpPr>
            <a:spLocks noChangeShapeType="1"/>
          </p:cNvSpPr>
          <p:nvPr/>
        </p:nvSpPr>
        <p:spPr bwMode="auto">
          <a:xfrm flipV="1">
            <a:off x="261888" y="4499268"/>
            <a:ext cx="792163" cy="360362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en-US" sz="2400" smtClea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1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230439"/>
              </p:ext>
            </p:extLst>
          </p:nvPr>
        </p:nvGraphicFramePr>
        <p:xfrm>
          <a:off x="4760863" y="4643730"/>
          <a:ext cx="541338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42" name="Equation" r:id="rId12" imgW="241300" imgH="228600" progId="Equation.DSMT4">
                  <p:embed/>
                </p:oleObj>
              </mc:Choice>
              <mc:Fallback>
                <p:oleObj name="Equation" r:id="rId12" imgW="2413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0863" y="4643730"/>
                        <a:ext cx="541338" cy="5111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Line 27"/>
          <p:cNvSpPr>
            <a:spLocks noChangeShapeType="1"/>
          </p:cNvSpPr>
          <p:nvPr/>
        </p:nvSpPr>
        <p:spPr bwMode="auto">
          <a:xfrm flipV="1">
            <a:off x="1054051" y="4859630"/>
            <a:ext cx="3313112" cy="3603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en-US" sz="2400" smtClea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Line 28"/>
          <p:cNvSpPr>
            <a:spLocks noChangeShapeType="1"/>
          </p:cNvSpPr>
          <p:nvPr/>
        </p:nvSpPr>
        <p:spPr bwMode="auto">
          <a:xfrm>
            <a:off x="261888" y="4859630"/>
            <a:ext cx="792163" cy="360363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endParaRPr lang="zh-CN" altLang="en-US" sz="2400" smtClea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4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522306"/>
              </p:ext>
            </p:extLst>
          </p:nvPr>
        </p:nvGraphicFramePr>
        <p:xfrm>
          <a:off x="4222701" y="3635668"/>
          <a:ext cx="34925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43" name="公式" r:id="rId14" imgW="164814" imgH="177492" progId="Equation.3">
                  <p:embed/>
                </p:oleObj>
              </mc:Choice>
              <mc:Fallback>
                <p:oleObj name="公式" r:id="rId14" imgW="164814" imgH="1774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01" y="3635668"/>
                        <a:ext cx="349250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矩形 2"/>
              <p:cNvSpPr/>
              <p:nvPr/>
            </p:nvSpPr>
            <p:spPr>
              <a:xfrm>
                <a:off x="1125488" y="2628931"/>
                <a:ext cx="1494383" cy="6746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CN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Δφ</m:t>
                      </m:r>
                      <m:r>
                        <a:rPr lang="en-US" altLang="zh-CN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𝑘𝑑</m:t>
                          </m:r>
                        </m:num>
                        <m:den>
                          <m:r>
                            <a:rPr lang="zh-CN" alt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den>
                      </m:f>
                      <m:sSup>
                        <m:sSupPr>
                          <m:ctrlPr>
                            <a:rPr lang="zh-CN" alt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zh-CN" altLang="en-US" sz="20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488" y="2628931"/>
                <a:ext cx="1494383" cy="67467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281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杨氏干涉的条纹</a:t>
            </a:r>
            <a:endParaRPr lang="zh-CN" alt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invGray">
          <a:xfrm>
            <a:off x="620939" y="1143263"/>
            <a:ext cx="7272338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l" eaLnBrk="0" hangingPunct="0">
              <a:lnSpc>
                <a:spcPct val="120000"/>
              </a:lnSpc>
            </a:pPr>
            <a:r>
              <a:rPr lang="en-US" altLang="zh-CN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、干涉条纹的形状：</a:t>
            </a:r>
          </a:p>
          <a:p>
            <a:pPr algn="l" eaLnBrk="0" hangingPunct="0">
              <a:lnSpc>
                <a:spcPct val="120000"/>
              </a:lnSpc>
            </a:pPr>
            <a:r>
              <a:rPr lang="zh-CN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在傍轴条件下，等强线是一组与</a:t>
            </a:r>
            <a:r>
              <a:rPr lang="en-US" altLang="zh-CN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轴平行的直线</a:t>
            </a:r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1356"/>
              </p:ext>
            </p:extLst>
          </p:nvPr>
        </p:nvGraphicFramePr>
        <p:xfrm>
          <a:off x="3074074" y="5074483"/>
          <a:ext cx="3925887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26" name="公式" r:id="rId3" imgW="1562100" imgH="215900" progId="Equation.3">
                  <p:embed/>
                </p:oleObj>
              </mc:Choice>
              <mc:Fallback>
                <p:oleObj name="公式" r:id="rId3" imgW="15621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4074" y="5074483"/>
                        <a:ext cx="3925887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91786"/>
              </p:ext>
            </p:extLst>
          </p:nvPr>
        </p:nvGraphicFramePr>
        <p:xfrm>
          <a:off x="3074074" y="5769000"/>
          <a:ext cx="469265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27" name="公式" r:id="rId5" imgW="1866090" imgH="215806" progId="Equation.3">
                  <p:embed/>
                </p:oleObj>
              </mc:Choice>
              <mc:Fallback>
                <p:oleObj name="公式" r:id="rId5" imgW="186609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4074" y="5769000"/>
                        <a:ext cx="4692650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7"/>
          <p:cNvSpPr>
            <a:spLocks noChangeArrowheads="1"/>
          </p:cNvSpPr>
          <p:nvPr/>
        </p:nvSpPr>
        <p:spPr bwMode="auto">
          <a:xfrm>
            <a:off x="725488" y="4362335"/>
            <a:ext cx="24929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l" eaLnBrk="0" hangingPunct="0"/>
            <a:r>
              <a:rPr lang="en-US" altLang="zh-CN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zh-CN" altLang="en-US" b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干涉条纹间距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3353131"/>
            <a:ext cx="195580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600"/>
              </a:lnSpc>
              <a:spcBef>
                <a:spcPct val="50000"/>
              </a:spcBef>
            </a:pPr>
            <a:r>
              <a:rPr kumimoji="1" lang="zh-CN" altLang="en-US" sz="2200" b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干涉相消</a:t>
            </a:r>
            <a:endParaRPr kumimoji="1" lang="en-US" altLang="zh-CN" sz="2200" b="0" smtClea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hangingPunct="0">
              <a:lnSpc>
                <a:spcPts val="1600"/>
              </a:lnSpc>
              <a:spcBef>
                <a:spcPct val="50000"/>
              </a:spcBef>
            </a:pPr>
            <a:r>
              <a:rPr kumimoji="1" lang="zh-CN" altLang="en-US" sz="2200" b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（暗条纹）</a:t>
            </a:r>
          </a:p>
        </p:txBody>
      </p:sp>
      <p:graphicFrame>
        <p:nvGraphicFramePr>
          <p:cNvPr id="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716756"/>
              </p:ext>
            </p:extLst>
          </p:nvPr>
        </p:nvGraphicFramePr>
        <p:xfrm>
          <a:off x="2206625" y="3261056"/>
          <a:ext cx="226695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28" name="Equation" r:id="rId7" imgW="1143000" imgH="393700" progId="Equation.3">
                  <p:embed/>
                </p:oleObj>
              </mc:Choice>
              <mc:Fallback>
                <p:oleObj name="Equation" r:id="rId7" imgW="11430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3261056"/>
                        <a:ext cx="226695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079100"/>
              </p:ext>
            </p:extLst>
          </p:nvPr>
        </p:nvGraphicFramePr>
        <p:xfrm>
          <a:off x="4979988" y="3240419"/>
          <a:ext cx="3887787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29" name="Equation" r:id="rId9" imgW="1930400" imgH="393700" progId="Equation.3">
                  <p:embed/>
                </p:oleObj>
              </mc:Choice>
              <mc:Fallback>
                <p:oleObj name="Equation" r:id="rId9" imgW="1930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988" y="3240419"/>
                        <a:ext cx="3887787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939908"/>
              </p:ext>
            </p:extLst>
          </p:nvPr>
        </p:nvGraphicFramePr>
        <p:xfrm>
          <a:off x="4583113" y="3499181"/>
          <a:ext cx="3937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30" name="Equation" r:id="rId11" imgW="190417" imgH="152334" progId="Equation.3">
                  <p:embed/>
                </p:oleObj>
              </mc:Choice>
              <mc:Fallback>
                <p:oleObj name="Equation" r:id="rId11" imgW="190417" imgH="15233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113" y="3499181"/>
                        <a:ext cx="39370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28650" y="2433051"/>
            <a:ext cx="1655763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600"/>
              </a:lnSpc>
              <a:spcBef>
                <a:spcPct val="50000"/>
              </a:spcBef>
            </a:pPr>
            <a:r>
              <a:rPr kumimoji="1" lang="zh-CN" altLang="en-US" sz="22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干涉相长</a:t>
            </a:r>
            <a:endParaRPr kumimoji="1" lang="en-US" altLang="zh-CN" sz="2200" b="0" dirty="0" smtClea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hangingPunct="0">
              <a:lnSpc>
                <a:spcPts val="1600"/>
              </a:lnSpc>
              <a:spcBef>
                <a:spcPct val="50000"/>
              </a:spcBef>
            </a:pPr>
            <a:r>
              <a:rPr kumimoji="1" lang="en-US" altLang="zh-CN" sz="22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1" lang="zh-CN" altLang="en-US" sz="22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亮条纹</a:t>
            </a:r>
            <a:r>
              <a:rPr kumimoji="1" lang="en-US" altLang="zh-CN" sz="22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kumimoji="1" lang="zh-CN" altLang="en-US" sz="2200" b="0" dirty="0" smtClea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927853"/>
              </p:ext>
            </p:extLst>
          </p:nvPr>
        </p:nvGraphicFramePr>
        <p:xfrm>
          <a:off x="2314575" y="2271126"/>
          <a:ext cx="147637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31" name="Equation" r:id="rId13" imgW="736280" imgH="393529" progId="Equation.3">
                  <p:embed/>
                </p:oleObj>
              </mc:Choice>
              <mc:Fallback>
                <p:oleObj name="Equation" r:id="rId13" imgW="73628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575" y="2271126"/>
                        <a:ext cx="1476375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241269"/>
              </p:ext>
            </p:extLst>
          </p:nvPr>
        </p:nvGraphicFramePr>
        <p:xfrm>
          <a:off x="4332288" y="2212389"/>
          <a:ext cx="268287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32" name="Equation" r:id="rId15" imgW="1244600" imgH="393700" progId="Equation.3">
                  <p:embed/>
                </p:oleObj>
              </mc:Choice>
              <mc:Fallback>
                <p:oleObj name="Equation" r:id="rId15" imgW="12446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2288" y="2212389"/>
                        <a:ext cx="268287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487862"/>
              </p:ext>
            </p:extLst>
          </p:nvPr>
        </p:nvGraphicFramePr>
        <p:xfrm>
          <a:off x="3827463" y="2474326"/>
          <a:ext cx="47942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33" name="Equation" r:id="rId17" imgW="190417" imgH="152334" progId="Equation.3">
                  <p:embed/>
                </p:oleObj>
              </mc:Choice>
              <mc:Fallback>
                <p:oleObj name="Equation" r:id="rId17" imgW="190417" imgH="15233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463" y="2474326"/>
                        <a:ext cx="47942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6"/>
          <p:cNvSpPr txBox="1">
            <a:spLocks noChangeArrowheads="1"/>
          </p:cNvSpPr>
          <p:nvPr/>
        </p:nvSpPr>
        <p:spPr bwMode="invGray">
          <a:xfrm>
            <a:off x="6954734" y="5060979"/>
            <a:ext cx="22257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l" eaLnBrk="0" hangingPunct="0">
              <a:lnSpc>
                <a:spcPct val="120000"/>
              </a:lnSpc>
            </a:pPr>
            <a:r>
              <a:rPr lang="zh-CN" altLang="en-US" sz="2000" b="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双</a:t>
            </a:r>
            <a:r>
              <a:rPr lang="zh-CN" altLang="en-US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缝对场点的张角</a:t>
            </a:r>
          </a:p>
        </p:txBody>
      </p:sp>
      <p:sp>
        <p:nvSpPr>
          <p:cNvPr id="17" name="任意多边形 16"/>
          <p:cNvSpPr/>
          <p:nvPr/>
        </p:nvSpPr>
        <p:spPr>
          <a:xfrm>
            <a:off x="5437238" y="4614123"/>
            <a:ext cx="2621280" cy="487700"/>
          </a:xfrm>
          <a:custGeom>
            <a:avLst/>
            <a:gdLst>
              <a:gd name="connsiteX0" fmla="*/ 0 w 2621280"/>
              <a:gd name="connsiteY0" fmla="*/ 472460 h 487700"/>
              <a:gd name="connsiteX1" fmla="*/ 1021080 w 2621280"/>
              <a:gd name="connsiteY1" fmla="*/ 20 h 487700"/>
              <a:gd name="connsiteX2" fmla="*/ 2621280 w 2621280"/>
              <a:gd name="connsiteY2" fmla="*/ 487700 h 48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1280" h="487700">
                <a:moveTo>
                  <a:pt x="0" y="472460"/>
                </a:moveTo>
                <a:cubicBezTo>
                  <a:pt x="292100" y="234970"/>
                  <a:pt x="584200" y="-2520"/>
                  <a:pt x="1021080" y="20"/>
                </a:cubicBezTo>
                <a:cubicBezTo>
                  <a:pt x="1457960" y="2560"/>
                  <a:pt x="2039620" y="245130"/>
                  <a:pt x="2621280" y="487700"/>
                </a:cubicBezTo>
              </a:path>
            </a:pathLst>
          </a:custGeom>
          <a:noFill/>
          <a:ln w="19050" cap="flat" cmpd="sng" algn="ctr">
            <a:solidFill>
              <a:srgbClr val="4F81BD">
                <a:shade val="50000"/>
              </a:srgb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9461" y="4992104"/>
            <a:ext cx="2843808" cy="104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98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4477" y="132610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菲涅尔双面镜</a:t>
            </a:r>
            <a:endParaRPr lang="zh-CN" altLang="en-US" dirty="0"/>
          </a:p>
        </p:txBody>
      </p:sp>
      <p:sp>
        <p:nvSpPr>
          <p:cNvPr id="5" name="Freeform 130" descr="浅色下对角线"/>
          <p:cNvSpPr>
            <a:spLocks/>
          </p:cNvSpPr>
          <p:nvPr/>
        </p:nvSpPr>
        <p:spPr bwMode="auto">
          <a:xfrm>
            <a:off x="2723536" y="1342232"/>
            <a:ext cx="5189538" cy="3889375"/>
          </a:xfrm>
          <a:custGeom>
            <a:avLst/>
            <a:gdLst>
              <a:gd name="T0" fmla="*/ 0 w 3269"/>
              <a:gd name="T1" fmla="*/ 1006 h 2450"/>
              <a:gd name="T2" fmla="*/ 3269 w 3269"/>
              <a:gd name="T3" fmla="*/ 0 h 2450"/>
              <a:gd name="T4" fmla="*/ 3269 w 3269"/>
              <a:gd name="T5" fmla="*/ 2450 h 2450"/>
              <a:gd name="T6" fmla="*/ 366 w 3269"/>
              <a:gd name="T7" fmla="*/ 1407 h 2450"/>
              <a:gd name="T8" fmla="*/ 0 w 3269"/>
              <a:gd name="T9" fmla="*/ 1006 h 2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69" h="2450">
                <a:moveTo>
                  <a:pt x="0" y="1006"/>
                </a:moveTo>
                <a:lnTo>
                  <a:pt x="3269" y="0"/>
                </a:lnTo>
                <a:lnTo>
                  <a:pt x="3269" y="2450"/>
                </a:lnTo>
                <a:lnTo>
                  <a:pt x="366" y="1407"/>
                </a:lnTo>
                <a:lnTo>
                  <a:pt x="0" y="1006"/>
                </a:lnTo>
                <a:close/>
              </a:path>
            </a:pathLst>
          </a:custGeom>
          <a:pattFill prst="ltDnDiag">
            <a:fgClr>
              <a:srgbClr val="FF0000"/>
            </a:fgClr>
            <a:bgClr>
              <a:sysClr val="window" lastClr="FFFFFF"/>
            </a:bgClr>
          </a:pattFill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Freeform 132" descr="浅色上对角线"/>
          <p:cNvSpPr>
            <a:spLocks/>
          </p:cNvSpPr>
          <p:nvPr/>
        </p:nvSpPr>
        <p:spPr bwMode="auto">
          <a:xfrm>
            <a:off x="3264874" y="1847057"/>
            <a:ext cx="4648200" cy="3024187"/>
          </a:xfrm>
          <a:custGeom>
            <a:avLst/>
            <a:gdLst>
              <a:gd name="T0" fmla="*/ 0 w 2928"/>
              <a:gd name="T1" fmla="*/ 1072 h 1905"/>
              <a:gd name="T2" fmla="*/ 1113 w 2928"/>
              <a:gd name="T3" fmla="*/ 1587 h 1905"/>
              <a:gd name="T4" fmla="*/ 2928 w 2928"/>
              <a:gd name="T5" fmla="*/ 1905 h 1905"/>
              <a:gd name="T6" fmla="*/ 2928 w 2928"/>
              <a:gd name="T7" fmla="*/ 0 h 1905"/>
              <a:gd name="T8" fmla="*/ 0 w 2928"/>
              <a:gd name="T9" fmla="*/ 1072 h 1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28" h="1905">
                <a:moveTo>
                  <a:pt x="0" y="1072"/>
                </a:moveTo>
                <a:lnTo>
                  <a:pt x="1113" y="1587"/>
                </a:lnTo>
                <a:lnTo>
                  <a:pt x="2928" y="1905"/>
                </a:lnTo>
                <a:lnTo>
                  <a:pt x="2928" y="0"/>
                </a:lnTo>
                <a:lnTo>
                  <a:pt x="0" y="1072"/>
                </a:lnTo>
                <a:close/>
              </a:path>
            </a:pathLst>
          </a:custGeom>
          <a:pattFill prst="ltUpDiag">
            <a:fgClr>
              <a:srgbClr val="C0504D"/>
            </a:fgClr>
            <a:bgClr>
              <a:sysClr val="window" lastClr="FFFFFF"/>
            </a:bgClr>
          </a:pattFill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" name="Line 107"/>
          <p:cNvSpPr>
            <a:spLocks noChangeShapeType="1"/>
          </p:cNvSpPr>
          <p:nvPr/>
        </p:nvSpPr>
        <p:spPr bwMode="auto">
          <a:xfrm flipH="1" flipV="1">
            <a:off x="3015636" y="2207419"/>
            <a:ext cx="2016125" cy="2159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1648799" y="3547269"/>
            <a:ext cx="6264275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9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723099"/>
              </p:ext>
            </p:extLst>
          </p:nvPr>
        </p:nvGraphicFramePr>
        <p:xfrm>
          <a:off x="1720236" y="2423319"/>
          <a:ext cx="32861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54" name="Equation" r:id="rId3" imgW="126720" imgH="139680" progId="Equation.DSMT4">
                  <p:embed/>
                </p:oleObj>
              </mc:Choice>
              <mc:Fallback>
                <p:oleObj name="Equation" r:id="rId3" imgW="1267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236" y="2423319"/>
                        <a:ext cx="328613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81083"/>
              </p:ext>
            </p:extLst>
          </p:nvPr>
        </p:nvGraphicFramePr>
        <p:xfrm>
          <a:off x="1751986" y="1880394"/>
          <a:ext cx="4714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55" name="Equation" r:id="rId5" imgW="228600" imgH="228600" progId="Equation.DSMT4">
                  <p:embed/>
                </p:oleObj>
              </mc:Choice>
              <mc:Fallback>
                <p:oleObj name="Equation" r:id="rId5" imgW="228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1986" y="1880394"/>
                        <a:ext cx="47148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202372"/>
              </p:ext>
            </p:extLst>
          </p:nvPr>
        </p:nvGraphicFramePr>
        <p:xfrm>
          <a:off x="4607899" y="4366419"/>
          <a:ext cx="49688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56" name="Equation" r:id="rId7" imgW="241200" imgH="228600" progId="Equation.DSMT4">
                  <p:embed/>
                </p:oleObj>
              </mc:Choice>
              <mc:Fallback>
                <p:oleObj name="Equation" r:id="rId7" imgW="241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7899" y="4366419"/>
                        <a:ext cx="496887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605691"/>
              </p:ext>
            </p:extLst>
          </p:nvPr>
        </p:nvGraphicFramePr>
        <p:xfrm>
          <a:off x="1648799" y="2855119"/>
          <a:ext cx="3397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57" name="Equation" r:id="rId9" imgW="164880" imgH="228600" progId="Equation.DSMT4">
                  <p:embed/>
                </p:oleObj>
              </mc:Choice>
              <mc:Fallback>
                <p:oleObj name="Equation" r:id="rId9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799" y="2855119"/>
                        <a:ext cx="33972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168183"/>
              </p:ext>
            </p:extLst>
          </p:nvPr>
        </p:nvGraphicFramePr>
        <p:xfrm>
          <a:off x="1640861" y="3791744"/>
          <a:ext cx="36671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58" name="Equation" r:id="rId11" imgW="177480" imgH="228600" progId="Equation.DSMT4">
                  <p:embed/>
                </p:oleObj>
              </mc:Choice>
              <mc:Fallback>
                <p:oleObj name="Equation" r:id="rId11" imgW="177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0861" y="3791744"/>
                        <a:ext cx="36671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729706"/>
              </p:ext>
            </p:extLst>
          </p:nvPr>
        </p:nvGraphicFramePr>
        <p:xfrm>
          <a:off x="2656861" y="1783557"/>
          <a:ext cx="28892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59" name="Equation" r:id="rId13" imgW="139680" imgH="177480" progId="Equation.DSMT4">
                  <p:embed/>
                </p:oleObj>
              </mc:Choice>
              <mc:Fallback>
                <p:oleObj name="Equation" r:id="rId13" imgW="139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6861" y="1783557"/>
                        <a:ext cx="28892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Line 74"/>
          <p:cNvSpPr>
            <a:spLocks noChangeShapeType="1"/>
          </p:cNvSpPr>
          <p:nvPr/>
        </p:nvSpPr>
        <p:spPr bwMode="auto">
          <a:xfrm>
            <a:off x="7913074" y="1124744"/>
            <a:ext cx="0" cy="4467225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6" name="Line 81"/>
          <p:cNvSpPr>
            <a:spLocks noChangeShapeType="1"/>
          </p:cNvSpPr>
          <p:nvPr/>
        </p:nvSpPr>
        <p:spPr bwMode="auto">
          <a:xfrm flipV="1">
            <a:off x="2728299" y="1342232"/>
            <a:ext cx="5184775" cy="15843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Line 82"/>
          <p:cNvSpPr>
            <a:spLocks noChangeShapeType="1"/>
          </p:cNvSpPr>
          <p:nvPr/>
        </p:nvSpPr>
        <p:spPr bwMode="auto">
          <a:xfrm flipV="1">
            <a:off x="3304561" y="1861344"/>
            <a:ext cx="4608513" cy="1655763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Line 83"/>
          <p:cNvSpPr>
            <a:spLocks noChangeShapeType="1"/>
          </p:cNvSpPr>
          <p:nvPr/>
        </p:nvSpPr>
        <p:spPr bwMode="auto">
          <a:xfrm>
            <a:off x="3304561" y="3574257"/>
            <a:ext cx="4608513" cy="16573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Line 85"/>
          <p:cNvSpPr>
            <a:spLocks noChangeShapeType="1"/>
          </p:cNvSpPr>
          <p:nvPr/>
        </p:nvSpPr>
        <p:spPr bwMode="auto">
          <a:xfrm>
            <a:off x="5031761" y="4366419"/>
            <a:ext cx="2881313" cy="504825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Line 88"/>
          <p:cNvSpPr>
            <a:spLocks noChangeShapeType="1"/>
          </p:cNvSpPr>
          <p:nvPr/>
        </p:nvSpPr>
        <p:spPr bwMode="auto">
          <a:xfrm>
            <a:off x="6298586" y="4582319"/>
            <a:ext cx="433388" cy="7302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Line 89"/>
          <p:cNvSpPr>
            <a:spLocks noChangeShapeType="1"/>
          </p:cNvSpPr>
          <p:nvPr/>
        </p:nvSpPr>
        <p:spPr bwMode="auto">
          <a:xfrm>
            <a:off x="5233374" y="4266407"/>
            <a:ext cx="576262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Line 77"/>
          <p:cNvSpPr>
            <a:spLocks noChangeShapeType="1"/>
          </p:cNvSpPr>
          <p:nvPr/>
        </p:nvSpPr>
        <p:spPr bwMode="auto">
          <a:xfrm rot="21233228">
            <a:off x="2079011" y="3066257"/>
            <a:ext cx="1162050" cy="574675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3" name="Arc 96"/>
          <p:cNvSpPr>
            <a:spLocks/>
          </p:cNvSpPr>
          <p:nvPr/>
        </p:nvSpPr>
        <p:spPr bwMode="auto">
          <a:xfrm rot="15010181">
            <a:off x="1978205" y="2644776"/>
            <a:ext cx="573087" cy="482600"/>
          </a:xfrm>
          <a:custGeom>
            <a:avLst/>
            <a:gdLst>
              <a:gd name="G0" fmla="+- 0 0 0"/>
              <a:gd name="G1" fmla="+- 17897 0 0"/>
              <a:gd name="G2" fmla="+- 21600 0 0"/>
              <a:gd name="T0" fmla="*/ 12093 w 21250"/>
              <a:gd name="T1" fmla="*/ 0 h 17897"/>
              <a:gd name="T2" fmla="*/ 21250 w 21250"/>
              <a:gd name="T3" fmla="*/ 14026 h 17897"/>
              <a:gd name="T4" fmla="*/ 0 w 21250"/>
              <a:gd name="T5" fmla="*/ 17897 h 17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50" h="17897" fill="none" extrusionOk="0">
                <a:moveTo>
                  <a:pt x="12093" y="-1"/>
                </a:moveTo>
                <a:cubicBezTo>
                  <a:pt x="16908" y="3253"/>
                  <a:pt x="20208" y="8309"/>
                  <a:pt x="21250" y="14025"/>
                </a:cubicBezTo>
              </a:path>
              <a:path w="21250" h="17897" stroke="0" extrusionOk="0">
                <a:moveTo>
                  <a:pt x="12093" y="-1"/>
                </a:moveTo>
                <a:cubicBezTo>
                  <a:pt x="16908" y="3253"/>
                  <a:pt x="20208" y="8309"/>
                  <a:pt x="21250" y="14025"/>
                </a:cubicBezTo>
                <a:lnTo>
                  <a:pt x="0" y="17897"/>
                </a:lnTo>
                <a:close/>
              </a:path>
            </a:pathLst>
          </a:custGeom>
          <a:noFill/>
          <a:ln w="95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val 64"/>
          <p:cNvSpPr>
            <a:spLocks noChangeArrowheads="1"/>
          </p:cNvSpPr>
          <p:nvPr/>
        </p:nvSpPr>
        <p:spPr bwMode="auto">
          <a:xfrm rot="165251">
            <a:off x="1985349" y="3058319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Line 98"/>
          <p:cNvSpPr>
            <a:spLocks noChangeShapeType="1"/>
          </p:cNvSpPr>
          <p:nvPr/>
        </p:nvSpPr>
        <p:spPr bwMode="auto">
          <a:xfrm rot="21233228" flipH="1">
            <a:off x="2010749" y="2224882"/>
            <a:ext cx="1006475" cy="86677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Line 31"/>
          <p:cNvSpPr>
            <a:spLocks noChangeShapeType="1"/>
          </p:cNvSpPr>
          <p:nvPr/>
        </p:nvSpPr>
        <p:spPr bwMode="auto">
          <a:xfrm rot="165251">
            <a:off x="2007574" y="3140869"/>
            <a:ext cx="53975" cy="868363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" name="Oval 65"/>
          <p:cNvSpPr>
            <a:spLocks noChangeArrowheads="1"/>
          </p:cNvSpPr>
          <p:nvPr/>
        </p:nvSpPr>
        <p:spPr bwMode="auto">
          <a:xfrm rot="165251">
            <a:off x="1971061" y="3940969"/>
            <a:ext cx="142875" cy="142875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val 63"/>
          <p:cNvSpPr>
            <a:spLocks noChangeArrowheads="1"/>
          </p:cNvSpPr>
          <p:nvPr/>
        </p:nvSpPr>
        <p:spPr bwMode="auto">
          <a:xfrm rot="165251">
            <a:off x="2925149" y="2110582"/>
            <a:ext cx="142875" cy="142875"/>
          </a:xfrm>
          <a:prstGeom prst="ellipse">
            <a:avLst/>
          </a:prstGeom>
          <a:solidFill>
            <a:sysClr val="windowText" lastClr="000000"/>
          </a:solidFill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9" name="Line 18"/>
          <p:cNvSpPr>
            <a:spLocks noChangeShapeType="1"/>
          </p:cNvSpPr>
          <p:nvPr/>
        </p:nvSpPr>
        <p:spPr bwMode="auto">
          <a:xfrm rot="165251">
            <a:off x="1540849" y="2782094"/>
            <a:ext cx="1728787" cy="720725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 rot="165251" flipH="1">
            <a:off x="2088536" y="2161382"/>
            <a:ext cx="863600" cy="1873250"/>
          </a:xfrm>
          <a:prstGeom prst="line">
            <a:avLst/>
          </a:prstGeom>
          <a:noFill/>
          <a:ln w="9525">
            <a:solidFill>
              <a:srgbClr val="3333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31" name="Group 101"/>
          <p:cNvGrpSpPr>
            <a:grpSpLocks/>
          </p:cNvGrpSpPr>
          <p:nvPr/>
        </p:nvGrpSpPr>
        <p:grpSpPr bwMode="auto">
          <a:xfrm rot="-366772">
            <a:off x="3302974" y="3499644"/>
            <a:ext cx="1728787" cy="1150938"/>
            <a:chOff x="1391" y="2378"/>
            <a:chExt cx="1089" cy="725"/>
          </a:xfrm>
        </p:grpSpPr>
        <p:sp>
          <p:nvSpPr>
            <p:cNvPr id="32" name="Line 17"/>
            <p:cNvSpPr>
              <a:spLocks noChangeShapeType="1"/>
            </p:cNvSpPr>
            <p:nvPr/>
          </p:nvSpPr>
          <p:spPr bwMode="auto">
            <a:xfrm rot="532023">
              <a:off x="1391" y="2439"/>
              <a:ext cx="1089" cy="454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 rot="532023">
              <a:off x="1421" y="2378"/>
              <a:ext cx="46" cy="136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 rot="532023">
              <a:off x="1548" y="2444"/>
              <a:ext cx="46" cy="136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 rot="532023">
              <a:off x="1673" y="2528"/>
              <a:ext cx="46" cy="136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 rot="532023">
              <a:off x="1796" y="2603"/>
              <a:ext cx="46" cy="136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 rot="532023">
              <a:off x="1924" y="2686"/>
              <a:ext cx="46" cy="136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rot="532023">
              <a:off x="2051" y="2752"/>
              <a:ext cx="46" cy="136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 rot="532023">
              <a:off x="2176" y="2836"/>
              <a:ext cx="46" cy="136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rot="532023">
              <a:off x="2299" y="2910"/>
              <a:ext cx="46" cy="136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 rot="532023">
              <a:off x="2417" y="2967"/>
              <a:ext cx="46" cy="136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42" name="Line 76"/>
          <p:cNvSpPr>
            <a:spLocks noChangeShapeType="1"/>
          </p:cNvSpPr>
          <p:nvPr/>
        </p:nvSpPr>
        <p:spPr bwMode="auto">
          <a:xfrm rot="21233228" flipV="1">
            <a:off x="1998049" y="3598069"/>
            <a:ext cx="1322387" cy="341313"/>
          </a:xfrm>
          <a:prstGeom prst="line">
            <a:avLst/>
          </a:prstGeom>
          <a:noFill/>
          <a:ln w="9525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Line 7"/>
          <p:cNvSpPr>
            <a:spLocks noChangeShapeType="1"/>
          </p:cNvSpPr>
          <p:nvPr/>
        </p:nvSpPr>
        <p:spPr bwMode="auto">
          <a:xfrm rot="1174757" flipH="1" flipV="1">
            <a:off x="1826599" y="2513807"/>
            <a:ext cx="1655762" cy="7921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Line 49"/>
          <p:cNvSpPr>
            <a:spLocks noChangeShapeType="1"/>
          </p:cNvSpPr>
          <p:nvPr/>
        </p:nvSpPr>
        <p:spPr bwMode="auto">
          <a:xfrm rot="165251">
            <a:off x="3252174" y="3534569"/>
            <a:ext cx="0" cy="2159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5" name="Line 50"/>
          <p:cNvSpPr>
            <a:spLocks noChangeShapeType="1"/>
          </p:cNvSpPr>
          <p:nvPr/>
        </p:nvSpPr>
        <p:spPr bwMode="auto">
          <a:xfrm rot="165251">
            <a:off x="2018686" y="2277269"/>
            <a:ext cx="0" cy="2159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6" name="Line 51"/>
          <p:cNvSpPr>
            <a:spLocks noChangeShapeType="1"/>
          </p:cNvSpPr>
          <p:nvPr/>
        </p:nvSpPr>
        <p:spPr bwMode="auto">
          <a:xfrm rot="165251">
            <a:off x="2223474" y="2502694"/>
            <a:ext cx="0" cy="2159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7" name="Line 52"/>
          <p:cNvSpPr>
            <a:spLocks noChangeShapeType="1"/>
          </p:cNvSpPr>
          <p:nvPr/>
        </p:nvSpPr>
        <p:spPr bwMode="auto">
          <a:xfrm rot="165251">
            <a:off x="2429849" y="2686844"/>
            <a:ext cx="0" cy="2159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rot="165251">
            <a:off x="2645749" y="2924969"/>
            <a:ext cx="0" cy="2159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 rot="165251">
            <a:off x="2748936" y="3012282"/>
            <a:ext cx="0" cy="2159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 rot="165251">
            <a:off x="2844186" y="3110707"/>
            <a:ext cx="0" cy="2159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 rot="165251">
            <a:off x="3050561" y="3321844"/>
            <a:ext cx="0" cy="2159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2" name="Line 57"/>
          <p:cNvSpPr>
            <a:spLocks noChangeShapeType="1"/>
          </p:cNvSpPr>
          <p:nvPr/>
        </p:nvSpPr>
        <p:spPr bwMode="auto">
          <a:xfrm rot="165251">
            <a:off x="2128224" y="2412207"/>
            <a:ext cx="0" cy="2159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3" name="Line 58"/>
          <p:cNvSpPr>
            <a:spLocks noChangeShapeType="1"/>
          </p:cNvSpPr>
          <p:nvPr/>
        </p:nvSpPr>
        <p:spPr bwMode="auto">
          <a:xfrm rot="165251">
            <a:off x="2336186" y="2596357"/>
            <a:ext cx="0" cy="2159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4" name="Line 59"/>
          <p:cNvSpPr>
            <a:spLocks noChangeShapeType="1"/>
          </p:cNvSpPr>
          <p:nvPr/>
        </p:nvSpPr>
        <p:spPr bwMode="auto">
          <a:xfrm rot="165251">
            <a:off x="2540974" y="2821782"/>
            <a:ext cx="0" cy="2159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5" name="Line 61"/>
          <p:cNvSpPr>
            <a:spLocks noChangeShapeType="1"/>
          </p:cNvSpPr>
          <p:nvPr/>
        </p:nvSpPr>
        <p:spPr bwMode="auto">
          <a:xfrm rot="165251">
            <a:off x="2955311" y="3245644"/>
            <a:ext cx="0" cy="2159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6" name="Line 62"/>
          <p:cNvSpPr>
            <a:spLocks noChangeShapeType="1"/>
          </p:cNvSpPr>
          <p:nvPr/>
        </p:nvSpPr>
        <p:spPr bwMode="auto">
          <a:xfrm rot="165251">
            <a:off x="3145811" y="3428207"/>
            <a:ext cx="0" cy="2159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7" name="Line 75"/>
          <p:cNvSpPr>
            <a:spLocks noChangeShapeType="1"/>
          </p:cNvSpPr>
          <p:nvPr/>
        </p:nvSpPr>
        <p:spPr bwMode="auto">
          <a:xfrm rot="21233228">
            <a:off x="3041036" y="2158207"/>
            <a:ext cx="190500" cy="14128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Line 79"/>
          <p:cNvSpPr>
            <a:spLocks noChangeShapeType="1"/>
          </p:cNvSpPr>
          <p:nvPr/>
        </p:nvSpPr>
        <p:spPr bwMode="auto">
          <a:xfrm rot="21233228" flipV="1">
            <a:off x="2048849" y="2959894"/>
            <a:ext cx="719137" cy="144463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Line 80"/>
          <p:cNvSpPr>
            <a:spLocks noChangeShapeType="1"/>
          </p:cNvSpPr>
          <p:nvPr/>
        </p:nvSpPr>
        <p:spPr bwMode="auto">
          <a:xfrm rot="21233228" flipH="1">
            <a:off x="2718774" y="2188369"/>
            <a:ext cx="288925" cy="720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Line 90"/>
          <p:cNvSpPr>
            <a:spLocks noChangeShapeType="1"/>
          </p:cNvSpPr>
          <p:nvPr/>
        </p:nvSpPr>
        <p:spPr bwMode="auto">
          <a:xfrm rot="21233228" flipV="1">
            <a:off x="5063511" y="2709069"/>
            <a:ext cx="576263" cy="1444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Line 91"/>
          <p:cNvSpPr>
            <a:spLocks noChangeShapeType="1"/>
          </p:cNvSpPr>
          <p:nvPr/>
        </p:nvSpPr>
        <p:spPr bwMode="auto">
          <a:xfrm rot="21233228" flipV="1">
            <a:off x="4020524" y="2343944"/>
            <a:ext cx="788987" cy="1460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Line 92"/>
          <p:cNvSpPr>
            <a:spLocks noChangeShapeType="1"/>
          </p:cNvSpPr>
          <p:nvPr/>
        </p:nvSpPr>
        <p:spPr bwMode="auto">
          <a:xfrm rot="21233228">
            <a:off x="3736361" y="2936082"/>
            <a:ext cx="474663" cy="609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Line 93"/>
          <p:cNvSpPr>
            <a:spLocks noChangeShapeType="1"/>
          </p:cNvSpPr>
          <p:nvPr/>
        </p:nvSpPr>
        <p:spPr bwMode="auto">
          <a:xfrm rot="21233228">
            <a:off x="3075961" y="2451894"/>
            <a:ext cx="73025" cy="647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Line 94"/>
          <p:cNvSpPr>
            <a:spLocks noChangeShapeType="1"/>
          </p:cNvSpPr>
          <p:nvPr/>
        </p:nvSpPr>
        <p:spPr bwMode="auto">
          <a:xfrm rot="21233228" flipH="1">
            <a:off x="2794974" y="2404269"/>
            <a:ext cx="142875" cy="3603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65" name="Objec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062417"/>
              </p:ext>
            </p:extLst>
          </p:nvPr>
        </p:nvGraphicFramePr>
        <p:xfrm>
          <a:off x="2194899" y="3301207"/>
          <a:ext cx="49688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60" name="Equation" r:id="rId15" imgW="203040" imgH="177480" progId="Equation.DSMT4">
                  <p:embed/>
                </p:oleObj>
              </mc:Choice>
              <mc:Fallback>
                <p:oleObj name="Equation" r:id="rId15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4899" y="3301207"/>
                        <a:ext cx="496887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Line 106"/>
          <p:cNvSpPr>
            <a:spLocks noChangeShapeType="1"/>
          </p:cNvSpPr>
          <p:nvPr/>
        </p:nvSpPr>
        <p:spPr bwMode="auto">
          <a:xfrm flipH="1" flipV="1">
            <a:off x="2080599" y="4007644"/>
            <a:ext cx="2951162" cy="358775"/>
          </a:xfrm>
          <a:prstGeom prst="line">
            <a:avLst/>
          </a:prstGeom>
          <a:noFill/>
          <a:ln w="9525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67" name="Object 1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241834"/>
              </p:ext>
            </p:extLst>
          </p:nvPr>
        </p:nvGraphicFramePr>
        <p:xfrm>
          <a:off x="3233124" y="2855119"/>
          <a:ext cx="2794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61" name="Equation" r:id="rId17" imgW="114120" imgH="126720" progId="Equation.DSMT4">
                  <p:embed/>
                </p:oleObj>
              </mc:Choice>
              <mc:Fallback>
                <p:oleObj name="Equation" r:id="rId17" imgW="1141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3124" y="2855119"/>
                        <a:ext cx="27940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160380"/>
              </p:ext>
            </p:extLst>
          </p:nvPr>
        </p:nvGraphicFramePr>
        <p:xfrm>
          <a:off x="3134699" y="3575844"/>
          <a:ext cx="31432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62" name="Equation" r:id="rId19" imgW="152280" imgH="177480" progId="Equation.DSMT4">
                  <p:embed/>
                </p:oleObj>
              </mc:Choice>
              <mc:Fallback>
                <p:oleObj name="Equation" r:id="rId19" imgW="152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4699" y="3575844"/>
                        <a:ext cx="31432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Arc 110"/>
          <p:cNvSpPr>
            <a:spLocks/>
          </p:cNvSpPr>
          <p:nvPr/>
        </p:nvSpPr>
        <p:spPr bwMode="auto">
          <a:xfrm rot="12956649">
            <a:off x="2598124" y="3359944"/>
            <a:ext cx="565150" cy="465138"/>
          </a:xfrm>
          <a:custGeom>
            <a:avLst/>
            <a:gdLst>
              <a:gd name="G0" fmla="+- 0 0 0"/>
              <a:gd name="G1" fmla="+- 17277 0 0"/>
              <a:gd name="G2" fmla="+- 21600 0 0"/>
              <a:gd name="T0" fmla="*/ 12963 w 20956"/>
              <a:gd name="T1" fmla="*/ 0 h 17277"/>
              <a:gd name="T2" fmla="*/ 20956 w 20956"/>
              <a:gd name="T3" fmla="*/ 12040 h 17277"/>
              <a:gd name="T4" fmla="*/ 0 w 20956"/>
              <a:gd name="T5" fmla="*/ 17277 h 17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56" h="17277" fill="none" extrusionOk="0">
                <a:moveTo>
                  <a:pt x="12963" y="-1"/>
                </a:moveTo>
                <a:cubicBezTo>
                  <a:pt x="16930" y="2976"/>
                  <a:pt x="19752" y="7227"/>
                  <a:pt x="20955" y="12040"/>
                </a:cubicBezTo>
              </a:path>
              <a:path w="20956" h="17277" stroke="0" extrusionOk="0">
                <a:moveTo>
                  <a:pt x="12963" y="-1"/>
                </a:moveTo>
                <a:cubicBezTo>
                  <a:pt x="16930" y="2976"/>
                  <a:pt x="19752" y="7227"/>
                  <a:pt x="20955" y="12040"/>
                </a:cubicBezTo>
                <a:lnTo>
                  <a:pt x="0" y="17277"/>
                </a:lnTo>
                <a:close/>
              </a:path>
            </a:pathLst>
          </a:custGeom>
          <a:noFill/>
          <a:ln w="9525">
            <a:solidFill>
              <a:srgbClr val="3366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Line 111"/>
          <p:cNvSpPr>
            <a:spLocks noChangeShapeType="1"/>
          </p:cNvSpPr>
          <p:nvPr/>
        </p:nvSpPr>
        <p:spPr bwMode="auto">
          <a:xfrm>
            <a:off x="7913074" y="1847057"/>
            <a:ext cx="0" cy="3024187"/>
          </a:xfrm>
          <a:prstGeom prst="line">
            <a:avLst/>
          </a:prstGeom>
          <a:noFill/>
          <a:ln w="5715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1" name="Text Box 112"/>
          <p:cNvSpPr txBox="1">
            <a:spLocks noChangeArrowheads="1"/>
          </p:cNvSpPr>
          <p:nvPr/>
        </p:nvSpPr>
        <p:spPr bwMode="auto">
          <a:xfrm>
            <a:off x="7996896" y="1356713"/>
            <a:ext cx="492443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重叠区域</a:t>
            </a:r>
            <a:r>
              <a:rPr lang="zh-CN" altLang="en-US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出现等距的平行干涉条纹</a:t>
            </a:r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72" name="Object 1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026510"/>
              </p:ext>
            </p:extLst>
          </p:nvPr>
        </p:nvGraphicFramePr>
        <p:xfrm>
          <a:off x="2872761" y="2908975"/>
          <a:ext cx="360363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63" name="Equation" r:id="rId21" imgW="152280" imgH="139680" progId="Equation.DSMT4">
                  <p:embed/>
                </p:oleObj>
              </mc:Choice>
              <mc:Fallback>
                <p:oleObj name="Equation" r:id="rId21" imgW="1522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2761" y="2908975"/>
                        <a:ext cx="360363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Text Box 114"/>
          <p:cNvSpPr txBox="1">
            <a:spLocks noChangeArrowheads="1"/>
          </p:cNvSpPr>
          <p:nvPr/>
        </p:nvSpPr>
        <p:spPr bwMode="auto">
          <a:xfrm>
            <a:off x="999511" y="5407377"/>
            <a:ext cx="64299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由图可见</a:t>
            </a:r>
            <a:r>
              <a:rPr lang="zh-CN" altLang="en-US" sz="1800" dirty="0">
                <a:solidFill>
                  <a:prstClr val="black"/>
                </a:solidFill>
                <a:latin typeface="Calibri"/>
              </a:rPr>
              <a:t>，</a:t>
            </a:r>
            <a:r>
              <a:rPr lang="zh-CN" altLang="en-US" sz="1800" dirty="0">
                <a:solidFill>
                  <a:prstClr val="black"/>
                </a:solidFill>
                <a:latin typeface="Times New Roman" pitchFamily="18" charset="0"/>
              </a:rPr>
              <a:t>∠</a:t>
            </a:r>
            <a:r>
              <a:rPr lang="en-US" altLang="zh-CN" sz="1800" i="1" dirty="0">
                <a:solidFill>
                  <a:prstClr val="black"/>
                </a:solidFill>
                <a:latin typeface="Times New Roman" pitchFamily="18" charset="0"/>
              </a:rPr>
              <a:t>S</a:t>
            </a:r>
            <a:r>
              <a:rPr lang="en-US" altLang="zh-CN" sz="1800" baseline="-25000" dirty="0">
                <a:solidFill>
                  <a:prstClr val="black"/>
                </a:solidFill>
                <a:latin typeface="Times New Roman" pitchFamily="18" charset="0"/>
              </a:rPr>
              <a:t>1</a:t>
            </a:r>
            <a:r>
              <a:rPr lang="en-US" altLang="zh-CN" sz="1800" i="1" dirty="0">
                <a:solidFill>
                  <a:prstClr val="black"/>
                </a:solidFill>
                <a:latin typeface="Times New Roman" pitchFamily="18" charset="0"/>
              </a:rPr>
              <a:t>OS</a:t>
            </a:r>
            <a:r>
              <a:rPr lang="zh-CN" altLang="en-US" sz="1800" dirty="0">
                <a:solidFill>
                  <a:prstClr val="black"/>
                </a:solidFill>
                <a:latin typeface="Times New Roman" pitchFamily="18" charset="0"/>
              </a:rPr>
              <a:t>＝</a:t>
            </a: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</a:rPr>
              <a:t>2</a:t>
            </a:r>
            <a:r>
              <a:rPr lang="en-US" altLang="zh-CN" sz="1800" i="1" dirty="0">
                <a:solidFill>
                  <a:prstClr val="black"/>
                </a:solidFill>
                <a:latin typeface="Times New Roman" pitchFamily="18" charset="0"/>
              </a:rPr>
              <a:t>α</a:t>
            </a:r>
            <a:r>
              <a:rPr lang="zh-CN" altLang="en-US" sz="1800" dirty="0">
                <a:solidFill>
                  <a:prstClr val="black"/>
                </a:solidFill>
                <a:latin typeface="Times New Roman" pitchFamily="18" charset="0"/>
              </a:rPr>
              <a:t>， </a:t>
            </a:r>
            <a:r>
              <a:rPr lang="zh-CN" altLang="en-US" sz="1800" dirty="0">
                <a:solidFill>
                  <a:prstClr val="black"/>
                </a:solidFill>
                <a:latin typeface="Calibri"/>
              </a:rPr>
              <a:t>∠ </a:t>
            </a:r>
            <a:r>
              <a:rPr lang="en-US" altLang="zh-CN" sz="1800" i="1" dirty="0">
                <a:solidFill>
                  <a:prstClr val="black"/>
                </a:solidFill>
                <a:latin typeface="Times New Roman" pitchFamily="18" charset="0"/>
              </a:rPr>
              <a:t>S</a:t>
            </a:r>
            <a:r>
              <a:rPr lang="en-US" altLang="zh-CN" sz="1800" baseline="-25000" dirty="0">
                <a:solidFill>
                  <a:prstClr val="black"/>
                </a:solidFill>
                <a:latin typeface="Times New Roman" pitchFamily="18" charset="0"/>
              </a:rPr>
              <a:t>2</a:t>
            </a:r>
            <a:r>
              <a:rPr lang="en-US" altLang="zh-CN" sz="1800" i="1" dirty="0">
                <a:solidFill>
                  <a:prstClr val="black"/>
                </a:solidFill>
                <a:latin typeface="Times New Roman" pitchFamily="18" charset="0"/>
              </a:rPr>
              <a:t>OS</a:t>
            </a:r>
            <a:r>
              <a:rPr lang="zh-CN" altLang="en-US" sz="1800" dirty="0">
                <a:solidFill>
                  <a:prstClr val="black"/>
                </a:solidFill>
                <a:latin typeface="Times New Roman" pitchFamily="18" charset="0"/>
              </a:rPr>
              <a:t>＝</a:t>
            </a: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</a:rPr>
              <a:t>2</a:t>
            </a:r>
            <a:r>
              <a:rPr lang="en-US" altLang="zh-CN" sz="1800" i="1" dirty="0">
                <a:solidFill>
                  <a:prstClr val="black"/>
                </a:solidFill>
                <a:latin typeface="Times New Roman" pitchFamily="18" charset="0"/>
              </a:rPr>
              <a:t>α</a:t>
            </a:r>
            <a:r>
              <a:rPr lang="zh-CN" altLang="en-US" sz="1800" dirty="0">
                <a:solidFill>
                  <a:prstClr val="black"/>
                </a:solidFill>
                <a:latin typeface="Times New Roman" pitchFamily="18" charset="0"/>
              </a:rPr>
              <a:t>＋</a:t>
            </a: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</a:rPr>
              <a:t>2</a:t>
            </a:r>
            <a:r>
              <a:rPr lang="en-US" altLang="zh-CN" sz="1800" i="1" dirty="0">
                <a:solidFill>
                  <a:prstClr val="black"/>
                </a:solidFill>
                <a:latin typeface="Times New Roman" pitchFamily="18" charset="0"/>
              </a:rPr>
              <a:t>ε</a:t>
            </a:r>
            <a:r>
              <a:rPr lang="zh-CN" altLang="en-US" sz="1800" dirty="0">
                <a:solidFill>
                  <a:prstClr val="black"/>
                </a:solidFill>
                <a:latin typeface="Times New Roman" pitchFamily="18" charset="0"/>
              </a:rPr>
              <a:t>，</a:t>
            </a:r>
            <a:r>
              <a:rPr lang="zh-CN" altLang="en-US" sz="1800" dirty="0">
                <a:solidFill>
                  <a:prstClr val="black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所以</a:t>
            </a:r>
            <a:r>
              <a:rPr lang="zh-CN" altLang="en-US" sz="1800" dirty="0">
                <a:solidFill>
                  <a:prstClr val="black"/>
                </a:solidFill>
                <a:latin typeface="Calibri"/>
              </a:rPr>
              <a:t>∠ </a:t>
            </a:r>
            <a:r>
              <a:rPr lang="en-US" altLang="zh-CN" sz="1800" i="1" dirty="0">
                <a:solidFill>
                  <a:prstClr val="black"/>
                </a:solidFill>
                <a:latin typeface="Times New Roman" pitchFamily="18" charset="0"/>
              </a:rPr>
              <a:t>S</a:t>
            </a:r>
            <a:r>
              <a:rPr lang="en-US" altLang="zh-CN" sz="1800" baseline="-25000" dirty="0">
                <a:solidFill>
                  <a:prstClr val="black"/>
                </a:solidFill>
                <a:latin typeface="Times New Roman" pitchFamily="18" charset="0"/>
              </a:rPr>
              <a:t>1</a:t>
            </a:r>
            <a:r>
              <a:rPr lang="en-US" altLang="zh-CN" sz="1800" i="1" dirty="0">
                <a:solidFill>
                  <a:prstClr val="black"/>
                </a:solidFill>
                <a:latin typeface="Times New Roman" pitchFamily="18" charset="0"/>
              </a:rPr>
              <a:t>OS</a:t>
            </a:r>
            <a:r>
              <a:rPr lang="en-US" altLang="zh-CN" sz="1800" baseline="-25000" dirty="0">
                <a:solidFill>
                  <a:prstClr val="black"/>
                </a:solidFill>
                <a:latin typeface="Times New Roman" pitchFamily="18" charset="0"/>
              </a:rPr>
              <a:t>2</a:t>
            </a:r>
            <a:r>
              <a:rPr lang="zh-CN" altLang="en-US" sz="1800" dirty="0">
                <a:solidFill>
                  <a:prstClr val="black"/>
                </a:solidFill>
                <a:latin typeface="Times New Roman" pitchFamily="18" charset="0"/>
              </a:rPr>
              <a:t>＝</a:t>
            </a:r>
            <a:r>
              <a:rPr lang="en-US" altLang="zh-CN" sz="1800" dirty="0">
                <a:solidFill>
                  <a:prstClr val="black"/>
                </a:solidFill>
                <a:latin typeface="Times New Roman" pitchFamily="18" charset="0"/>
              </a:rPr>
              <a:t>2</a:t>
            </a:r>
            <a:r>
              <a:rPr lang="en-US" altLang="zh-CN" sz="1800" i="1" dirty="0">
                <a:solidFill>
                  <a:prstClr val="black"/>
                </a:solidFill>
                <a:latin typeface="Times New Roman" pitchFamily="18" charset="0"/>
              </a:rPr>
              <a:t>ε</a:t>
            </a:r>
          </a:p>
        </p:txBody>
      </p:sp>
      <p:sp>
        <p:nvSpPr>
          <p:cNvPr id="74" name="Text Box 115"/>
          <p:cNvSpPr txBox="1">
            <a:spLocks noChangeArrowheads="1"/>
          </p:cNvSpPr>
          <p:nvPr/>
        </p:nvSpPr>
        <p:spPr bwMode="auto">
          <a:xfrm>
            <a:off x="275062" y="1129706"/>
            <a:ext cx="73100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dirty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两反射镜面间夹角</a:t>
            </a:r>
            <a:r>
              <a:rPr lang="en-US" altLang="zh-CN" i="1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ε</a:t>
            </a:r>
            <a:r>
              <a:rPr lang="zh-CN" altLang="en-US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（很小的角度），</a:t>
            </a:r>
            <a:r>
              <a:rPr lang="zh-CN" altLang="en-US" dirty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光源到两镜面交线距离为</a:t>
            </a:r>
            <a:r>
              <a:rPr lang="en-US" altLang="zh-CN" i="1" dirty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</a:t>
            </a:r>
          </a:p>
        </p:txBody>
      </p:sp>
      <p:graphicFrame>
        <p:nvGraphicFramePr>
          <p:cNvPr id="75" name="Object 1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876769"/>
              </p:ext>
            </p:extLst>
          </p:nvPr>
        </p:nvGraphicFramePr>
        <p:xfrm>
          <a:off x="1188219" y="5841341"/>
          <a:ext cx="28797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64" name="Equation" r:id="rId23" imgW="1523880" imgH="228600" progId="Equation.DSMT4">
                  <p:embed/>
                </p:oleObj>
              </mc:Choice>
              <mc:Fallback>
                <p:oleObj name="Equation" r:id="rId23" imgW="1523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8219" y="5841341"/>
                        <a:ext cx="28797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1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683298"/>
              </p:ext>
            </p:extLst>
          </p:nvPr>
        </p:nvGraphicFramePr>
        <p:xfrm>
          <a:off x="4407874" y="5864577"/>
          <a:ext cx="1776412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65" name="Equation" r:id="rId25" imgW="939600" imgH="177480" progId="Equation.DSMT4">
                  <p:embed/>
                </p:oleObj>
              </mc:Choice>
              <mc:Fallback>
                <p:oleObj name="Equation" r:id="rId25" imgW="939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7874" y="5864577"/>
                        <a:ext cx="1776412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1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60580"/>
              </p:ext>
            </p:extLst>
          </p:nvPr>
        </p:nvGraphicFramePr>
        <p:xfrm>
          <a:off x="1648799" y="3286919"/>
          <a:ext cx="3524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66" name="Equation" r:id="rId27" imgW="139680" imgH="177480" progId="Equation.DSMT4">
                  <p:embed/>
                </p:oleObj>
              </mc:Choice>
              <mc:Fallback>
                <p:oleObj name="Equation" r:id="rId27" imgW="139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799" y="3286919"/>
                        <a:ext cx="352425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617154"/>
              </p:ext>
            </p:extLst>
          </p:nvPr>
        </p:nvGraphicFramePr>
        <p:xfrm>
          <a:off x="3752236" y="4753506"/>
          <a:ext cx="4159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67" name="Equation" r:id="rId29" imgW="164880" imgH="164880" progId="Equation.DSMT4">
                  <p:embed/>
                </p:oleObj>
              </mc:Choice>
              <mc:Fallback>
                <p:oleObj name="Equation" r:id="rId29" imgW="1648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236" y="4753506"/>
                        <a:ext cx="41592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Line 121"/>
          <p:cNvSpPr>
            <a:spLocks noChangeShapeType="1"/>
          </p:cNvSpPr>
          <p:nvPr/>
        </p:nvSpPr>
        <p:spPr bwMode="auto">
          <a:xfrm>
            <a:off x="2080599" y="4510882"/>
            <a:ext cx="0" cy="5762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0" name="Line 122"/>
          <p:cNvSpPr>
            <a:spLocks noChangeShapeType="1"/>
          </p:cNvSpPr>
          <p:nvPr/>
        </p:nvSpPr>
        <p:spPr bwMode="auto">
          <a:xfrm>
            <a:off x="2080599" y="5185306"/>
            <a:ext cx="5832475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81" name="Object 1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092837"/>
              </p:ext>
            </p:extLst>
          </p:nvPr>
        </p:nvGraphicFramePr>
        <p:xfrm>
          <a:off x="6544649" y="4007644"/>
          <a:ext cx="3524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68" name="Equation" r:id="rId31" imgW="139680" imgH="164880" progId="Equation.DSMT4">
                  <p:embed/>
                </p:oleObj>
              </mc:Choice>
              <mc:Fallback>
                <p:oleObj name="Equation" r:id="rId31" imgW="1396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4649" y="4007644"/>
                        <a:ext cx="35242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Line 124"/>
          <p:cNvSpPr>
            <a:spLocks noChangeShapeType="1"/>
          </p:cNvSpPr>
          <p:nvPr/>
        </p:nvSpPr>
        <p:spPr bwMode="auto">
          <a:xfrm>
            <a:off x="3304561" y="4223544"/>
            <a:ext cx="0" cy="287338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3" name="Line 125"/>
          <p:cNvSpPr>
            <a:spLocks noChangeShapeType="1"/>
          </p:cNvSpPr>
          <p:nvPr/>
        </p:nvSpPr>
        <p:spPr bwMode="auto">
          <a:xfrm>
            <a:off x="3304561" y="4366419"/>
            <a:ext cx="4608513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84" name="Object 1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837313"/>
              </p:ext>
            </p:extLst>
          </p:nvPr>
        </p:nvGraphicFramePr>
        <p:xfrm>
          <a:off x="6516216" y="5682690"/>
          <a:ext cx="1103312" cy="698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69" name="Equation" r:id="rId33" imgW="622080" imgH="393480" progId="Equation.DSMT4">
                  <p:embed/>
                </p:oleObj>
              </mc:Choice>
              <mc:Fallback>
                <p:oleObj name="Equation" r:id="rId33" imgW="622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5682690"/>
                        <a:ext cx="1103312" cy="6983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Text Box 127"/>
          <p:cNvSpPr txBox="1">
            <a:spLocks noChangeArrowheads="1"/>
          </p:cNvSpPr>
          <p:nvPr/>
        </p:nvSpPr>
        <p:spPr bwMode="auto">
          <a:xfrm>
            <a:off x="1948706" y="6324090"/>
            <a:ext cx="1327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两光源间隔</a:t>
            </a:r>
          </a:p>
        </p:txBody>
      </p:sp>
      <p:sp>
        <p:nvSpPr>
          <p:cNvPr id="86" name="Text Box 128"/>
          <p:cNvSpPr txBox="1">
            <a:spLocks noChangeArrowheads="1"/>
          </p:cNvSpPr>
          <p:nvPr/>
        </p:nvSpPr>
        <p:spPr bwMode="auto">
          <a:xfrm>
            <a:off x="4287242" y="6330762"/>
            <a:ext cx="201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光源到接收屏距离</a:t>
            </a:r>
          </a:p>
        </p:txBody>
      </p:sp>
      <p:sp>
        <p:nvSpPr>
          <p:cNvPr id="87" name="Text Box 129"/>
          <p:cNvSpPr txBox="1">
            <a:spLocks noChangeArrowheads="1"/>
          </p:cNvSpPr>
          <p:nvPr/>
        </p:nvSpPr>
        <p:spPr bwMode="auto">
          <a:xfrm>
            <a:off x="6569794" y="6324090"/>
            <a:ext cx="109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条纹间距</a:t>
            </a:r>
          </a:p>
        </p:txBody>
      </p:sp>
      <p:sp>
        <p:nvSpPr>
          <p:cNvPr id="88" name="Line 133"/>
          <p:cNvSpPr>
            <a:spLocks noChangeShapeType="1"/>
          </p:cNvSpPr>
          <p:nvPr/>
        </p:nvSpPr>
        <p:spPr bwMode="auto">
          <a:xfrm>
            <a:off x="3375999" y="1702594"/>
            <a:ext cx="0" cy="720725"/>
          </a:xfrm>
          <a:prstGeom prst="line">
            <a:avLst/>
          </a:prstGeom>
          <a:noFill/>
          <a:ln w="2857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9" name="弧形 88"/>
          <p:cNvSpPr/>
          <p:nvPr/>
        </p:nvSpPr>
        <p:spPr>
          <a:xfrm rot="20206793">
            <a:off x="3015446" y="3182896"/>
            <a:ext cx="209168" cy="151388"/>
          </a:xfrm>
          <a:prstGeom prst="arc">
            <a:avLst>
              <a:gd name="adj1" fmla="val 10925808"/>
              <a:gd name="adj2" fmla="val 0"/>
            </a:avLst>
          </a:prstGeom>
          <a:noFill/>
          <a:ln w="19050" cap="flat" cmpd="sng" algn="ctr">
            <a:solidFill>
              <a:srgbClr val="0066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836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洛埃镜</a:t>
            </a:r>
            <a:endParaRPr lang="zh-CN" altLang="en-US" dirty="0"/>
          </a:p>
        </p:txBody>
      </p:sp>
      <p:sp>
        <p:nvSpPr>
          <p:cNvPr id="5" name="Freeform 87" descr="浅色下对角线"/>
          <p:cNvSpPr>
            <a:spLocks/>
          </p:cNvSpPr>
          <p:nvPr/>
        </p:nvSpPr>
        <p:spPr bwMode="auto">
          <a:xfrm>
            <a:off x="1258888" y="1948355"/>
            <a:ext cx="6192837" cy="2520950"/>
          </a:xfrm>
          <a:custGeom>
            <a:avLst/>
            <a:gdLst>
              <a:gd name="T0" fmla="*/ 0 w 3901"/>
              <a:gd name="T1" fmla="*/ 998 h 1588"/>
              <a:gd name="T2" fmla="*/ 3901 w 3901"/>
              <a:gd name="T3" fmla="*/ 0 h 1588"/>
              <a:gd name="T4" fmla="*/ 3901 w 3901"/>
              <a:gd name="T5" fmla="*/ 1588 h 1588"/>
              <a:gd name="T6" fmla="*/ 0 w 3901"/>
              <a:gd name="T7" fmla="*/ 998 h 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01" h="1588">
                <a:moveTo>
                  <a:pt x="0" y="998"/>
                </a:moveTo>
                <a:lnTo>
                  <a:pt x="3901" y="0"/>
                </a:lnTo>
                <a:lnTo>
                  <a:pt x="3901" y="1588"/>
                </a:lnTo>
                <a:lnTo>
                  <a:pt x="0" y="998"/>
                </a:lnTo>
                <a:close/>
              </a:path>
            </a:pathLst>
          </a:custGeom>
          <a:pattFill prst="ltDnDiag">
            <a:fgClr>
              <a:srgbClr val="FF0000"/>
            </a:fgClr>
            <a:bgClr>
              <a:sysClr val="window" lastClr="FFFFFF"/>
            </a:bgClr>
          </a:patt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Freeform 88" descr="浅色上对角线"/>
          <p:cNvSpPr>
            <a:spLocks/>
          </p:cNvSpPr>
          <p:nvPr/>
        </p:nvSpPr>
        <p:spPr bwMode="auto">
          <a:xfrm>
            <a:off x="2555875" y="2092817"/>
            <a:ext cx="4895850" cy="1944688"/>
          </a:xfrm>
          <a:custGeom>
            <a:avLst/>
            <a:gdLst>
              <a:gd name="T0" fmla="*/ 0 w 3084"/>
              <a:gd name="T1" fmla="*/ 1225 h 1225"/>
              <a:gd name="T2" fmla="*/ 3084 w 3084"/>
              <a:gd name="T3" fmla="*/ 0 h 1225"/>
              <a:gd name="T4" fmla="*/ 3084 w 3084"/>
              <a:gd name="T5" fmla="*/ 953 h 1225"/>
              <a:gd name="T6" fmla="*/ 1179 w 3084"/>
              <a:gd name="T7" fmla="*/ 1225 h 1225"/>
              <a:gd name="T8" fmla="*/ 0 w 3084"/>
              <a:gd name="T9" fmla="*/ 1225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4" h="1225">
                <a:moveTo>
                  <a:pt x="0" y="1225"/>
                </a:moveTo>
                <a:lnTo>
                  <a:pt x="3084" y="0"/>
                </a:lnTo>
                <a:lnTo>
                  <a:pt x="3084" y="953"/>
                </a:lnTo>
                <a:lnTo>
                  <a:pt x="1179" y="1225"/>
                </a:lnTo>
                <a:lnTo>
                  <a:pt x="0" y="1225"/>
                </a:lnTo>
                <a:close/>
              </a:path>
            </a:pathLst>
          </a:custGeom>
          <a:pattFill prst="ltUpDiag">
            <a:fgClr>
              <a:srgbClr val="C0504D"/>
            </a:fgClr>
            <a:bgClr>
              <a:sysClr val="window" lastClr="FFFFFF"/>
            </a:bgClr>
          </a:pattFill>
          <a:ln w="9525">
            <a:solidFill>
              <a:srgbClr val="C0504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" name="Line 35"/>
          <p:cNvSpPr>
            <a:spLocks noChangeShapeType="1"/>
          </p:cNvSpPr>
          <p:nvPr/>
        </p:nvSpPr>
        <p:spPr bwMode="auto">
          <a:xfrm>
            <a:off x="1258888" y="3532680"/>
            <a:ext cx="3241675" cy="504825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8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900787"/>
              </p:ext>
            </p:extLst>
          </p:nvPr>
        </p:nvGraphicFramePr>
        <p:xfrm>
          <a:off x="6226175" y="4181967"/>
          <a:ext cx="433388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21" name="Equation" r:id="rId3" imgW="203040" imgH="164880" progId="Equation.DSMT4">
                  <p:embed/>
                </p:oleObj>
              </mc:Choice>
              <mc:Fallback>
                <p:oleObj name="Equation" r:id="rId3" imgW="203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6175" y="4181967"/>
                        <a:ext cx="433388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reeform 50"/>
          <p:cNvSpPr>
            <a:spLocks/>
          </p:cNvSpPr>
          <p:nvPr/>
        </p:nvSpPr>
        <p:spPr bwMode="auto">
          <a:xfrm rot="5400000">
            <a:off x="7163594" y="2380948"/>
            <a:ext cx="1512888" cy="936625"/>
          </a:xfrm>
          <a:custGeom>
            <a:avLst/>
            <a:gdLst>
              <a:gd name="T0" fmla="*/ 0 w 2178"/>
              <a:gd name="T1" fmla="*/ 590 h 590"/>
              <a:gd name="T2" fmla="*/ 273 w 2178"/>
              <a:gd name="T3" fmla="*/ 0 h 590"/>
              <a:gd name="T4" fmla="*/ 545 w 2178"/>
              <a:gd name="T5" fmla="*/ 590 h 590"/>
              <a:gd name="T6" fmla="*/ 817 w 2178"/>
              <a:gd name="T7" fmla="*/ 0 h 590"/>
              <a:gd name="T8" fmla="*/ 1089 w 2178"/>
              <a:gd name="T9" fmla="*/ 590 h 590"/>
              <a:gd name="T10" fmla="*/ 1361 w 2178"/>
              <a:gd name="T11" fmla="*/ 0 h 590"/>
              <a:gd name="T12" fmla="*/ 1633 w 2178"/>
              <a:gd name="T13" fmla="*/ 590 h 590"/>
              <a:gd name="T14" fmla="*/ 1906 w 2178"/>
              <a:gd name="T15" fmla="*/ 0 h 590"/>
              <a:gd name="T16" fmla="*/ 2178 w 2178"/>
              <a:gd name="T17" fmla="*/ 59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78" h="590">
                <a:moveTo>
                  <a:pt x="0" y="590"/>
                </a:moveTo>
                <a:cubicBezTo>
                  <a:pt x="91" y="295"/>
                  <a:pt x="182" y="0"/>
                  <a:pt x="273" y="0"/>
                </a:cubicBezTo>
                <a:cubicBezTo>
                  <a:pt x="364" y="0"/>
                  <a:pt x="454" y="590"/>
                  <a:pt x="545" y="590"/>
                </a:cubicBezTo>
                <a:cubicBezTo>
                  <a:pt x="636" y="590"/>
                  <a:pt x="726" y="0"/>
                  <a:pt x="817" y="0"/>
                </a:cubicBezTo>
                <a:cubicBezTo>
                  <a:pt x="908" y="0"/>
                  <a:pt x="998" y="590"/>
                  <a:pt x="1089" y="590"/>
                </a:cubicBezTo>
                <a:cubicBezTo>
                  <a:pt x="1180" y="590"/>
                  <a:pt x="1270" y="0"/>
                  <a:pt x="1361" y="0"/>
                </a:cubicBezTo>
                <a:cubicBezTo>
                  <a:pt x="1452" y="0"/>
                  <a:pt x="1542" y="590"/>
                  <a:pt x="1633" y="590"/>
                </a:cubicBezTo>
                <a:cubicBezTo>
                  <a:pt x="1724" y="590"/>
                  <a:pt x="1815" y="0"/>
                  <a:pt x="1906" y="0"/>
                </a:cubicBezTo>
                <a:cubicBezTo>
                  <a:pt x="1997" y="0"/>
                  <a:pt x="2087" y="295"/>
                  <a:pt x="2178" y="590"/>
                </a:cubicBezTo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Line 32"/>
          <p:cNvSpPr>
            <a:spLocks noChangeShapeType="1"/>
          </p:cNvSpPr>
          <p:nvPr/>
        </p:nvSpPr>
        <p:spPr bwMode="auto">
          <a:xfrm flipV="1">
            <a:off x="2555875" y="2092817"/>
            <a:ext cx="4895850" cy="1944688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Line 34"/>
          <p:cNvSpPr>
            <a:spLocks noChangeShapeType="1"/>
          </p:cNvSpPr>
          <p:nvPr/>
        </p:nvSpPr>
        <p:spPr bwMode="auto">
          <a:xfrm flipH="1">
            <a:off x="4498975" y="3605705"/>
            <a:ext cx="2952750" cy="4318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val 27"/>
          <p:cNvSpPr>
            <a:spLocks noChangeArrowheads="1"/>
          </p:cNvSpPr>
          <p:nvPr/>
        </p:nvSpPr>
        <p:spPr bwMode="auto">
          <a:xfrm>
            <a:off x="1216025" y="4497880"/>
            <a:ext cx="73025" cy="73025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>
            <a:off x="4500563" y="4037505"/>
            <a:ext cx="2951162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900113" y="4037505"/>
            <a:ext cx="65532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>
            <a:off x="2555875" y="4037505"/>
            <a:ext cx="1944688" cy="0"/>
          </a:xfrm>
          <a:prstGeom prst="line">
            <a:avLst/>
          </a:prstGeom>
          <a:noFill/>
          <a:ln w="5715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 flipH="1">
            <a:off x="2411413" y="4037505"/>
            <a:ext cx="144462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 flipH="1">
            <a:off x="2627313" y="4037505"/>
            <a:ext cx="144462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>
            <a:off x="2843213" y="4037505"/>
            <a:ext cx="144462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3059113" y="4037505"/>
            <a:ext cx="144462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 flipH="1">
            <a:off x="3275013" y="4037505"/>
            <a:ext cx="144462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 flipH="1">
            <a:off x="3490913" y="4037505"/>
            <a:ext cx="144462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2" name="Line 14"/>
          <p:cNvSpPr>
            <a:spLocks noChangeShapeType="1"/>
          </p:cNvSpPr>
          <p:nvPr/>
        </p:nvSpPr>
        <p:spPr bwMode="auto">
          <a:xfrm flipH="1">
            <a:off x="3706813" y="4037505"/>
            <a:ext cx="144462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3" name="Line 15"/>
          <p:cNvSpPr>
            <a:spLocks noChangeShapeType="1"/>
          </p:cNvSpPr>
          <p:nvPr/>
        </p:nvSpPr>
        <p:spPr bwMode="auto">
          <a:xfrm flipH="1">
            <a:off x="3922713" y="4037505"/>
            <a:ext cx="144462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 flipH="1">
            <a:off x="4140200" y="4037505"/>
            <a:ext cx="144463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5" name="Line 18"/>
          <p:cNvSpPr>
            <a:spLocks noChangeShapeType="1"/>
          </p:cNvSpPr>
          <p:nvPr/>
        </p:nvSpPr>
        <p:spPr bwMode="auto">
          <a:xfrm flipH="1">
            <a:off x="4356100" y="4037505"/>
            <a:ext cx="144463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" name="Oval 19"/>
          <p:cNvSpPr>
            <a:spLocks noChangeArrowheads="1"/>
          </p:cNvSpPr>
          <p:nvPr/>
        </p:nvSpPr>
        <p:spPr bwMode="auto">
          <a:xfrm>
            <a:off x="1230313" y="3489817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Line 20"/>
          <p:cNvSpPr>
            <a:spLocks noChangeShapeType="1"/>
          </p:cNvSpPr>
          <p:nvPr/>
        </p:nvSpPr>
        <p:spPr bwMode="auto">
          <a:xfrm>
            <a:off x="1258888" y="3532680"/>
            <a:ext cx="1296987" cy="504825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Line 21"/>
          <p:cNvSpPr>
            <a:spLocks noChangeShapeType="1"/>
          </p:cNvSpPr>
          <p:nvPr/>
        </p:nvSpPr>
        <p:spPr bwMode="auto">
          <a:xfrm>
            <a:off x="7451725" y="1734042"/>
            <a:ext cx="0" cy="2303463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9" name="Line 22"/>
          <p:cNvSpPr>
            <a:spLocks noChangeShapeType="1"/>
          </p:cNvSpPr>
          <p:nvPr/>
        </p:nvSpPr>
        <p:spPr bwMode="auto">
          <a:xfrm>
            <a:off x="1273175" y="3546967"/>
            <a:ext cx="1512888" cy="2159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0" name="Line 23"/>
          <p:cNvSpPr>
            <a:spLocks noChangeShapeType="1"/>
          </p:cNvSpPr>
          <p:nvPr/>
        </p:nvSpPr>
        <p:spPr bwMode="auto">
          <a:xfrm flipV="1">
            <a:off x="1258888" y="1948355"/>
            <a:ext cx="6192837" cy="15843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Line 25"/>
          <p:cNvSpPr>
            <a:spLocks noChangeShapeType="1"/>
          </p:cNvSpPr>
          <p:nvPr/>
        </p:nvSpPr>
        <p:spPr bwMode="auto">
          <a:xfrm>
            <a:off x="1258888" y="3532680"/>
            <a:ext cx="0" cy="5048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Line 26"/>
          <p:cNvSpPr>
            <a:spLocks noChangeShapeType="1"/>
          </p:cNvSpPr>
          <p:nvPr/>
        </p:nvSpPr>
        <p:spPr bwMode="auto">
          <a:xfrm>
            <a:off x="1258888" y="4035917"/>
            <a:ext cx="0" cy="5048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Line 28"/>
          <p:cNvSpPr>
            <a:spLocks noChangeShapeType="1"/>
          </p:cNvSpPr>
          <p:nvPr/>
        </p:nvSpPr>
        <p:spPr bwMode="auto">
          <a:xfrm flipV="1">
            <a:off x="2928938" y="2884980"/>
            <a:ext cx="865187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Line 29"/>
          <p:cNvSpPr>
            <a:spLocks noChangeShapeType="1"/>
          </p:cNvSpPr>
          <p:nvPr/>
        </p:nvSpPr>
        <p:spPr bwMode="auto">
          <a:xfrm>
            <a:off x="6011863" y="4253405"/>
            <a:ext cx="431800" cy="714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Line 30"/>
          <p:cNvSpPr>
            <a:spLocks noChangeShapeType="1"/>
          </p:cNvSpPr>
          <p:nvPr/>
        </p:nvSpPr>
        <p:spPr bwMode="auto">
          <a:xfrm>
            <a:off x="1619250" y="3677142"/>
            <a:ext cx="576263" cy="2159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Line 31"/>
          <p:cNvSpPr>
            <a:spLocks noChangeShapeType="1"/>
          </p:cNvSpPr>
          <p:nvPr/>
        </p:nvSpPr>
        <p:spPr bwMode="auto">
          <a:xfrm flipH="1">
            <a:off x="2554288" y="3532680"/>
            <a:ext cx="1296987" cy="504825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 flipH="1">
            <a:off x="4498975" y="3677142"/>
            <a:ext cx="2449513" cy="360363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zh-CN" altLang="en-US" sz="180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38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567403"/>
              </p:ext>
            </p:extLst>
          </p:nvPr>
        </p:nvGraphicFramePr>
        <p:xfrm>
          <a:off x="960438" y="3316780"/>
          <a:ext cx="29845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22" name="Equation" r:id="rId5" imgW="139680" imgH="177480" progId="Equation.DSMT4">
                  <p:embed/>
                </p:oleObj>
              </mc:Choice>
              <mc:Fallback>
                <p:oleObj name="Equation" r:id="rId5" imgW="139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3316780"/>
                        <a:ext cx="298450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510465"/>
              </p:ext>
            </p:extLst>
          </p:nvPr>
        </p:nvGraphicFramePr>
        <p:xfrm>
          <a:off x="879475" y="4324842"/>
          <a:ext cx="379413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23" name="Equation" r:id="rId7" imgW="177480" imgH="177480" progId="Equation.DSMT4">
                  <p:embed/>
                </p:oleObj>
              </mc:Choice>
              <mc:Fallback>
                <p:oleObj name="Equation" r:id="rId7" imgW="177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475" y="4324842"/>
                        <a:ext cx="379413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150706"/>
              </p:ext>
            </p:extLst>
          </p:nvPr>
        </p:nvGraphicFramePr>
        <p:xfrm>
          <a:off x="3275013" y="4181967"/>
          <a:ext cx="43338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24" name="Equation" r:id="rId9" imgW="203040" imgH="164880" progId="Equation.DSMT4">
                  <p:embed/>
                </p:oleObj>
              </mc:Choice>
              <mc:Fallback>
                <p:oleObj name="Equation" r:id="rId9" imgW="203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013" y="4181967"/>
                        <a:ext cx="433387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Line 52"/>
          <p:cNvSpPr>
            <a:spLocks noChangeShapeType="1"/>
          </p:cNvSpPr>
          <p:nvPr/>
        </p:nvSpPr>
        <p:spPr bwMode="auto">
          <a:xfrm flipH="1">
            <a:off x="5362575" y="4037505"/>
            <a:ext cx="144463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2" name="Line 53"/>
          <p:cNvSpPr>
            <a:spLocks noChangeShapeType="1"/>
          </p:cNvSpPr>
          <p:nvPr/>
        </p:nvSpPr>
        <p:spPr bwMode="auto">
          <a:xfrm flipH="1">
            <a:off x="5578475" y="4037505"/>
            <a:ext cx="144463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3" name="Line 54"/>
          <p:cNvSpPr>
            <a:spLocks noChangeShapeType="1"/>
          </p:cNvSpPr>
          <p:nvPr/>
        </p:nvSpPr>
        <p:spPr bwMode="auto">
          <a:xfrm flipH="1">
            <a:off x="5794375" y="4037505"/>
            <a:ext cx="144463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4" name="Line 55"/>
          <p:cNvSpPr>
            <a:spLocks noChangeShapeType="1"/>
          </p:cNvSpPr>
          <p:nvPr/>
        </p:nvSpPr>
        <p:spPr bwMode="auto">
          <a:xfrm flipH="1">
            <a:off x="6010275" y="4037505"/>
            <a:ext cx="144463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5" name="Line 56"/>
          <p:cNvSpPr>
            <a:spLocks noChangeShapeType="1"/>
          </p:cNvSpPr>
          <p:nvPr/>
        </p:nvSpPr>
        <p:spPr bwMode="auto">
          <a:xfrm flipH="1">
            <a:off x="6226175" y="4037505"/>
            <a:ext cx="144463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6" name="Line 57"/>
          <p:cNvSpPr>
            <a:spLocks noChangeShapeType="1"/>
          </p:cNvSpPr>
          <p:nvPr/>
        </p:nvSpPr>
        <p:spPr bwMode="auto">
          <a:xfrm flipH="1">
            <a:off x="6442075" y="4037505"/>
            <a:ext cx="144463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7" name="Line 58"/>
          <p:cNvSpPr>
            <a:spLocks noChangeShapeType="1"/>
          </p:cNvSpPr>
          <p:nvPr/>
        </p:nvSpPr>
        <p:spPr bwMode="auto">
          <a:xfrm flipH="1">
            <a:off x="6657975" y="4037505"/>
            <a:ext cx="144463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8" name="Line 59"/>
          <p:cNvSpPr>
            <a:spLocks noChangeShapeType="1"/>
          </p:cNvSpPr>
          <p:nvPr/>
        </p:nvSpPr>
        <p:spPr bwMode="auto">
          <a:xfrm flipH="1">
            <a:off x="6873875" y="4037505"/>
            <a:ext cx="144463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9" name="Line 60"/>
          <p:cNvSpPr>
            <a:spLocks noChangeShapeType="1"/>
          </p:cNvSpPr>
          <p:nvPr/>
        </p:nvSpPr>
        <p:spPr bwMode="auto">
          <a:xfrm flipH="1">
            <a:off x="7091363" y="4037505"/>
            <a:ext cx="144462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0" name="Line 61"/>
          <p:cNvSpPr>
            <a:spLocks noChangeShapeType="1"/>
          </p:cNvSpPr>
          <p:nvPr/>
        </p:nvSpPr>
        <p:spPr bwMode="auto">
          <a:xfrm flipH="1">
            <a:off x="7307263" y="4037505"/>
            <a:ext cx="144462" cy="1444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1" name="Line 68"/>
          <p:cNvSpPr>
            <a:spLocks noChangeShapeType="1"/>
          </p:cNvSpPr>
          <p:nvPr/>
        </p:nvSpPr>
        <p:spPr bwMode="auto">
          <a:xfrm>
            <a:off x="1331913" y="4901105"/>
            <a:ext cx="0" cy="5762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2" name="Line 69"/>
          <p:cNvSpPr>
            <a:spLocks noChangeShapeType="1"/>
          </p:cNvSpPr>
          <p:nvPr/>
        </p:nvSpPr>
        <p:spPr bwMode="auto">
          <a:xfrm>
            <a:off x="4500563" y="5477367"/>
            <a:ext cx="2951162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3" name="Line 70"/>
          <p:cNvSpPr>
            <a:spLocks noChangeShapeType="1"/>
          </p:cNvSpPr>
          <p:nvPr/>
        </p:nvSpPr>
        <p:spPr bwMode="auto">
          <a:xfrm>
            <a:off x="2555875" y="4253405"/>
            <a:ext cx="0" cy="12239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4" name="Line 71"/>
          <p:cNvSpPr>
            <a:spLocks noChangeShapeType="1"/>
          </p:cNvSpPr>
          <p:nvPr/>
        </p:nvSpPr>
        <p:spPr bwMode="auto">
          <a:xfrm>
            <a:off x="4500563" y="4324842"/>
            <a:ext cx="0" cy="1152525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5" name="Line 72"/>
          <p:cNvSpPr>
            <a:spLocks noChangeShapeType="1"/>
          </p:cNvSpPr>
          <p:nvPr/>
        </p:nvSpPr>
        <p:spPr bwMode="auto">
          <a:xfrm>
            <a:off x="2555875" y="5477367"/>
            <a:ext cx="1944688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6" name="Line 73"/>
          <p:cNvSpPr>
            <a:spLocks noChangeShapeType="1"/>
          </p:cNvSpPr>
          <p:nvPr/>
        </p:nvSpPr>
        <p:spPr bwMode="auto">
          <a:xfrm>
            <a:off x="1331913" y="5477367"/>
            <a:ext cx="1223962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7" name="Line 74"/>
          <p:cNvSpPr>
            <a:spLocks noChangeShapeType="1"/>
          </p:cNvSpPr>
          <p:nvPr/>
        </p:nvSpPr>
        <p:spPr bwMode="auto">
          <a:xfrm>
            <a:off x="7451725" y="4253405"/>
            <a:ext cx="0" cy="12239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58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636037"/>
              </p:ext>
            </p:extLst>
          </p:nvPr>
        </p:nvGraphicFramePr>
        <p:xfrm>
          <a:off x="3303588" y="5048742"/>
          <a:ext cx="37941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25" name="Equation" r:id="rId10" imgW="177480" imgH="228600" progId="Equation.DSMT4">
                  <p:embed/>
                </p:oleObj>
              </mc:Choice>
              <mc:Fallback>
                <p:oleObj name="Equation" r:id="rId10" imgW="177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3588" y="5048742"/>
                        <a:ext cx="379412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257137"/>
              </p:ext>
            </p:extLst>
          </p:nvPr>
        </p:nvGraphicFramePr>
        <p:xfrm>
          <a:off x="1692275" y="5059855"/>
          <a:ext cx="37941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26" name="Equation" r:id="rId12" imgW="177480" imgH="228600" progId="Equation.DSMT4">
                  <p:embed/>
                </p:oleObj>
              </mc:Choice>
              <mc:Fallback>
                <p:oleObj name="Equation" r:id="rId12" imgW="177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059855"/>
                        <a:ext cx="379413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702065"/>
              </p:ext>
            </p:extLst>
          </p:nvPr>
        </p:nvGraphicFramePr>
        <p:xfrm>
          <a:off x="5737225" y="5043980"/>
          <a:ext cx="3524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27" name="Equation" r:id="rId14" imgW="164880" imgH="228600" progId="Equation.DSMT4">
                  <p:embed/>
                </p:oleObj>
              </mc:Choice>
              <mc:Fallback>
                <p:oleObj name="Equation" r:id="rId14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7225" y="5043980"/>
                        <a:ext cx="35242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350871"/>
              </p:ext>
            </p:extLst>
          </p:nvPr>
        </p:nvGraphicFramePr>
        <p:xfrm>
          <a:off x="468313" y="3821605"/>
          <a:ext cx="2984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28" name="Equation" r:id="rId16" imgW="139680" imgH="177480" progId="Equation.DSMT4">
                  <p:embed/>
                </p:oleObj>
              </mc:Choice>
              <mc:Fallback>
                <p:oleObj name="Equation" r:id="rId16" imgW="139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821605"/>
                        <a:ext cx="2984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627764"/>
              </p:ext>
            </p:extLst>
          </p:nvPr>
        </p:nvGraphicFramePr>
        <p:xfrm>
          <a:off x="971550" y="3605705"/>
          <a:ext cx="271463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29" name="Equation" r:id="rId18" imgW="126720" imgH="177480" progId="Equation.DSMT4">
                  <p:embed/>
                </p:oleObj>
              </mc:Choice>
              <mc:Fallback>
                <p:oleObj name="Equation" r:id="rId18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605705"/>
                        <a:ext cx="271463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Line 80"/>
          <p:cNvSpPr>
            <a:spLocks noChangeShapeType="1"/>
          </p:cNvSpPr>
          <p:nvPr/>
        </p:nvSpPr>
        <p:spPr bwMode="auto">
          <a:xfrm flipH="1">
            <a:off x="612775" y="3532680"/>
            <a:ext cx="287338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4" name="Line 81"/>
          <p:cNvSpPr>
            <a:spLocks noChangeShapeType="1"/>
          </p:cNvSpPr>
          <p:nvPr/>
        </p:nvSpPr>
        <p:spPr bwMode="auto">
          <a:xfrm flipH="1">
            <a:off x="612775" y="4540742"/>
            <a:ext cx="287338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5" name="Line 82"/>
          <p:cNvSpPr>
            <a:spLocks noChangeShapeType="1"/>
          </p:cNvSpPr>
          <p:nvPr/>
        </p:nvSpPr>
        <p:spPr bwMode="auto">
          <a:xfrm flipV="1">
            <a:off x="755650" y="3532680"/>
            <a:ext cx="0" cy="1008062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6" name="Text Box 4"/>
          <p:cNvSpPr txBox="1">
            <a:spLocks noChangeArrowheads="1"/>
          </p:cNvSpPr>
          <p:nvPr/>
        </p:nvSpPr>
        <p:spPr bwMode="invGray">
          <a:xfrm>
            <a:off x="540544" y="5951048"/>
            <a:ext cx="7272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l" eaLnBrk="0" hangingPunct="0"/>
            <a:r>
              <a:rPr lang="zh-CN" altLang="en-US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会计算洛埃镜和菲涅尔双面镜的条纹间距</a:t>
            </a:r>
          </a:p>
        </p:txBody>
      </p:sp>
    </p:spTree>
    <p:extLst>
      <p:ext uri="{BB962C8B-B14F-4D97-AF65-F5344CB8AC3E}">
        <p14:creationId xmlns:p14="http://schemas.microsoft.com/office/powerpoint/2010/main" val="247769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invGray">
          <a:xfrm>
            <a:off x="1115616" y="1829990"/>
            <a:ext cx="7272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b="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z</a:t>
            </a:r>
            <a:r>
              <a:rPr lang="en-US" altLang="zh-CN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=0 </a:t>
            </a:r>
            <a:r>
              <a:rPr lang="zh-CN" altLang="en-US" b="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平面</a:t>
            </a:r>
            <a:r>
              <a:rPr lang="zh-CN" altLang="en-US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b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波前函数</a:t>
            </a:r>
            <a:r>
              <a:rPr lang="zh-CN" altLang="en-US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endParaRPr lang="zh-CN" altLang="en-US" b="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951709"/>
              </p:ext>
            </p:extLst>
          </p:nvPr>
        </p:nvGraphicFramePr>
        <p:xfrm>
          <a:off x="1655366" y="2334815"/>
          <a:ext cx="6288088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639" name="公式" r:id="rId3" imgW="2501900" imgH="482600" progId="Equation.3">
                  <p:embed/>
                </p:oleObj>
              </mc:Choice>
              <mc:Fallback>
                <p:oleObj name="公式" r:id="rId3" imgW="25019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5366" y="2334815"/>
                        <a:ext cx="6288088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489423"/>
              </p:ext>
            </p:extLst>
          </p:nvPr>
        </p:nvGraphicFramePr>
        <p:xfrm>
          <a:off x="971600" y="1187003"/>
          <a:ext cx="41592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640" name="Equation" r:id="rId5" imgW="2082600" imgH="241200" progId="Equation.DSMT4">
                  <p:embed/>
                </p:oleObj>
              </mc:Choice>
              <mc:Fallback>
                <p:oleObj name="Equation" r:id="rId5" imgW="2082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187003"/>
                        <a:ext cx="41592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956333"/>
              </p:ext>
            </p:extLst>
          </p:nvPr>
        </p:nvGraphicFramePr>
        <p:xfrm>
          <a:off x="5499150" y="1187003"/>
          <a:ext cx="22828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641" name="Equation" r:id="rId7" imgW="1143000" imgH="241200" progId="Equation.DSMT4">
                  <p:embed/>
                </p:oleObj>
              </mc:Choice>
              <mc:Fallback>
                <p:oleObj name="Equation" r:id="rId7" imgW="1143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9150" y="1187003"/>
                        <a:ext cx="228282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平面波的干涉</a:t>
            </a:r>
            <a:endParaRPr lang="zh-CN" altLang="en-US" dirty="0"/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225195"/>
              </p:ext>
            </p:extLst>
          </p:nvPr>
        </p:nvGraphicFramePr>
        <p:xfrm>
          <a:off x="611560" y="3717032"/>
          <a:ext cx="7851775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642" name="公式" r:id="rId9" imgW="3124200" imgH="457200" progId="Equation.3">
                  <p:embed/>
                </p:oleObj>
              </mc:Choice>
              <mc:Fallback>
                <p:oleObj name="公式" r:id="rId9" imgW="3124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717032"/>
                        <a:ext cx="7851775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258459"/>
              </p:ext>
            </p:extLst>
          </p:nvPr>
        </p:nvGraphicFramePr>
        <p:xfrm>
          <a:off x="995735" y="4534520"/>
          <a:ext cx="1800225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643" name="Equation" r:id="rId11" imgW="787400" imgH="457200" progId="Equation.3">
                  <p:embed/>
                </p:oleObj>
              </mc:Choice>
              <mc:Fallback>
                <p:oleObj name="Equation" r:id="rId11" imgW="787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735" y="4534520"/>
                        <a:ext cx="1800225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2841938" y="4509120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亮纹</a:t>
            </a:r>
          </a:p>
        </p:txBody>
      </p:sp>
      <p:sp>
        <p:nvSpPr>
          <p:cNvPr id="17" name="Text Box 38"/>
          <p:cNvSpPr txBox="1">
            <a:spLocks noChangeArrowheads="1"/>
          </p:cNvSpPr>
          <p:nvPr/>
        </p:nvSpPr>
        <p:spPr bwMode="auto">
          <a:xfrm>
            <a:off x="2886388" y="5156820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暗纹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451817" y="5797450"/>
            <a:ext cx="817125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亮暗条纹都是等间隔的平行直线，形成平行直线族</a:t>
            </a:r>
            <a:r>
              <a:rPr kumimoji="0" lang="zh-CN" altLang="en-US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，斜率，间距？</a:t>
            </a:r>
            <a:endParaRPr kumimoji="0" lang="zh-CN" alt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4149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等厚干涉</a:t>
            </a:r>
            <a:endParaRPr lang="zh-CN" alt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invGray">
          <a:xfrm>
            <a:off x="-738115" y="1160259"/>
            <a:ext cx="66967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b="1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薄膜干涉的干涉条纹（仅考虑几何光程差）</a:t>
            </a:r>
            <a:endParaRPr lang="en-US" altLang="zh-CN" sz="2000" b="1" dirty="0" smtClean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76675" y="2334518"/>
            <a:ext cx="2959221" cy="2291680"/>
            <a:chOff x="676675" y="1857400"/>
            <a:chExt cx="4191000" cy="3276600"/>
          </a:xfrm>
        </p:grpSpPr>
        <p:cxnSp>
          <p:nvCxnSpPr>
            <p:cNvPr id="6" name="直接连接符 5"/>
            <p:cNvCxnSpPr/>
            <p:nvPr/>
          </p:nvCxnSpPr>
          <p:spPr>
            <a:xfrm flipH="1">
              <a:off x="2324746" y="2590200"/>
              <a:ext cx="33612" cy="812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752875" y="4753000"/>
              <a:ext cx="3429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V="1">
              <a:off x="752875" y="2924200"/>
              <a:ext cx="34290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829075" y="2009800"/>
              <a:ext cx="1219200" cy="11430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829075" y="2009800"/>
              <a:ext cx="2590800" cy="990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2048275" y="3152800"/>
              <a:ext cx="685800" cy="16002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2734075" y="3000400"/>
              <a:ext cx="685800" cy="17526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3419875" y="1857400"/>
              <a:ext cx="914400" cy="11430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3419875" y="1933600"/>
              <a:ext cx="1447800" cy="1066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V="1">
              <a:off x="2048275" y="2581300"/>
              <a:ext cx="219469" cy="571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>
              <a:off x="2048275" y="3152800"/>
              <a:ext cx="685800" cy="1600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 flipV="1">
              <a:off x="2734075" y="3000400"/>
              <a:ext cx="685800" cy="1752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 flipH="1" flipV="1">
              <a:off x="2267743" y="2581300"/>
              <a:ext cx="1152131" cy="4191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" name="Line 23"/>
            <p:cNvSpPr>
              <a:spLocks noChangeShapeType="1"/>
            </p:cNvSpPr>
            <p:nvPr/>
          </p:nvSpPr>
          <p:spPr bwMode="auto">
            <a:xfrm flipV="1">
              <a:off x="2734075" y="3076600"/>
              <a:ext cx="0" cy="1676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0" name="Line 24"/>
            <p:cNvSpPr>
              <a:spLocks noChangeShapeType="1"/>
            </p:cNvSpPr>
            <p:nvPr/>
          </p:nvSpPr>
          <p:spPr bwMode="auto">
            <a:xfrm>
              <a:off x="1997079" y="2581300"/>
              <a:ext cx="102391" cy="1097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2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7209900"/>
                </p:ext>
              </p:extLst>
            </p:nvPr>
          </p:nvGraphicFramePr>
          <p:xfrm>
            <a:off x="1467250" y="2848000"/>
            <a:ext cx="35242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174" name="Equation" r:id="rId3" imgW="152280" imgH="164880" progId="Equation.3">
                    <p:embed/>
                  </p:oleObj>
                </mc:Choice>
                <mc:Fallback>
                  <p:oleObj name="Equation" r:id="rId3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7250" y="2848000"/>
                          <a:ext cx="352425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2817830"/>
                </p:ext>
              </p:extLst>
            </p:nvPr>
          </p:nvGraphicFramePr>
          <p:xfrm>
            <a:off x="2534050" y="4753000"/>
            <a:ext cx="35242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175" name="Equation" r:id="rId5" imgW="152280" imgH="164880" progId="Equation.3">
                    <p:embed/>
                  </p:oleObj>
                </mc:Choice>
                <mc:Fallback>
                  <p:oleObj name="Equation" r:id="rId5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4050" y="4753000"/>
                          <a:ext cx="352425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83701485"/>
                </p:ext>
              </p:extLst>
            </p:nvPr>
          </p:nvGraphicFramePr>
          <p:xfrm>
            <a:off x="3415113" y="3000400"/>
            <a:ext cx="32702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176" name="Equation" r:id="rId7" imgW="152280" imgH="177480" progId="Equation.3">
                    <p:embed/>
                  </p:oleObj>
                </mc:Choice>
                <mc:Fallback>
                  <p:oleObj name="Equation" r:id="rId7" imgW="1522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5113" y="3000400"/>
                          <a:ext cx="327025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50852372"/>
                </p:ext>
              </p:extLst>
            </p:nvPr>
          </p:nvGraphicFramePr>
          <p:xfrm>
            <a:off x="2193279" y="2204864"/>
            <a:ext cx="346075" cy="346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177" name="Equation" r:id="rId9" imgW="164880" imgH="164880" progId="Equation.3">
                    <p:embed/>
                  </p:oleObj>
                </mc:Choice>
                <mc:Fallback>
                  <p:oleObj name="Equation" r:id="rId9" imgW="1648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3279" y="2204864"/>
                          <a:ext cx="346075" cy="346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4934084"/>
                </p:ext>
              </p:extLst>
            </p:nvPr>
          </p:nvGraphicFramePr>
          <p:xfrm>
            <a:off x="676675" y="2619400"/>
            <a:ext cx="430213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178" name="Equation" r:id="rId11" imgW="152280" imgH="215640" progId="Equation.3">
                    <p:embed/>
                  </p:oleObj>
                </mc:Choice>
                <mc:Fallback>
                  <p:oleObj name="Equation" r:id="rId11" imgW="1522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6675" y="2619400"/>
                          <a:ext cx="430213" cy="609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2570664"/>
                </p:ext>
              </p:extLst>
            </p:nvPr>
          </p:nvGraphicFramePr>
          <p:xfrm>
            <a:off x="676675" y="3762400"/>
            <a:ext cx="407988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179" name="Equation" r:id="rId13" imgW="164880" imgH="215640" progId="Equation.3">
                    <p:embed/>
                  </p:oleObj>
                </mc:Choice>
                <mc:Fallback>
                  <p:oleObj name="Equation" r:id="rId13" imgW="164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6675" y="3762400"/>
                          <a:ext cx="407988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6147376"/>
                </p:ext>
              </p:extLst>
            </p:nvPr>
          </p:nvGraphicFramePr>
          <p:xfrm>
            <a:off x="1743475" y="2543200"/>
            <a:ext cx="242888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180" name="Equation" r:id="rId15" imgW="114120" imgH="215640" progId="Equation.3">
                    <p:embed/>
                  </p:oleObj>
                </mc:Choice>
                <mc:Fallback>
                  <p:oleObj name="Equation" r:id="rId15" imgW="11412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3475" y="2543200"/>
                          <a:ext cx="242888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70308427"/>
                </p:ext>
              </p:extLst>
            </p:nvPr>
          </p:nvGraphicFramePr>
          <p:xfrm>
            <a:off x="2453088" y="3767163"/>
            <a:ext cx="309562" cy="528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181" name="Equation" r:id="rId17" imgW="126720" imgH="215640" progId="Equation.3">
                    <p:embed/>
                  </p:oleObj>
                </mc:Choice>
                <mc:Fallback>
                  <p:oleObj name="Equation" r:id="rId17" imgW="12672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3088" y="3767163"/>
                          <a:ext cx="309562" cy="5286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19125813"/>
                </p:ext>
              </p:extLst>
            </p:nvPr>
          </p:nvGraphicFramePr>
          <p:xfrm>
            <a:off x="2734075" y="3533800"/>
            <a:ext cx="357188" cy="501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182" name="Equation" r:id="rId19" imgW="126720" imgH="177480" progId="Equation.3">
                    <p:embed/>
                  </p:oleObj>
                </mc:Choice>
                <mc:Fallback>
                  <p:oleObj name="Equation" r:id="rId19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4075" y="3533800"/>
                          <a:ext cx="357188" cy="501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95856051"/>
                </p:ext>
              </p:extLst>
            </p:nvPr>
          </p:nvGraphicFramePr>
          <p:xfrm>
            <a:off x="2065738" y="3502050"/>
            <a:ext cx="287337" cy="488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183" name="Equation" r:id="rId21" imgW="126720" imgH="215640" progId="Equation.3">
                    <p:embed/>
                  </p:oleObj>
                </mc:Choice>
                <mc:Fallback>
                  <p:oleObj name="Equation" r:id="rId21" imgW="12672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5738" y="3502050"/>
                          <a:ext cx="287337" cy="488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2789730"/>
                </p:ext>
              </p:extLst>
            </p:nvPr>
          </p:nvGraphicFramePr>
          <p:xfrm>
            <a:off x="2335613" y="2687663"/>
            <a:ext cx="242887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184" name="Equation" r:id="rId22" imgW="114120" imgH="215640" progId="Equation.3">
                    <p:embed/>
                  </p:oleObj>
                </mc:Choice>
                <mc:Fallback>
                  <p:oleObj name="Equation" r:id="rId22" imgW="11412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5613" y="2687663"/>
                          <a:ext cx="242887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Arc 43"/>
            <p:cNvSpPr>
              <a:spLocks/>
            </p:cNvSpPr>
            <p:nvPr/>
          </p:nvSpPr>
          <p:spPr bwMode="auto">
            <a:xfrm rot="6698628" flipH="1">
              <a:off x="2095864" y="2943629"/>
              <a:ext cx="218481" cy="260184"/>
            </a:xfrm>
            <a:custGeom>
              <a:avLst/>
              <a:gdLst>
                <a:gd name="G0" fmla="+- 0 0 0"/>
                <a:gd name="G1" fmla="+- 20275 0 0"/>
                <a:gd name="G2" fmla="+- 21600 0 0"/>
                <a:gd name="T0" fmla="*/ 7448 w 21600"/>
                <a:gd name="T1" fmla="*/ 0 h 20679"/>
                <a:gd name="T2" fmla="*/ 21596 w 21600"/>
                <a:gd name="T3" fmla="*/ 20679 h 20679"/>
                <a:gd name="T4" fmla="*/ 0 w 21600"/>
                <a:gd name="T5" fmla="*/ 20275 h 20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679" fill="none" extrusionOk="0">
                  <a:moveTo>
                    <a:pt x="7448" y="-1"/>
                  </a:moveTo>
                  <a:cubicBezTo>
                    <a:pt x="15949" y="3122"/>
                    <a:pt x="21600" y="11217"/>
                    <a:pt x="21600" y="20275"/>
                  </a:cubicBezTo>
                  <a:cubicBezTo>
                    <a:pt x="21600" y="20409"/>
                    <a:pt x="21598" y="20544"/>
                    <a:pt x="21596" y="20679"/>
                  </a:cubicBezTo>
                </a:path>
                <a:path w="21600" h="20679" stroke="0" extrusionOk="0">
                  <a:moveTo>
                    <a:pt x="7448" y="-1"/>
                  </a:moveTo>
                  <a:cubicBezTo>
                    <a:pt x="15949" y="3122"/>
                    <a:pt x="21600" y="11217"/>
                    <a:pt x="21600" y="20275"/>
                  </a:cubicBezTo>
                  <a:cubicBezTo>
                    <a:pt x="21600" y="20409"/>
                    <a:pt x="21598" y="20544"/>
                    <a:pt x="21596" y="20679"/>
                  </a:cubicBezTo>
                  <a:lnTo>
                    <a:pt x="0" y="20275"/>
                  </a:lnTo>
                  <a:close/>
                </a:path>
              </a:pathLst>
            </a:custGeom>
            <a:noFill/>
            <a:ln w="28575">
              <a:solidFill>
                <a:srgbClr val="33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cxnSp>
          <p:nvCxnSpPr>
            <p:cNvPr id="33" name="直接连接符 32"/>
            <p:cNvCxnSpPr/>
            <p:nvPr/>
          </p:nvCxnSpPr>
          <p:spPr>
            <a:xfrm flipV="1">
              <a:off x="2048274" y="3060700"/>
              <a:ext cx="77706" cy="130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2124475" y="3060700"/>
              <a:ext cx="6644" cy="838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2243863" y="2635328"/>
              <a:ext cx="80883" cy="361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6" name="对象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757842"/>
              </p:ext>
            </p:extLst>
          </p:nvPr>
        </p:nvGraphicFramePr>
        <p:xfrm>
          <a:off x="4932040" y="1086370"/>
          <a:ext cx="40211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185" name="Equation" r:id="rId23" imgW="2197080" imgH="291960" progId="Equation.DSMT4">
                  <p:embed/>
                </p:oleObj>
              </mc:Choice>
              <mc:Fallback>
                <p:oleObj name="Equation" r:id="rId23" imgW="21970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1086370"/>
                        <a:ext cx="402113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 Box 4"/>
          <p:cNvSpPr txBox="1">
            <a:spLocks noChangeArrowheads="1"/>
          </p:cNvSpPr>
          <p:nvPr/>
        </p:nvSpPr>
        <p:spPr bwMode="invGray">
          <a:xfrm>
            <a:off x="3884672" y="2190502"/>
            <a:ext cx="2232248" cy="464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20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200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200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）亮条纹</a:t>
            </a:r>
            <a:endParaRPr lang="en-US" altLang="zh-CN" sz="2200" dirty="0" smtClean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8" name="对象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039688"/>
              </p:ext>
            </p:extLst>
          </p:nvPr>
        </p:nvGraphicFramePr>
        <p:xfrm>
          <a:off x="4211638" y="2966765"/>
          <a:ext cx="10223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186" name="Equation" r:id="rId25" imgW="558720" imgH="203040" progId="Equation.DSMT4">
                  <p:embed/>
                </p:oleObj>
              </mc:Choice>
              <mc:Fallback>
                <p:oleObj name="Equation" r:id="rId25" imgW="558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2966765"/>
                        <a:ext cx="10223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对象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930721"/>
              </p:ext>
            </p:extLst>
          </p:nvPr>
        </p:nvGraphicFramePr>
        <p:xfrm>
          <a:off x="5350782" y="3003229"/>
          <a:ext cx="3492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187" name="Equation" r:id="rId27" imgW="190440" imgH="152280" progId="Equation.DSMT4">
                  <p:embed/>
                </p:oleObj>
              </mc:Choice>
              <mc:Fallback>
                <p:oleObj name="Equation" r:id="rId27" imgW="1904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0782" y="3003229"/>
                        <a:ext cx="349250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对象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246780"/>
              </p:ext>
            </p:extLst>
          </p:nvPr>
        </p:nvGraphicFramePr>
        <p:xfrm>
          <a:off x="5868144" y="2747226"/>
          <a:ext cx="1557338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188" name="Equation" r:id="rId29" imgW="850680" imgH="431640" progId="Equation.DSMT4">
                  <p:embed/>
                </p:oleObj>
              </mc:Choice>
              <mc:Fallback>
                <p:oleObj name="Equation" r:id="rId29" imgW="8506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2747226"/>
                        <a:ext cx="1557338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 Box 4"/>
          <p:cNvSpPr txBox="1">
            <a:spLocks noChangeArrowheads="1"/>
          </p:cNvSpPr>
          <p:nvPr/>
        </p:nvSpPr>
        <p:spPr bwMode="invGray">
          <a:xfrm>
            <a:off x="3884672" y="3464496"/>
            <a:ext cx="2232248" cy="498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20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200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200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）暗条纹</a:t>
            </a:r>
            <a:endParaRPr lang="en-US" altLang="zh-CN" sz="2200" dirty="0" smtClean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2" name="对象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867518"/>
              </p:ext>
            </p:extLst>
          </p:nvPr>
        </p:nvGraphicFramePr>
        <p:xfrm>
          <a:off x="4222750" y="3903390"/>
          <a:ext cx="165100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189" name="Equation" r:id="rId31" imgW="901440" imgH="393480" progId="Equation.DSMT4">
                  <p:embed/>
                </p:oleObj>
              </mc:Choice>
              <mc:Fallback>
                <p:oleObj name="Equation" r:id="rId31" imgW="901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0" y="3903390"/>
                        <a:ext cx="1651000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对象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875188"/>
              </p:ext>
            </p:extLst>
          </p:nvPr>
        </p:nvGraphicFramePr>
        <p:xfrm>
          <a:off x="6361113" y="3914502"/>
          <a:ext cx="158115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190" name="Equation" r:id="rId33" imgW="863280" imgH="431640" progId="Equation.DSMT4">
                  <p:embed/>
                </p:oleObj>
              </mc:Choice>
              <mc:Fallback>
                <p:oleObj name="Equation" r:id="rId33" imgW="8632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1113" y="3914502"/>
                        <a:ext cx="158115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对象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239385"/>
              </p:ext>
            </p:extLst>
          </p:nvPr>
        </p:nvGraphicFramePr>
        <p:xfrm>
          <a:off x="5942295" y="4124424"/>
          <a:ext cx="3492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191" name="Equation" r:id="rId35" imgW="190440" imgH="152280" progId="Equation.DSMT4">
                  <p:embed/>
                </p:oleObj>
              </mc:Choice>
              <mc:Fallback>
                <p:oleObj name="Equation" r:id="rId35" imgW="1904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2295" y="4124424"/>
                        <a:ext cx="349250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矩形 44"/>
          <p:cNvSpPr/>
          <p:nvPr/>
        </p:nvSpPr>
        <p:spPr>
          <a:xfrm>
            <a:off x="784283" y="4626198"/>
            <a:ext cx="66680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dirty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干涉条纹在</a:t>
            </a:r>
            <a:r>
              <a:rPr lang="zh-CN" altLang="en-US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薄膜表面沿等厚线</a:t>
            </a:r>
            <a:r>
              <a:rPr lang="zh-CN" altLang="en-US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分布，称为</a:t>
            </a:r>
            <a:r>
              <a:rPr lang="zh-CN" altLang="en-US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等厚干涉条纹</a:t>
            </a:r>
          </a:p>
        </p:txBody>
      </p:sp>
      <p:sp>
        <p:nvSpPr>
          <p:cNvPr id="46" name="矩形 45"/>
          <p:cNvSpPr/>
          <p:nvPr/>
        </p:nvSpPr>
        <p:spPr>
          <a:xfrm>
            <a:off x="884991" y="5322813"/>
            <a:ext cx="10560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正入射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7" name="对象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94078"/>
              </p:ext>
            </p:extLst>
          </p:nvPr>
        </p:nvGraphicFramePr>
        <p:xfrm>
          <a:off x="1941069" y="5292313"/>
          <a:ext cx="11160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192" name="Equation" r:id="rId37" imgW="609480" imgH="228600" progId="Equation.DSMT4">
                  <p:embed/>
                </p:oleObj>
              </mc:Choice>
              <mc:Fallback>
                <p:oleObj name="Equation" r:id="rId37" imgW="609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069" y="5292313"/>
                        <a:ext cx="111601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对象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103303"/>
              </p:ext>
            </p:extLst>
          </p:nvPr>
        </p:nvGraphicFramePr>
        <p:xfrm>
          <a:off x="3268044" y="5293166"/>
          <a:ext cx="18605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193" name="Equation" r:id="rId39" imgW="1015920" imgH="228600" progId="Equation.DSMT4">
                  <p:embed/>
                </p:oleObj>
              </mc:Choice>
              <mc:Fallback>
                <p:oleObj name="Equation" r:id="rId39" imgW="1015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8044" y="5293166"/>
                        <a:ext cx="18605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对象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63421"/>
              </p:ext>
            </p:extLst>
          </p:nvPr>
        </p:nvGraphicFramePr>
        <p:xfrm>
          <a:off x="1918172" y="5850334"/>
          <a:ext cx="12334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194" name="Equation" r:id="rId41" imgW="672840" imgH="228600" progId="Equation.DSMT4">
                  <p:embed/>
                </p:oleObj>
              </mc:Choice>
              <mc:Fallback>
                <p:oleObj name="Equation" r:id="rId41" imgW="672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8172" y="5850334"/>
                        <a:ext cx="123348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矩形 49"/>
          <p:cNvSpPr/>
          <p:nvPr/>
        </p:nvSpPr>
        <p:spPr>
          <a:xfrm>
            <a:off x="784780" y="6300028"/>
            <a:ext cx="75517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总结：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相邻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条纹间的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光程差 </a:t>
            </a:r>
            <a:r>
              <a:rPr lang="el-GR" altLang="zh-CN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Δ</a:t>
            </a:r>
            <a:r>
              <a:rPr lang="en-US" altLang="zh-CN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l-GR" altLang="zh-CN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λ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，相应位置的厚度差 </a:t>
            </a:r>
            <a:r>
              <a:rPr lang="en-US" altLang="zh-CN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</a:t>
            </a:r>
            <a:r>
              <a:rPr lang="el-GR" altLang="zh-CN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λ</a:t>
            </a:r>
            <a:r>
              <a:rPr lang="en-US" altLang="zh-CN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/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altLang="zh-CN" baseline="-2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en-US" dirty="0">
              <a:solidFill>
                <a:srgbClr val="0066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invGray">
          <a:xfrm>
            <a:off x="-849297" y="1577949"/>
            <a:ext cx="66967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b="1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在几何光程差的基础上还需考虑半波损失</a:t>
            </a:r>
            <a:endParaRPr lang="en-US" altLang="zh-CN" sz="2000" b="1" dirty="0" smtClean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09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700213"/>
            <a:ext cx="7772400" cy="1470025"/>
          </a:xfrm>
        </p:spPr>
        <p:txBody>
          <a:bodyPr anchor="ctr"/>
          <a:lstStyle/>
          <a:p>
            <a:r>
              <a:rPr lang="zh-CN" altLang="en-US" sz="4400" dirty="0" smtClean="0">
                <a:latin typeface="宋体" panose="02010600030101010101" pitchFamily="2" charset="-122"/>
              </a:rPr>
              <a:t>第</a:t>
            </a:r>
            <a:r>
              <a:rPr lang="en-US" altLang="zh-CN" sz="4400" dirty="0">
                <a:latin typeface="宋体" panose="02010600030101010101" pitchFamily="2" charset="-122"/>
              </a:rPr>
              <a:t>1</a:t>
            </a:r>
            <a:r>
              <a:rPr lang="zh-CN" altLang="en-US" sz="4400" dirty="0" smtClean="0">
                <a:latin typeface="宋体" panose="02010600030101010101" pitchFamily="2" charset="-122"/>
              </a:rPr>
              <a:t>章</a:t>
            </a:r>
            <a:r>
              <a:rPr lang="zh-CN" altLang="en-US" sz="4400" dirty="0" smtClean="0"/>
              <a:t>  </a:t>
            </a:r>
            <a:r>
              <a:rPr lang="zh-CN" altLang="en-US" sz="4400" dirty="0" smtClean="0">
                <a:latin typeface="宋体" panose="02010600030101010101" pitchFamily="2" charset="-122"/>
              </a:rPr>
              <a:t>几何光学</a:t>
            </a:r>
            <a:endParaRPr lang="zh-CN" altLang="en-US" sz="4400" dirty="0">
              <a:latin typeface="宋体" panose="02010600030101010101" pitchFamily="2" charset="-122"/>
            </a:endParaRPr>
          </a:p>
        </p:txBody>
      </p:sp>
      <p:sp>
        <p:nvSpPr>
          <p:cNvPr id="2775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13100"/>
            <a:ext cx="6400800" cy="3024212"/>
          </a:xfrm>
        </p:spPr>
        <p:txBody>
          <a:bodyPr/>
          <a:lstStyle/>
          <a:p>
            <a:r>
              <a:rPr lang="zh-CN" altLang="en-US" sz="3200" dirty="0" smtClean="0"/>
              <a:t>几何光学的基本原理</a:t>
            </a:r>
            <a:endParaRPr lang="en-US" altLang="zh-CN" sz="3200" dirty="0" smtClean="0"/>
          </a:p>
          <a:p>
            <a:r>
              <a:rPr lang="zh-CN" altLang="en-US" sz="3200" dirty="0" smtClean="0"/>
              <a:t>反射、折射</a:t>
            </a:r>
            <a:endParaRPr lang="en-US" altLang="zh-CN" sz="3200" dirty="0" smtClean="0"/>
          </a:p>
          <a:p>
            <a:r>
              <a:rPr lang="zh-CN" altLang="en-US" sz="3200" dirty="0" smtClean="0"/>
              <a:t>单球面成像</a:t>
            </a:r>
            <a:endParaRPr lang="en-US" altLang="zh-CN" sz="3200" dirty="0" smtClean="0"/>
          </a:p>
          <a:p>
            <a:r>
              <a:rPr lang="zh-CN" altLang="en-US" sz="3200" dirty="0" smtClean="0"/>
              <a:t>薄透镜成像</a:t>
            </a:r>
            <a:endParaRPr lang="en-US" altLang="zh-CN" sz="3200" dirty="0" smtClean="0"/>
          </a:p>
          <a:p>
            <a:r>
              <a:rPr lang="zh-CN" altLang="en-US" sz="3200" dirty="0"/>
              <a:t>逐次成像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牛顿环</a:t>
            </a:r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0"/>
            <a:ext cx="2294373" cy="2879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299704"/>
              </p:ext>
            </p:extLst>
          </p:nvPr>
        </p:nvGraphicFramePr>
        <p:xfrm>
          <a:off x="1038666" y="4622433"/>
          <a:ext cx="1872208" cy="395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616" name="Equation" r:id="rId4" imgW="1143000" imgH="241200" progId="Equation.DSMT4">
                  <p:embed/>
                </p:oleObj>
              </mc:Choice>
              <mc:Fallback>
                <p:oleObj name="Equation" r:id="rId4" imgW="11430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38666" y="4622433"/>
                        <a:ext cx="1872208" cy="3952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086090"/>
              </p:ext>
            </p:extLst>
          </p:nvPr>
        </p:nvGraphicFramePr>
        <p:xfrm>
          <a:off x="467544" y="5054481"/>
          <a:ext cx="314325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617" name="Equation" r:id="rId6" imgW="1917360" imgH="241200" progId="Equation.DSMT4">
                  <p:embed/>
                </p:oleObj>
              </mc:Choice>
              <mc:Fallback>
                <p:oleObj name="Equation" r:id="rId6" imgW="19173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5054481"/>
                        <a:ext cx="314325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531166"/>
              </p:ext>
            </p:extLst>
          </p:nvPr>
        </p:nvGraphicFramePr>
        <p:xfrm>
          <a:off x="1475656" y="5486529"/>
          <a:ext cx="87471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618" name="Equation" r:id="rId8" imgW="533160" imgH="393480" progId="Equation.DSMT4">
                  <p:embed/>
                </p:oleObj>
              </mc:Choice>
              <mc:Fallback>
                <p:oleObj name="Equation" r:id="rId8" imgW="533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486529"/>
                        <a:ext cx="874712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111336"/>
              </p:ext>
            </p:extLst>
          </p:nvPr>
        </p:nvGraphicFramePr>
        <p:xfrm>
          <a:off x="5304391" y="1052736"/>
          <a:ext cx="251941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619" name="Equation" r:id="rId10" imgW="1054080" imgH="241200" progId="Equation.DSMT4">
                  <p:embed/>
                </p:oleObj>
              </mc:Choice>
              <mc:Fallback>
                <p:oleObj name="Equation" r:id="rId10" imgW="10540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4391" y="1052736"/>
                        <a:ext cx="2519410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165536"/>
              </p:ext>
            </p:extLst>
          </p:nvPr>
        </p:nvGraphicFramePr>
        <p:xfrm>
          <a:off x="5338073" y="1700543"/>
          <a:ext cx="1754207" cy="625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620" name="Equation" r:id="rId12" imgW="711000" imgH="253800" progId="Equation.DSMT4">
                  <p:embed/>
                </p:oleObj>
              </mc:Choice>
              <mc:Fallback>
                <p:oleObj name="Equation" r:id="rId12" imgW="711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8073" y="1700543"/>
                        <a:ext cx="1754207" cy="6253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>
          <a:xfrm>
            <a:off x="3766532" y="2430611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说明</a:t>
            </a:r>
            <a:r>
              <a:rPr lang="zh-CN" altLang="en-US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sz="2000" i="1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altLang="zh-CN" sz="2000" i="1" baseline="-250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</a:t>
            </a:r>
            <a:r>
              <a:rPr lang="en-US" altLang="zh-CN" sz="2000" i="1" baseline="-2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与干涉级数 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 </a:t>
            </a:r>
            <a:r>
              <a:rPr lang="zh-CN" altLang="en-US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的平方根成正比，因此随着级数 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 </a:t>
            </a:r>
            <a:r>
              <a:rPr lang="zh-CN" altLang="en-US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的增大， 干涉条纹变密。</a:t>
            </a:r>
            <a:endParaRPr lang="zh-CN" altLang="en-US" sz="2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467716"/>
              </p:ext>
            </p:extLst>
          </p:nvPr>
        </p:nvGraphicFramePr>
        <p:xfrm>
          <a:off x="5220072" y="3422975"/>
          <a:ext cx="1440160" cy="731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621" name="Equation" r:id="rId14" imgW="825480" imgH="419040" progId="Equation.DSMT4">
                  <p:embed/>
                </p:oleObj>
              </mc:Choice>
              <mc:Fallback>
                <p:oleObj name="Equation" r:id="rId14" imgW="8254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220072" y="3422975"/>
                        <a:ext cx="1440160" cy="7311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>
          <a:xfrm>
            <a:off x="3766532" y="4232186"/>
            <a:ext cx="4935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说明</a:t>
            </a:r>
            <a:r>
              <a:rPr lang="zh-CN" altLang="en-US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endParaRPr lang="en-US" altLang="zh-CN" sz="2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zh-CN" altLang="en-US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）通过计算 </a:t>
            </a:r>
            <a:r>
              <a:rPr lang="en-US" altLang="zh-CN" sz="2000" i="1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</a:t>
            </a:r>
            <a:r>
              <a:rPr lang="en-US" altLang="zh-CN" sz="2000" i="1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级和 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 </a:t>
            </a:r>
            <a:r>
              <a:rPr lang="zh-CN" altLang="en-US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级条纹的间距，可以计算牛顿环的曲率半径。</a:t>
            </a:r>
            <a:endParaRPr lang="en-US" altLang="zh-CN" sz="2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765073" y="5408682"/>
            <a:ext cx="51274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）由于半波损失，牛顿环的中心是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暗纹</a:t>
            </a:r>
            <a:r>
              <a:rPr lang="zh-CN" altLang="en-US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880062" y="6009044"/>
            <a:ext cx="35189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条件：透镜与玻璃板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紧密接触</a:t>
            </a:r>
          </a:p>
        </p:txBody>
      </p:sp>
      <p:sp>
        <p:nvSpPr>
          <p:cNvPr id="16" name="矩形 15"/>
          <p:cNvSpPr/>
          <p:nvPr/>
        </p:nvSpPr>
        <p:spPr>
          <a:xfrm>
            <a:off x="214028" y="4024883"/>
            <a:ext cx="3552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发生干涉的位置</a:t>
            </a:r>
            <a:r>
              <a:rPr lang="en-US" altLang="zh-CN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空气薄膜上表面</a:t>
            </a:r>
            <a:endParaRPr lang="en-US" altLang="zh-CN" dirty="0" smtClean="0">
              <a:solidFill>
                <a:srgbClr val="0066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任意多边形 16"/>
          <p:cNvSpPr/>
          <p:nvPr/>
        </p:nvSpPr>
        <p:spPr>
          <a:xfrm>
            <a:off x="2707689" y="3160450"/>
            <a:ext cx="249878" cy="914400"/>
          </a:xfrm>
          <a:custGeom>
            <a:avLst/>
            <a:gdLst>
              <a:gd name="connsiteX0" fmla="*/ 0 w 249878"/>
              <a:gd name="connsiteY0" fmla="*/ 914400 h 914400"/>
              <a:gd name="connsiteX1" fmla="*/ 248575 w 249878"/>
              <a:gd name="connsiteY1" fmla="*/ 603682 h 914400"/>
              <a:gd name="connsiteX2" fmla="*/ 79899 w 249878"/>
              <a:gd name="connsiteY2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878" h="914400">
                <a:moveTo>
                  <a:pt x="0" y="914400"/>
                </a:moveTo>
                <a:cubicBezTo>
                  <a:pt x="117629" y="835241"/>
                  <a:pt x="235259" y="756082"/>
                  <a:pt x="248575" y="603682"/>
                </a:cubicBezTo>
                <a:cubicBezTo>
                  <a:pt x="261891" y="451282"/>
                  <a:pt x="170895" y="225641"/>
                  <a:pt x="79899" y="0"/>
                </a:cubicBezTo>
              </a:path>
            </a:pathLst>
          </a:custGeom>
          <a:noFill/>
          <a:ln w="12700">
            <a:solidFill>
              <a:srgbClr val="0066FF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41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90030"/>
            <a:ext cx="8229600" cy="682082"/>
          </a:xfrm>
        </p:spPr>
        <p:txBody>
          <a:bodyPr/>
          <a:lstStyle/>
          <a:p>
            <a:r>
              <a:rPr lang="zh-CN" altLang="en-US" dirty="0" smtClean="0"/>
              <a:t>迈克尔逊干涉仪</a:t>
            </a:r>
            <a:endParaRPr lang="zh-CN" altLang="en-US" dirty="0"/>
          </a:p>
        </p:txBody>
      </p:sp>
      <p:sp>
        <p:nvSpPr>
          <p:cNvPr id="4" name="Line 63"/>
          <p:cNvSpPr>
            <a:spLocks noChangeShapeType="1"/>
          </p:cNvSpPr>
          <p:nvPr/>
        </p:nvSpPr>
        <p:spPr bwMode="auto">
          <a:xfrm flipH="1">
            <a:off x="3041576" y="3561891"/>
            <a:ext cx="838200" cy="13716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3498776" y="4247691"/>
            <a:ext cx="2895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 flipH="1">
            <a:off x="3498776" y="4303254"/>
            <a:ext cx="2895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755576" y="4095291"/>
            <a:ext cx="6553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3270176" y="861012"/>
            <a:ext cx="0" cy="564093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 rot="18059620">
            <a:off x="2508176" y="3866691"/>
            <a:ext cx="1524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907976" y="4095291"/>
            <a:ext cx="2133600" cy="0"/>
          </a:xfrm>
          <a:prstGeom prst="line">
            <a:avLst/>
          </a:prstGeom>
          <a:noFill/>
          <a:ln w="152400">
            <a:solidFill>
              <a:srgbClr val="33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965376" y="4095291"/>
            <a:ext cx="533400" cy="152400"/>
          </a:xfrm>
          <a:prstGeom prst="line">
            <a:avLst/>
          </a:prstGeom>
          <a:noFill/>
          <a:ln w="76200">
            <a:solidFill>
              <a:srgbClr val="33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 flipV="1">
            <a:off x="3117776" y="3866691"/>
            <a:ext cx="381000" cy="3810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3117776" y="1656891"/>
            <a:ext cx="0" cy="22098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3193976" y="1656891"/>
            <a:ext cx="0" cy="22860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3171751" y="3777791"/>
            <a:ext cx="381000" cy="3810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 rot="18059620">
            <a:off x="4336976" y="3866691"/>
            <a:ext cx="1524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6394376" y="3561891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6394376" y="34856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V="1">
            <a:off x="6394376" y="36380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V="1">
            <a:off x="6394376" y="37904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flipV="1">
            <a:off x="6394376" y="39428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V="1">
            <a:off x="6394376" y="40952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V="1">
            <a:off x="6394376" y="42476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V="1">
            <a:off x="6394376" y="44000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 flipV="1">
            <a:off x="6394376" y="45524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 flipV="1">
            <a:off x="6394376" y="47048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2584376" y="1656891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V="1">
            <a:off x="2584376" y="15044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V="1">
            <a:off x="2736776" y="15044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 flipV="1">
            <a:off x="2889176" y="15044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V="1">
            <a:off x="3041576" y="15044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 flipV="1">
            <a:off x="3193976" y="15044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 flipV="1">
            <a:off x="3346376" y="15044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V="1">
            <a:off x="3498776" y="15044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 flipV="1">
            <a:off x="3651176" y="15044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 flipV="1">
            <a:off x="3803576" y="15044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 flipV="1">
            <a:off x="3955976" y="1504491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>
            <a:off x="4717976" y="4247691"/>
            <a:ext cx="3810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>
            <a:off x="4717976" y="4158791"/>
            <a:ext cx="3810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5098976" y="4628691"/>
            <a:ext cx="1295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1" name="Line 41"/>
          <p:cNvSpPr>
            <a:spLocks noChangeShapeType="1"/>
          </p:cNvSpPr>
          <p:nvPr/>
        </p:nvSpPr>
        <p:spPr bwMode="auto">
          <a:xfrm>
            <a:off x="5098976" y="4590591"/>
            <a:ext cx="1295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 flipH="1">
            <a:off x="3498776" y="4230229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 flipH="1">
            <a:off x="3498776" y="4158791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4" name="Line 47"/>
          <p:cNvSpPr>
            <a:spLocks noChangeShapeType="1"/>
          </p:cNvSpPr>
          <p:nvPr/>
        </p:nvSpPr>
        <p:spPr bwMode="auto">
          <a:xfrm>
            <a:off x="2584376" y="1071104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5" name="Line 48"/>
          <p:cNvSpPr>
            <a:spLocks noChangeShapeType="1"/>
          </p:cNvSpPr>
          <p:nvPr/>
        </p:nvSpPr>
        <p:spPr bwMode="auto">
          <a:xfrm flipV="1">
            <a:off x="2584376" y="918704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6" name="Line 49"/>
          <p:cNvSpPr>
            <a:spLocks noChangeShapeType="1"/>
          </p:cNvSpPr>
          <p:nvPr/>
        </p:nvSpPr>
        <p:spPr bwMode="auto">
          <a:xfrm flipV="1">
            <a:off x="2736776" y="918704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7" name="Line 50"/>
          <p:cNvSpPr>
            <a:spLocks noChangeShapeType="1"/>
          </p:cNvSpPr>
          <p:nvPr/>
        </p:nvSpPr>
        <p:spPr bwMode="auto">
          <a:xfrm flipV="1">
            <a:off x="2889176" y="918704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8" name="Line 51"/>
          <p:cNvSpPr>
            <a:spLocks noChangeShapeType="1"/>
          </p:cNvSpPr>
          <p:nvPr/>
        </p:nvSpPr>
        <p:spPr bwMode="auto">
          <a:xfrm flipV="1">
            <a:off x="3041576" y="918704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9" name="Line 52"/>
          <p:cNvSpPr>
            <a:spLocks noChangeShapeType="1"/>
          </p:cNvSpPr>
          <p:nvPr/>
        </p:nvSpPr>
        <p:spPr bwMode="auto">
          <a:xfrm flipV="1">
            <a:off x="3193976" y="918704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0" name="Line 53"/>
          <p:cNvSpPr>
            <a:spLocks noChangeShapeType="1"/>
          </p:cNvSpPr>
          <p:nvPr/>
        </p:nvSpPr>
        <p:spPr bwMode="auto">
          <a:xfrm flipV="1">
            <a:off x="3346376" y="918704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1" name="Line 54"/>
          <p:cNvSpPr>
            <a:spLocks noChangeShapeType="1"/>
          </p:cNvSpPr>
          <p:nvPr/>
        </p:nvSpPr>
        <p:spPr bwMode="auto">
          <a:xfrm flipV="1">
            <a:off x="3498776" y="918704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2" name="Line 55"/>
          <p:cNvSpPr>
            <a:spLocks noChangeShapeType="1"/>
          </p:cNvSpPr>
          <p:nvPr/>
        </p:nvSpPr>
        <p:spPr bwMode="auto">
          <a:xfrm flipV="1">
            <a:off x="3651176" y="918704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3" name="Line 56"/>
          <p:cNvSpPr>
            <a:spLocks noChangeShapeType="1"/>
          </p:cNvSpPr>
          <p:nvPr/>
        </p:nvSpPr>
        <p:spPr bwMode="auto">
          <a:xfrm flipV="1">
            <a:off x="3803576" y="918704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4" name="Line 57"/>
          <p:cNvSpPr>
            <a:spLocks noChangeShapeType="1"/>
          </p:cNvSpPr>
          <p:nvPr/>
        </p:nvSpPr>
        <p:spPr bwMode="auto">
          <a:xfrm flipV="1">
            <a:off x="3955976" y="918704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5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700820"/>
              </p:ext>
            </p:extLst>
          </p:nvPr>
        </p:nvGraphicFramePr>
        <p:xfrm>
          <a:off x="2089076" y="1428291"/>
          <a:ext cx="5715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94" name="Equation" r:id="rId3" imgW="228501" imgH="215806" progId="Equation.3">
                  <p:embed/>
                </p:oleObj>
              </mc:Choice>
              <mc:Fallback>
                <p:oleObj name="Equation" r:id="rId3" imgW="228501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076" y="1428291"/>
                        <a:ext cx="5715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747515"/>
              </p:ext>
            </p:extLst>
          </p:nvPr>
        </p:nvGraphicFramePr>
        <p:xfrm>
          <a:off x="2035101" y="742491"/>
          <a:ext cx="6032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95" name="Equation" r:id="rId5" imgW="241091" imgH="215713" progId="Equation.3">
                  <p:embed/>
                </p:oleObj>
              </mc:Choice>
              <mc:Fallback>
                <p:oleObj name="Equation" r:id="rId5" imgW="241091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101" y="742491"/>
                        <a:ext cx="6032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458268"/>
              </p:ext>
            </p:extLst>
          </p:nvPr>
        </p:nvGraphicFramePr>
        <p:xfrm>
          <a:off x="6191176" y="3115804"/>
          <a:ext cx="6032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96" name="Equation" r:id="rId7" imgW="241091" imgH="215713" progId="Equation.3">
                  <p:embed/>
                </p:oleObj>
              </mc:Choice>
              <mc:Fallback>
                <p:oleObj name="Equation" r:id="rId7" imgW="241091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176" y="3115804"/>
                        <a:ext cx="6032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894872"/>
              </p:ext>
            </p:extLst>
          </p:nvPr>
        </p:nvGraphicFramePr>
        <p:xfrm>
          <a:off x="4902126" y="2876091"/>
          <a:ext cx="5080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97" name="Equation" r:id="rId9" imgW="203024" imgH="215713" progId="Equation.3">
                  <p:embed/>
                </p:oleObj>
              </mc:Choice>
              <mc:Fallback>
                <p:oleObj name="Equation" r:id="rId9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2126" y="2876091"/>
                        <a:ext cx="5080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782178"/>
              </p:ext>
            </p:extLst>
          </p:nvPr>
        </p:nvGraphicFramePr>
        <p:xfrm>
          <a:off x="3454326" y="2876091"/>
          <a:ext cx="4445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98" name="Equation" r:id="rId11" imgW="177569" imgH="215619" progId="Equation.3">
                  <p:embed/>
                </p:oleObj>
              </mc:Choice>
              <mc:Fallback>
                <p:oleObj name="Equation" r:id="rId11" imgW="17756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326" y="2876091"/>
                        <a:ext cx="4445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 Box 64"/>
          <p:cNvSpPr txBox="1">
            <a:spLocks noChangeArrowheads="1"/>
          </p:cNvSpPr>
          <p:nvPr/>
        </p:nvSpPr>
        <p:spPr bwMode="auto">
          <a:xfrm>
            <a:off x="5138664" y="986966"/>
            <a:ext cx="18716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空气薄膜</a:t>
            </a:r>
          </a:p>
        </p:txBody>
      </p:sp>
      <p:graphicFrame>
        <p:nvGraphicFramePr>
          <p:cNvPr id="61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197062"/>
              </p:ext>
            </p:extLst>
          </p:nvPr>
        </p:nvGraphicFramePr>
        <p:xfrm>
          <a:off x="4251251" y="1312404"/>
          <a:ext cx="281940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99" name="Equation" r:id="rId13" imgW="1079032" imgH="393529" progId="Equation.DSMT4">
                  <p:embed/>
                </p:oleObj>
              </mc:Choice>
              <mc:Fallback>
                <p:oleObj name="Equation" r:id="rId13" imgW="1079032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251" y="1312404"/>
                        <a:ext cx="2819400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735755"/>
              </p:ext>
            </p:extLst>
          </p:nvPr>
        </p:nvGraphicFramePr>
        <p:xfrm>
          <a:off x="7010326" y="1566404"/>
          <a:ext cx="91916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00" name="Equation" r:id="rId15" imgW="330057" imgH="203112" progId="Equation.3">
                  <p:embed/>
                </p:oleObj>
              </mc:Choice>
              <mc:Fallback>
                <p:oleObj name="Equation" r:id="rId15" imgW="33005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326" y="1566404"/>
                        <a:ext cx="919163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ext Box 67"/>
          <p:cNvSpPr txBox="1">
            <a:spLocks noChangeArrowheads="1"/>
          </p:cNvSpPr>
          <p:nvPr/>
        </p:nvSpPr>
        <p:spPr bwMode="auto">
          <a:xfrm>
            <a:off x="4129014" y="5235116"/>
            <a:ext cx="3352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Michelson</a:t>
            </a:r>
            <a:r>
              <a:rPr kumimoji="1" lang="zh-CN" altLang="en-US" sz="24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干涉仪</a:t>
            </a:r>
          </a:p>
        </p:txBody>
      </p:sp>
      <p:sp>
        <p:nvSpPr>
          <p:cNvPr id="64" name="Line 45"/>
          <p:cNvSpPr>
            <a:spLocks noChangeShapeType="1"/>
          </p:cNvSpPr>
          <p:nvPr/>
        </p:nvSpPr>
        <p:spPr bwMode="auto">
          <a:xfrm>
            <a:off x="3481314" y="4247691"/>
            <a:ext cx="0" cy="242166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5" name="Line 15"/>
          <p:cNvSpPr>
            <a:spLocks noChangeShapeType="1"/>
          </p:cNvSpPr>
          <p:nvPr/>
        </p:nvSpPr>
        <p:spPr bwMode="auto">
          <a:xfrm>
            <a:off x="3552751" y="4158791"/>
            <a:ext cx="0" cy="2510569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6" name="Text Box 70"/>
          <p:cNvSpPr txBox="1">
            <a:spLocks noChangeArrowheads="1"/>
          </p:cNvSpPr>
          <p:nvPr/>
        </p:nvSpPr>
        <p:spPr bwMode="auto">
          <a:xfrm>
            <a:off x="4849739" y="2444291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补偿板</a:t>
            </a:r>
          </a:p>
        </p:txBody>
      </p:sp>
      <p:sp>
        <p:nvSpPr>
          <p:cNvPr id="67" name="Text Box 71"/>
          <p:cNvSpPr txBox="1">
            <a:spLocks noChangeArrowheads="1"/>
          </p:cNvSpPr>
          <p:nvPr/>
        </p:nvSpPr>
        <p:spPr bwMode="auto">
          <a:xfrm>
            <a:off x="3265414" y="2444291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分光板</a:t>
            </a:r>
          </a:p>
        </p:txBody>
      </p:sp>
      <p:sp>
        <p:nvSpPr>
          <p:cNvPr id="68" name="Text Box 72"/>
          <p:cNvSpPr txBox="1">
            <a:spLocks noChangeArrowheads="1"/>
          </p:cNvSpPr>
          <p:nvPr/>
        </p:nvSpPr>
        <p:spPr bwMode="auto">
          <a:xfrm>
            <a:off x="3913474" y="6102450"/>
            <a:ext cx="1415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接收装置</a:t>
            </a:r>
          </a:p>
        </p:txBody>
      </p:sp>
      <p:sp>
        <p:nvSpPr>
          <p:cNvPr id="69" name="Line 73"/>
          <p:cNvSpPr>
            <a:spLocks noChangeShapeType="1"/>
          </p:cNvSpPr>
          <p:nvPr/>
        </p:nvSpPr>
        <p:spPr bwMode="auto">
          <a:xfrm flipH="1">
            <a:off x="3768651" y="3726991"/>
            <a:ext cx="2592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0" name="Line 75"/>
          <p:cNvSpPr>
            <a:spLocks noChangeShapeType="1"/>
          </p:cNvSpPr>
          <p:nvPr/>
        </p:nvSpPr>
        <p:spPr bwMode="auto">
          <a:xfrm rot="5400000" flipH="1">
            <a:off x="2472457" y="2430798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96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光场的时空相干性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27401" y="3933056"/>
            <a:ext cx="8329242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空间相干性：来源于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扩展光源不同</a:t>
            </a:r>
            <a:r>
              <a:rPr lang="zh-CN" altLang="en-US" sz="2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部分发光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的独立性</a:t>
            </a:r>
            <a:r>
              <a:rPr lang="zh-CN" altLang="en-US" sz="2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en-US" altLang="zh-CN" sz="24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集中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体现在分波前干涉装置</a:t>
            </a:r>
            <a:r>
              <a:rPr lang="zh-CN" altLang="en-US" sz="2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中，即我们需要线度多小的光源才可能观察到杨氏干涉。</a:t>
            </a:r>
            <a:endParaRPr lang="zh-CN" altLang="en-US" sz="2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42545"/>
              </p:ext>
            </p:extLst>
          </p:nvPr>
        </p:nvGraphicFramePr>
        <p:xfrm>
          <a:off x="3491880" y="5354984"/>
          <a:ext cx="2094098" cy="66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571" name="Equation" r:id="rId3" imgW="558720" imgH="177480" progId="Equation.DSMT4">
                  <p:embed/>
                </p:oleObj>
              </mc:Choice>
              <mc:Fallback>
                <p:oleObj name="Equation" r:id="rId3" imgW="558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91880" y="5354984"/>
                        <a:ext cx="2094098" cy="6663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组合 7"/>
          <p:cNvGrpSpPr/>
          <p:nvPr/>
        </p:nvGrpSpPr>
        <p:grpSpPr>
          <a:xfrm>
            <a:off x="3608111" y="2213934"/>
            <a:ext cx="2260033" cy="1408906"/>
            <a:chOff x="4923656" y="3754305"/>
            <a:chExt cx="6172200" cy="2590800"/>
          </a:xfrm>
        </p:grpSpPr>
        <p:sp>
          <p:nvSpPr>
            <p:cNvPr id="9" name="Oval 2"/>
            <p:cNvSpPr>
              <a:spLocks noChangeArrowheads="1"/>
            </p:cNvSpPr>
            <p:nvPr/>
          </p:nvSpPr>
          <p:spPr bwMode="auto">
            <a:xfrm>
              <a:off x="4923656" y="4516305"/>
              <a:ext cx="304800" cy="914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" name="Line 3"/>
            <p:cNvSpPr>
              <a:spLocks noChangeShapeType="1"/>
            </p:cNvSpPr>
            <p:nvPr/>
          </p:nvSpPr>
          <p:spPr bwMode="auto">
            <a:xfrm flipV="1">
              <a:off x="5076056" y="3906705"/>
              <a:ext cx="5943600" cy="106680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1" name="Line 4"/>
            <p:cNvSpPr>
              <a:spLocks noChangeShapeType="1"/>
            </p:cNvSpPr>
            <p:nvPr/>
          </p:nvSpPr>
          <p:spPr bwMode="auto">
            <a:xfrm>
              <a:off x="5076056" y="4973505"/>
              <a:ext cx="6019800" cy="129540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9522613" y="4592506"/>
              <a:ext cx="0" cy="990599"/>
            </a:xfrm>
            <a:prstGeom prst="line">
              <a:avLst/>
            </a:prstGeom>
            <a:noFill/>
            <a:ln w="76200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3" name="Line 6"/>
            <p:cNvSpPr>
              <a:spLocks noChangeShapeType="1"/>
            </p:cNvSpPr>
            <p:nvPr/>
          </p:nvSpPr>
          <p:spPr bwMode="auto">
            <a:xfrm>
              <a:off x="9522613" y="3830504"/>
              <a:ext cx="0" cy="609599"/>
            </a:xfrm>
            <a:prstGeom prst="line">
              <a:avLst/>
            </a:prstGeom>
            <a:noFill/>
            <a:ln w="76200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4" name="Line 7"/>
            <p:cNvSpPr>
              <a:spLocks noChangeShapeType="1"/>
            </p:cNvSpPr>
            <p:nvPr/>
          </p:nvSpPr>
          <p:spPr bwMode="auto">
            <a:xfrm>
              <a:off x="9522613" y="5735506"/>
              <a:ext cx="0" cy="609599"/>
            </a:xfrm>
            <a:prstGeom prst="line">
              <a:avLst/>
            </a:prstGeom>
            <a:noFill/>
            <a:ln w="76200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6600056" y="4516305"/>
              <a:ext cx="0" cy="990600"/>
            </a:xfrm>
            <a:prstGeom prst="line">
              <a:avLst/>
            </a:prstGeom>
            <a:noFill/>
            <a:ln w="76200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6600056" y="3754305"/>
              <a:ext cx="0" cy="609600"/>
            </a:xfrm>
            <a:prstGeom prst="line">
              <a:avLst/>
            </a:prstGeom>
            <a:noFill/>
            <a:ln w="76200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>
              <a:off x="6600056" y="5659305"/>
              <a:ext cx="0" cy="609600"/>
            </a:xfrm>
            <a:prstGeom prst="line">
              <a:avLst/>
            </a:prstGeom>
            <a:noFill/>
            <a:ln w="76200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8" name="Arc 16"/>
            <p:cNvSpPr>
              <a:spLocks/>
            </p:cNvSpPr>
            <p:nvPr/>
          </p:nvSpPr>
          <p:spPr bwMode="auto">
            <a:xfrm>
              <a:off x="7514456" y="4428993"/>
              <a:ext cx="914400" cy="1230312"/>
            </a:xfrm>
            <a:custGeom>
              <a:avLst/>
              <a:gdLst>
                <a:gd name="G0" fmla="+- 0 0 0"/>
                <a:gd name="G1" fmla="+- 15334 0 0"/>
                <a:gd name="G2" fmla="+- 21600 0 0"/>
                <a:gd name="T0" fmla="*/ 15213 w 21600"/>
                <a:gd name="T1" fmla="*/ 0 h 29061"/>
                <a:gd name="T2" fmla="*/ 16677 w 21600"/>
                <a:gd name="T3" fmla="*/ 29061 h 29061"/>
                <a:gd name="T4" fmla="*/ 0 w 21600"/>
                <a:gd name="T5" fmla="*/ 15334 h 29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9061" fill="none" extrusionOk="0">
                  <a:moveTo>
                    <a:pt x="15212" y="0"/>
                  </a:moveTo>
                  <a:cubicBezTo>
                    <a:pt x="19300" y="4055"/>
                    <a:pt x="21600" y="9575"/>
                    <a:pt x="21600" y="15334"/>
                  </a:cubicBezTo>
                  <a:cubicBezTo>
                    <a:pt x="21600" y="20342"/>
                    <a:pt x="19859" y="25194"/>
                    <a:pt x="16677" y="29061"/>
                  </a:cubicBezTo>
                </a:path>
                <a:path w="21600" h="29061" stroke="0" extrusionOk="0">
                  <a:moveTo>
                    <a:pt x="15212" y="0"/>
                  </a:moveTo>
                  <a:cubicBezTo>
                    <a:pt x="19300" y="4055"/>
                    <a:pt x="21600" y="9575"/>
                    <a:pt x="21600" y="15334"/>
                  </a:cubicBezTo>
                  <a:cubicBezTo>
                    <a:pt x="21600" y="20342"/>
                    <a:pt x="19859" y="25194"/>
                    <a:pt x="16677" y="29061"/>
                  </a:cubicBezTo>
                  <a:lnTo>
                    <a:pt x="0" y="15334"/>
                  </a:lnTo>
                  <a:close/>
                </a:path>
              </a:pathLst>
            </a:custGeom>
            <a:noFill/>
            <a:ln w="38100">
              <a:solidFill>
                <a:srgbClr val="80008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graphicFrame>
          <p:nvGraphicFramePr>
            <p:cNvPr id="19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06804767"/>
                </p:ext>
              </p:extLst>
            </p:nvPr>
          </p:nvGraphicFramePr>
          <p:xfrm>
            <a:off x="8431569" y="4869826"/>
            <a:ext cx="693680" cy="4933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0572" name="Equation" r:id="rId5" imgW="266400" imgH="190440" progId="Equation.DSMT4">
                    <p:embed/>
                  </p:oleObj>
                </mc:Choice>
                <mc:Fallback>
                  <p:oleObj name="Equation" r:id="rId5" imgW="266400" imgH="1904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31569" y="4869826"/>
                          <a:ext cx="693680" cy="4933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3608111" y="1628800"/>
            <a:ext cx="896082" cy="389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800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无干涉</a:t>
            </a:r>
            <a:endParaRPr lang="zh-CN" altLang="en-US" sz="1800" dirty="0">
              <a:solidFill>
                <a:srgbClr val="0066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4795447" y="1628800"/>
            <a:ext cx="896082" cy="389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800" dirty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</a:t>
            </a:r>
            <a:r>
              <a:rPr lang="zh-CN" altLang="en-US" sz="1800" dirty="0" smtClean="0">
                <a:solidFill>
                  <a:srgbClr val="0066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干涉</a:t>
            </a:r>
            <a:endParaRPr lang="zh-CN" altLang="en-US" sz="1800" dirty="0">
              <a:solidFill>
                <a:srgbClr val="0066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22" name="直接箭头连接符 21"/>
          <p:cNvCxnSpPr/>
          <p:nvPr/>
        </p:nvCxnSpPr>
        <p:spPr>
          <a:xfrm>
            <a:off x="3850436" y="1865420"/>
            <a:ext cx="205716" cy="514267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23" name="直接箭头连接符 22"/>
          <p:cNvCxnSpPr/>
          <p:nvPr/>
        </p:nvCxnSpPr>
        <p:spPr>
          <a:xfrm>
            <a:off x="5002564" y="1865420"/>
            <a:ext cx="144016" cy="389952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triangle" w="med" len="med"/>
          </a:ln>
          <a:effectLst/>
        </p:spPr>
      </p:cxnSp>
      <p:graphicFrame>
        <p:nvGraphicFramePr>
          <p:cNvPr id="24" name="对象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310886"/>
              </p:ext>
            </p:extLst>
          </p:nvPr>
        </p:nvGraphicFramePr>
        <p:xfrm>
          <a:off x="3540125" y="2224088"/>
          <a:ext cx="35877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573" name="Equation" r:id="rId7" imgW="126720" imgH="177480" progId="Equation.DSMT4">
                  <p:embed/>
                </p:oleObj>
              </mc:Choice>
              <mc:Fallback>
                <p:oleObj name="Equation" r:id="rId7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25" y="2224088"/>
                        <a:ext cx="358775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242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7401" y="273090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光场的时空相干性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27401" y="3933056"/>
            <a:ext cx="8329242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时间相干性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：来源于光源发光过程在时间上的断续性；</a:t>
            </a:r>
            <a:endParaRPr lang="en-US" altLang="zh-CN" sz="24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集中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体现在</a:t>
            </a:r>
            <a:r>
              <a:rPr lang="zh-CN" altLang="en-US" sz="2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分振幅干涉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装置</a:t>
            </a:r>
            <a:r>
              <a:rPr lang="zh-CN" altLang="en-US" sz="2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中，即迈克尔逊干涉中所能允许的最大光程差。</a:t>
            </a:r>
            <a:endParaRPr lang="zh-CN" altLang="en-US" sz="2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8821" y="1151651"/>
            <a:ext cx="2820216" cy="2781405"/>
          </a:xfrm>
          <a:prstGeom prst="rect">
            <a:avLst/>
          </a:prstGeom>
        </p:spPr>
      </p:pic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1835696" y="5276403"/>
            <a:ext cx="23391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波包的有效长度</a:t>
            </a:r>
          </a:p>
        </p:txBody>
      </p:sp>
      <p:graphicFrame>
        <p:nvGraphicFramePr>
          <p:cNvPr id="2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333687"/>
              </p:ext>
            </p:extLst>
          </p:nvPr>
        </p:nvGraphicFramePr>
        <p:xfrm>
          <a:off x="2819073" y="5738068"/>
          <a:ext cx="1355725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555" name="Equation" r:id="rId4" imgW="558720" imgH="419040" progId="Equation.DSMT4">
                  <p:embed/>
                </p:oleObj>
              </mc:Choice>
              <mc:Fallback>
                <p:oleObj name="Equation" r:id="rId4" imgW="5587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073" y="5738068"/>
                        <a:ext cx="1355725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4920251" y="6018538"/>
            <a:ext cx="1415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相干长度</a:t>
            </a:r>
          </a:p>
        </p:txBody>
      </p:sp>
      <p:cxnSp>
        <p:nvCxnSpPr>
          <p:cNvPr id="30" name="直接连接符 29"/>
          <p:cNvCxnSpPr/>
          <p:nvPr/>
        </p:nvCxnSpPr>
        <p:spPr>
          <a:xfrm>
            <a:off x="4353994" y="6239718"/>
            <a:ext cx="519611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18685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3581400"/>
          </a:xfrm>
        </p:spPr>
        <p:txBody>
          <a:bodyPr/>
          <a:lstStyle/>
          <a:p>
            <a:pPr algn="just"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费马（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Fermat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）原理</a:t>
            </a:r>
            <a:r>
              <a:rPr lang="zh-CN" altLang="en-US" sz="2800" dirty="0">
                <a:latin typeface="Times New Roman" panose="02020603050405020304" pitchFamily="18" charset="0"/>
              </a:rPr>
              <a:t>：两点间光的实际路径，是光程平稳的路径。（</a:t>
            </a:r>
            <a:r>
              <a:rPr lang="en-US" altLang="zh-CN" sz="2800" dirty="0">
                <a:latin typeface="Times New Roman" panose="02020603050405020304" pitchFamily="18" charset="0"/>
              </a:rPr>
              <a:t>1679</a:t>
            </a:r>
            <a:r>
              <a:rPr lang="zh-CN" altLang="en-US" sz="2800" dirty="0">
                <a:latin typeface="Times New Roman" panose="02020603050405020304" pitchFamily="18" charset="0"/>
              </a:rPr>
              <a:t>年）</a:t>
            </a:r>
          </a:p>
          <a:p>
            <a:pPr algn="just">
              <a:buFontTx/>
              <a:buNone/>
            </a:pPr>
            <a:endParaRPr lang="zh-CN" altLang="en-US" sz="2800" dirty="0">
              <a:latin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zh-CN" altLang="en-US" sz="2800" dirty="0">
                <a:latin typeface="Times New Roman" panose="02020603050405020304" pitchFamily="18" charset="0"/>
              </a:rPr>
              <a:t>光程：折射率</a:t>
            </a:r>
            <a:r>
              <a:rPr lang="en-US" altLang="zh-CN" sz="2800" dirty="0">
                <a:latin typeface="Times New Roman" panose="02020603050405020304" pitchFamily="18" charset="0"/>
              </a:rPr>
              <a:t>×</a:t>
            </a:r>
            <a:r>
              <a:rPr lang="zh-CN" altLang="en-US" sz="2800" dirty="0">
                <a:latin typeface="Times New Roman" panose="02020603050405020304" pitchFamily="18" charset="0"/>
              </a:rPr>
              <a:t>光所经过的路程，即</a:t>
            </a:r>
            <a:r>
              <a:rPr lang="en-US" altLang="zh-CN" sz="2800" i="1" dirty="0" err="1">
                <a:latin typeface="Times New Roman" panose="02020603050405020304" pitchFamily="18" charset="0"/>
              </a:rPr>
              <a:t>nS</a:t>
            </a:r>
            <a:r>
              <a:rPr lang="zh-CN" altLang="en-US" sz="2800" dirty="0">
                <a:latin typeface="Times New Roman" panose="02020603050405020304" pitchFamily="18" charset="0"/>
              </a:rPr>
              <a:t>。</a:t>
            </a:r>
          </a:p>
          <a:p>
            <a:pPr algn="just">
              <a:buFontTx/>
              <a:buNone/>
            </a:pPr>
            <a:r>
              <a:rPr lang="zh-CN" altLang="en-US" sz="2800" dirty="0">
                <a:latin typeface="Times New Roman" panose="02020603050405020304" pitchFamily="18" charset="0"/>
              </a:rPr>
              <a:t>		  一般情况下为折射率的路径积分。</a:t>
            </a:r>
          </a:p>
          <a:p>
            <a:pPr>
              <a:buFontTx/>
              <a:buNone/>
            </a:pPr>
            <a:r>
              <a:rPr lang="zh-CN" altLang="en-US" sz="2800" dirty="0">
                <a:latin typeface="Times New Roman" panose="02020603050405020304" pitchFamily="18" charset="0"/>
              </a:rPr>
              <a:t>平稳：极值（极大、极小）或恒定值。</a:t>
            </a:r>
          </a:p>
          <a:p>
            <a:pPr>
              <a:buFontTx/>
              <a:buNone/>
            </a:pPr>
            <a:r>
              <a:rPr lang="zh-CN" altLang="en-US" sz="2800" dirty="0">
                <a:latin typeface="Times New Roman" panose="02020603050405020304" pitchFamily="18" charset="0"/>
              </a:rPr>
              <a:t> 		在数学上，用变分表示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7065963" y="2349500"/>
          <a:ext cx="1893887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3" name="Equation" r:id="rId3" imgW="431640" imgH="330120" progId="Equation.DSMT4">
                  <p:embed/>
                </p:oleObj>
              </mc:Choice>
              <mc:Fallback>
                <p:oleObj name="Equation" r:id="rId3" imgW="431640" imgH="3301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5963" y="2349500"/>
                        <a:ext cx="1893887" cy="107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258888" y="4567238"/>
          <a:ext cx="2506662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4" name="Equation" r:id="rId5" imgW="571320" imgH="253800" progId="Equation.DSMT4">
                  <p:embed/>
                </p:oleObj>
              </mc:Choice>
              <mc:Fallback>
                <p:oleObj name="Equation" r:id="rId5" imgW="57132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567238"/>
                        <a:ext cx="2506662" cy="82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3536950" y="4437063"/>
          <a:ext cx="3676650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5" name="Equation" r:id="rId7" imgW="838080" imgH="330120" progId="Equation.DSMT4">
                  <p:embed/>
                </p:oleObj>
              </mc:Choice>
              <mc:Fallback>
                <p:oleObj name="Equation" r:id="rId7" imgW="838080" imgH="3301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4437063"/>
                        <a:ext cx="3676650" cy="1074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宋体" panose="02010600030101010101" pitchFamily="2" charset="-122"/>
              </a:rPr>
              <a:t>Fermat</a:t>
            </a:r>
            <a:r>
              <a:rPr lang="zh-CN" altLang="en-US" dirty="0" smtClean="0">
                <a:latin typeface="宋体" panose="02010600030101010101" pitchFamily="2" charset="-122"/>
              </a:rPr>
              <a:t>原理与反射折射定律</a:t>
            </a:r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1080120"/>
          </a:xfrm>
        </p:spPr>
        <p:txBody>
          <a:bodyPr/>
          <a:lstStyle/>
          <a:p>
            <a:r>
              <a:rPr lang="zh-CN" altLang="en-US" sz="2800" dirty="0">
                <a:latin typeface="Times New Roman" panose="02020603050405020304" pitchFamily="18" charset="0"/>
              </a:rPr>
              <a:t>可以由</a:t>
            </a:r>
            <a:r>
              <a:rPr lang="en-US" altLang="zh-CN" sz="2800" dirty="0">
                <a:latin typeface="Times New Roman" panose="02020603050405020304" pitchFamily="18" charset="0"/>
              </a:rPr>
              <a:t>Fermat</a:t>
            </a:r>
            <a:r>
              <a:rPr lang="zh-CN" altLang="en-US" sz="2800" dirty="0">
                <a:latin typeface="Times New Roman" panose="02020603050405020304" pitchFamily="18" charset="0"/>
              </a:rPr>
              <a:t>原理导出几何光学</a:t>
            </a:r>
            <a:r>
              <a:rPr lang="zh-CN" altLang="en-US" sz="2800" dirty="0" smtClean="0">
                <a:latin typeface="Times New Roman" panose="02020603050405020304" pitchFamily="18" charset="0"/>
              </a:rPr>
              <a:t>的反射折射定律。</a:t>
            </a:r>
            <a:endParaRPr lang="en-US" altLang="zh-CN" sz="2800" dirty="0" smtClean="0">
              <a:latin typeface="Times New Roman" panose="02020603050405020304" pitchFamily="18" charset="0"/>
            </a:endParaRPr>
          </a:p>
          <a:p>
            <a:r>
              <a:rPr lang="zh-CN" altLang="en-US" sz="2800" dirty="0" smtClean="0">
                <a:latin typeface="Times New Roman" panose="02020603050405020304" pitchFamily="18" charset="0"/>
              </a:rPr>
              <a:t>证明折射定律</a:t>
            </a:r>
            <a:endParaRPr lang="en-US" altLang="zh-CN" sz="2800" dirty="0" smtClean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636912"/>
            <a:ext cx="7091280" cy="376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66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6705600" y="5029200"/>
          <a:ext cx="19050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8130" r:id="rId3" imgW="329914" imgH="177646" progId="Equation.3">
                  <p:embed/>
                </p:oleObj>
              </mc:Choice>
              <mc:Fallback>
                <p:oleObj r:id="rId3" imgW="329914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029200"/>
                        <a:ext cx="1905000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743200" y="990600"/>
            <a:ext cx="365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>
                <a:latin typeface="Times New Roman" panose="02020603050405020304" pitchFamily="18" charset="0"/>
              </a:rPr>
              <a:t>反射光在入射面内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905000" y="51054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400">
                <a:solidFill>
                  <a:srgbClr val="FF3300"/>
                </a:solidFill>
                <a:latin typeface="Times New Roman" panose="02020603050405020304" pitchFamily="18" charset="0"/>
              </a:rPr>
              <a:t>界面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1143000" y="5638800"/>
            <a:ext cx="4648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V="1">
            <a:off x="1143000" y="4648200"/>
            <a:ext cx="1371600" cy="990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V="1">
            <a:off x="2514600" y="3810000"/>
            <a:ext cx="1143000" cy="838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3657600" y="38100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7010400" y="38100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V="1">
            <a:off x="5791200" y="3810000"/>
            <a:ext cx="2362200" cy="1828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2514600" y="2057400"/>
            <a:ext cx="4495800" cy="2590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2895600" y="2819400"/>
            <a:ext cx="1828800" cy="18288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V="1">
            <a:off x="4724400" y="2819400"/>
            <a:ext cx="1828800" cy="18288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V="1">
            <a:off x="4724400" y="2286000"/>
            <a:ext cx="0" cy="23622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40" name="Arc 20"/>
          <p:cNvSpPr>
            <a:spLocks/>
          </p:cNvSpPr>
          <p:nvPr/>
        </p:nvSpPr>
        <p:spPr bwMode="auto">
          <a:xfrm>
            <a:off x="4724400" y="3963988"/>
            <a:ext cx="430213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7416"/>
              <a:gd name="T1" fmla="*/ 0 h 21600"/>
              <a:gd name="T2" fmla="*/ 17416 w 17416"/>
              <a:gd name="T3" fmla="*/ 8824 h 21600"/>
              <a:gd name="T4" fmla="*/ 0 w 1741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416" h="21600" fill="none" extrusionOk="0">
                <a:moveTo>
                  <a:pt x="0" y="0"/>
                </a:moveTo>
                <a:cubicBezTo>
                  <a:pt x="6879" y="0"/>
                  <a:pt x="13347" y="3276"/>
                  <a:pt x="17416" y="8823"/>
                </a:cubicBezTo>
              </a:path>
              <a:path w="17416" h="21600" stroke="0" extrusionOk="0">
                <a:moveTo>
                  <a:pt x="0" y="0"/>
                </a:moveTo>
                <a:cubicBezTo>
                  <a:pt x="6879" y="0"/>
                  <a:pt x="13347" y="3276"/>
                  <a:pt x="17416" y="8823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3300"/>
            </a:solidFill>
            <a:miter lim="800000"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41" name="Arc 21"/>
          <p:cNvSpPr>
            <a:spLocks/>
          </p:cNvSpPr>
          <p:nvPr/>
        </p:nvSpPr>
        <p:spPr bwMode="auto">
          <a:xfrm rot="-3854922">
            <a:off x="4471193" y="3910807"/>
            <a:ext cx="430213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7416"/>
              <a:gd name="T1" fmla="*/ 0 h 21600"/>
              <a:gd name="T2" fmla="*/ 17416 w 17416"/>
              <a:gd name="T3" fmla="*/ 8824 h 21600"/>
              <a:gd name="T4" fmla="*/ 0 w 1741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416" h="21600" fill="none" extrusionOk="0">
                <a:moveTo>
                  <a:pt x="0" y="0"/>
                </a:moveTo>
                <a:cubicBezTo>
                  <a:pt x="6879" y="0"/>
                  <a:pt x="13347" y="3276"/>
                  <a:pt x="17416" y="8823"/>
                </a:cubicBezTo>
              </a:path>
              <a:path w="17416" h="21600" stroke="0" extrusionOk="0">
                <a:moveTo>
                  <a:pt x="0" y="0"/>
                </a:moveTo>
                <a:cubicBezTo>
                  <a:pt x="6879" y="0"/>
                  <a:pt x="13347" y="3276"/>
                  <a:pt x="17416" y="8823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3300"/>
            </a:solidFill>
            <a:miter lim="800000"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5142" name="Object 22"/>
          <p:cNvGraphicFramePr>
            <a:graphicFrameLocks noChangeAspect="1"/>
          </p:cNvGraphicFramePr>
          <p:nvPr/>
        </p:nvGraphicFramePr>
        <p:xfrm>
          <a:off x="4876800" y="3424238"/>
          <a:ext cx="38100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8131" name="Equation" r:id="rId5" imgW="126720" imgH="177480" progId="Equation.3">
                  <p:embed/>
                </p:oleObj>
              </mc:Choice>
              <mc:Fallback>
                <p:oleObj name="Equation" r:id="rId5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424238"/>
                        <a:ext cx="381000" cy="538162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3" name="Object 23"/>
          <p:cNvGraphicFramePr>
            <a:graphicFrameLocks noChangeAspect="1"/>
          </p:cNvGraphicFramePr>
          <p:nvPr/>
        </p:nvGraphicFramePr>
        <p:xfrm>
          <a:off x="4191000" y="3429000"/>
          <a:ext cx="2667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8132" name="Equation" r:id="rId7" imgW="88560" imgH="164880" progId="Equation.3">
                  <p:embed/>
                </p:oleObj>
              </mc:Choice>
              <mc:Fallback>
                <p:oleObj name="Equation" r:id="rId7" imgW="885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429000"/>
                        <a:ext cx="266700" cy="500063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2971800" y="2133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400">
                <a:solidFill>
                  <a:srgbClr val="FF3300"/>
                </a:solidFill>
                <a:latin typeface="Times New Roman" panose="02020603050405020304" pitchFamily="18" charset="0"/>
              </a:rPr>
              <a:t>入射面</a:t>
            </a:r>
          </a:p>
        </p:txBody>
      </p:sp>
      <p:graphicFrame>
        <p:nvGraphicFramePr>
          <p:cNvPr id="5145" name="Object 25"/>
          <p:cNvGraphicFramePr>
            <a:graphicFrameLocks noChangeAspect="1"/>
          </p:cNvGraphicFramePr>
          <p:nvPr/>
        </p:nvGraphicFramePr>
        <p:xfrm>
          <a:off x="4800600" y="2128838"/>
          <a:ext cx="38100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8133" name="Equation" r:id="rId9" imgW="126720" imgH="177480" progId="Equation.3">
                  <p:embed/>
                </p:oleObj>
              </mc:Choice>
              <mc:Fallback>
                <p:oleObj name="Equation" r:id="rId9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128838"/>
                        <a:ext cx="381000" cy="538162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883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89" name="Object 45"/>
          <p:cNvGraphicFramePr>
            <a:graphicFrameLocks noChangeAspect="1"/>
          </p:cNvGraphicFramePr>
          <p:nvPr/>
        </p:nvGraphicFramePr>
        <p:xfrm>
          <a:off x="3543300" y="2165350"/>
          <a:ext cx="3429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0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2165350"/>
                        <a:ext cx="342900" cy="65405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8" name="Object 44"/>
          <p:cNvGraphicFramePr>
            <a:graphicFrameLocks noChangeAspect="1"/>
          </p:cNvGraphicFramePr>
          <p:nvPr/>
        </p:nvGraphicFramePr>
        <p:xfrm>
          <a:off x="4038600" y="2165350"/>
          <a:ext cx="3810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03" name="Equation" r:id="rId5" imgW="126720" imgH="215640" progId="Equation.3">
                  <p:embed/>
                </p:oleObj>
              </mc:Choice>
              <mc:Fallback>
                <p:oleObj name="Equation" r:id="rId5" imgW="126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165350"/>
                        <a:ext cx="381000" cy="65405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3" name="Object 49"/>
          <p:cNvGraphicFramePr>
            <a:graphicFrameLocks noChangeAspect="1"/>
          </p:cNvGraphicFramePr>
          <p:nvPr/>
        </p:nvGraphicFramePr>
        <p:xfrm>
          <a:off x="4057650" y="4495800"/>
          <a:ext cx="3810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04" name="Equation" r:id="rId7" imgW="126720" imgH="215640" progId="Equation.3">
                  <p:embed/>
                </p:oleObj>
              </mc:Choice>
              <mc:Fallback>
                <p:oleObj name="Equation" r:id="rId7" imgW="126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7650" y="4495800"/>
                        <a:ext cx="381000" cy="65405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1997075" y="5278438"/>
          <a:ext cx="3713163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05" name="Equation" r:id="rId9" imgW="1054080" imgH="228600" progId="Equation.DSMT4">
                  <p:embed/>
                </p:oleObj>
              </mc:Choice>
              <mc:Fallback>
                <p:oleObj name="Equation" r:id="rId9" imgW="1054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075" y="5278438"/>
                        <a:ext cx="3713163" cy="817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268538" y="473075"/>
            <a:ext cx="365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折射光在入射面内</a:t>
            </a:r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609600" y="4267200"/>
            <a:ext cx="37338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 flipV="1">
            <a:off x="609600" y="3276600"/>
            <a:ext cx="1524000" cy="9906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5791200" y="2209800"/>
            <a:ext cx="16764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 flipV="1">
            <a:off x="4343400" y="2209800"/>
            <a:ext cx="3124200" cy="20574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2209800" y="32766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2514600" y="1828800"/>
            <a:ext cx="1447800" cy="1447800"/>
          </a:xfrm>
          <a:prstGeom prst="line">
            <a:avLst/>
          </a:prstGeom>
          <a:noFill/>
          <a:ln w="7620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 flipV="1">
            <a:off x="3962400" y="1371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 flipV="1">
            <a:off x="3962400" y="1676400"/>
            <a:ext cx="1600200" cy="1600200"/>
          </a:xfrm>
          <a:prstGeom prst="line">
            <a:avLst/>
          </a:prstGeom>
          <a:noFill/>
          <a:ln w="7620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 flipV="1">
            <a:off x="2133600" y="2209800"/>
            <a:ext cx="1676400" cy="10668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3810000" y="2209800"/>
            <a:ext cx="20574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2209800" y="3276600"/>
            <a:ext cx="0" cy="990600"/>
          </a:xfrm>
          <a:prstGeom prst="line">
            <a:avLst/>
          </a:prstGeom>
          <a:noFill/>
          <a:ln w="38100">
            <a:solidFill>
              <a:srgbClr val="CC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>
            <a:off x="3962400" y="3276600"/>
            <a:ext cx="685800" cy="1676400"/>
          </a:xfrm>
          <a:prstGeom prst="line">
            <a:avLst/>
          </a:prstGeom>
          <a:noFill/>
          <a:ln w="7620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80" name="Line 36"/>
          <p:cNvSpPr>
            <a:spLocks noChangeShapeType="1"/>
          </p:cNvSpPr>
          <p:nvPr/>
        </p:nvSpPr>
        <p:spPr bwMode="auto">
          <a:xfrm flipV="1">
            <a:off x="2209800" y="1143000"/>
            <a:ext cx="0" cy="2133600"/>
          </a:xfrm>
          <a:prstGeom prst="line">
            <a:avLst/>
          </a:prstGeom>
          <a:noFill/>
          <a:ln w="38100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81" name="Line 37"/>
          <p:cNvSpPr>
            <a:spLocks noChangeShapeType="1"/>
          </p:cNvSpPr>
          <p:nvPr/>
        </p:nvSpPr>
        <p:spPr bwMode="auto">
          <a:xfrm>
            <a:off x="2209800" y="1143000"/>
            <a:ext cx="3657600" cy="0"/>
          </a:xfrm>
          <a:prstGeom prst="line">
            <a:avLst/>
          </a:prstGeom>
          <a:noFill/>
          <a:ln w="38100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82" name="Line 38"/>
          <p:cNvSpPr>
            <a:spLocks noChangeShapeType="1"/>
          </p:cNvSpPr>
          <p:nvPr/>
        </p:nvSpPr>
        <p:spPr bwMode="auto">
          <a:xfrm>
            <a:off x="5867400" y="1143000"/>
            <a:ext cx="0" cy="4191000"/>
          </a:xfrm>
          <a:prstGeom prst="line">
            <a:avLst/>
          </a:prstGeom>
          <a:noFill/>
          <a:ln w="38100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>
            <a:off x="2209800" y="4267200"/>
            <a:ext cx="0" cy="1066800"/>
          </a:xfrm>
          <a:prstGeom prst="line">
            <a:avLst/>
          </a:prstGeom>
          <a:noFill/>
          <a:ln w="38100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84" name="Line 40"/>
          <p:cNvSpPr>
            <a:spLocks noChangeShapeType="1"/>
          </p:cNvSpPr>
          <p:nvPr/>
        </p:nvSpPr>
        <p:spPr bwMode="auto">
          <a:xfrm>
            <a:off x="2209800" y="5334000"/>
            <a:ext cx="3657600" cy="0"/>
          </a:xfrm>
          <a:prstGeom prst="line">
            <a:avLst/>
          </a:prstGeom>
          <a:noFill/>
          <a:ln w="38100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1143000" y="3814763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400">
                <a:solidFill>
                  <a:srgbClr val="FF3300"/>
                </a:solidFill>
                <a:latin typeface="Times New Roman" panose="02020603050405020304" pitchFamily="18" charset="0"/>
              </a:rPr>
              <a:t>界面</a:t>
            </a:r>
          </a:p>
        </p:txBody>
      </p:sp>
      <p:sp>
        <p:nvSpPr>
          <p:cNvPr id="6186" name="Arc 42"/>
          <p:cNvSpPr>
            <a:spLocks/>
          </p:cNvSpPr>
          <p:nvPr/>
        </p:nvSpPr>
        <p:spPr bwMode="auto">
          <a:xfrm>
            <a:off x="3962400" y="2673350"/>
            <a:ext cx="430213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7416"/>
              <a:gd name="T1" fmla="*/ 0 h 21600"/>
              <a:gd name="T2" fmla="*/ 17416 w 17416"/>
              <a:gd name="T3" fmla="*/ 8824 h 21600"/>
              <a:gd name="T4" fmla="*/ 0 w 1741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416" h="21600" fill="none" extrusionOk="0">
                <a:moveTo>
                  <a:pt x="0" y="0"/>
                </a:moveTo>
                <a:cubicBezTo>
                  <a:pt x="6879" y="0"/>
                  <a:pt x="13347" y="3276"/>
                  <a:pt x="17416" y="8823"/>
                </a:cubicBezTo>
              </a:path>
              <a:path w="17416" h="21600" stroke="0" extrusionOk="0">
                <a:moveTo>
                  <a:pt x="0" y="0"/>
                </a:moveTo>
                <a:cubicBezTo>
                  <a:pt x="6879" y="0"/>
                  <a:pt x="13347" y="3276"/>
                  <a:pt x="17416" y="8823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3300"/>
            </a:solidFill>
            <a:miter lim="800000"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87" name="Arc 43"/>
          <p:cNvSpPr>
            <a:spLocks/>
          </p:cNvSpPr>
          <p:nvPr/>
        </p:nvSpPr>
        <p:spPr bwMode="auto">
          <a:xfrm rot="-3854922">
            <a:off x="3709194" y="2620169"/>
            <a:ext cx="430212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7416"/>
              <a:gd name="T1" fmla="*/ 0 h 21600"/>
              <a:gd name="T2" fmla="*/ 17416 w 17416"/>
              <a:gd name="T3" fmla="*/ 8824 h 21600"/>
              <a:gd name="T4" fmla="*/ 0 w 1741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416" h="21600" fill="none" extrusionOk="0">
                <a:moveTo>
                  <a:pt x="0" y="0"/>
                </a:moveTo>
                <a:cubicBezTo>
                  <a:pt x="6879" y="0"/>
                  <a:pt x="13347" y="3276"/>
                  <a:pt x="17416" y="8823"/>
                </a:cubicBezTo>
              </a:path>
              <a:path w="17416" h="21600" stroke="0" extrusionOk="0">
                <a:moveTo>
                  <a:pt x="0" y="0"/>
                </a:moveTo>
                <a:cubicBezTo>
                  <a:pt x="6879" y="0"/>
                  <a:pt x="13347" y="3276"/>
                  <a:pt x="17416" y="8823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3300"/>
            </a:solidFill>
            <a:miter lim="800000"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2209800" y="11430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400">
                <a:solidFill>
                  <a:srgbClr val="FF3300"/>
                </a:solidFill>
                <a:latin typeface="Times New Roman" panose="02020603050405020304" pitchFamily="18" charset="0"/>
              </a:rPr>
              <a:t>入射面</a:t>
            </a:r>
          </a:p>
        </p:txBody>
      </p:sp>
      <p:graphicFrame>
        <p:nvGraphicFramePr>
          <p:cNvPr id="6191" name="Object 47"/>
          <p:cNvGraphicFramePr>
            <a:graphicFrameLocks noChangeAspect="1"/>
          </p:cNvGraphicFramePr>
          <p:nvPr/>
        </p:nvGraphicFramePr>
        <p:xfrm>
          <a:off x="4114800" y="1138238"/>
          <a:ext cx="38100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06" name="Equation" r:id="rId11" imgW="126720" imgH="177480" progId="Equation.3">
                  <p:embed/>
                </p:oleObj>
              </mc:Choice>
              <mc:Fallback>
                <p:oleObj name="Equation" r:id="rId11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138238"/>
                        <a:ext cx="381000" cy="538162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92" name="Arc 48"/>
          <p:cNvSpPr>
            <a:spLocks/>
          </p:cNvSpPr>
          <p:nvPr/>
        </p:nvSpPr>
        <p:spPr bwMode="auto">
          <a:xfrm rot="-13775132">
            <a:off x="3861594" y="4166394"/>
            <a:ext cx="430212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7416"/>
              <a:gd name="T1" fmla="*/ 0 h 21600"/>
              <a:gd name="T2" fmla="*/ 17416 w 17416"/>
              <a:gd name="T3" fmla="*/ 8824 h 21600"/>
              <a:gd name="T4" fmla="*/ 0 w 1741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416" h="21600" fill="none" extrusionOk="0">
                <a:moveTo>
                  <a:pt x="0" y="0"/>
                </a:moveTo>
                <a:cubicBezTo>
                  <a:pt x="6879" y="0"/>
                  <a:pt x="13347" y="3276"/>
                  <a:pt x="17416" y="8823"/>
                </a:cubicBezTo>
              </a:path>
              <a:path w="17416" h="21600" stroke="0" extrusionOk="0">
                <a:moveTo>
                  <a:pt x="0" y="0"/>
                </a:moveTo>
                <a:cubicBezTo>
                  <a:pt x="6879" y="0"/>
                  <a:pt x="13347" y="3276"/>
                  <a:pt x="17416" y="8823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3300"/>
            </a:solidFill>
            <a:miter lim="800000"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056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52" name="Rectangle 20"/>
          <p:cNvSpPr>
            <a:spLocks noChangeArrowheads="1"/>
          </p:cNvSpPr>
          <p:nvPr/>
        </p:nvSpPr>
        <p:spPr bwMode="auto">
          <a:xfrm>
            <a:off x="468313" y="3440113"/>
            <a:ext cx="5040312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/>
              <a:t>出现全反射的最小入射角称作</a:t>
            </a:r>
            <a:r>
              <a:rPr lang="zh-CN" altLang="en-US" b="1">
                <a:solidFill>
                  <a:srgbClr val="FF0000"/>
                </a:solidFill>
                <a:ea typeface="楷体_GB2312" pitchFamily="49" charset="-122"/>
              </a:rPr>
              <a:t>全反射临界角</a:t>
            </a:r>
            <a:r>
              <a:rPr lang="zh-CN" altLang="en-US"/>
              <a:t>  </a:t>
            </a:r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全反射临界角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973263"/>
          </a:xfrm>
        </p:spPr>
        <p:txBody>
          <a:bodyPr/>
          <a:lstStyle/>
          <a:p>
            <a:r>
              <a:rPr lang="zh-CN" altLang="en-US"/>
              <a:t>光线</a:t>
            </a:r>
            <a:r>
              <a:rPr lang="zh-CN" altLang="en-US" b="1">
                <a:solidFill>
                  <a:srgbClr val="0000FF"/>
                </a:solidFill>
                <a:ea typeface="楷体_GB2312" pitchFamily="49" charset="-122"/>
              </a:rPr>
              <a:t>从</a:t>
            </a:r>
            <a:r>
              <a:rPr lang="zh-CN" altLang="en-US" b="1">
                <a:solidFill>
                  <a:srgbClr val="FF0000"/>
                </a:solidFill>
                <a:ea typeface="楷体_GB2312" pitchFamily="49" charset="-122"/>
              </a:rPr>
              <a:t>光密介质</a:t>
            </a:r>
            <a:r>
              <a:rPr lang="zh-CN" altLang="en-US" b="1">
                <a:solidFill>
                  <a:srgbClr val="0000FF"/>
                </a:solidFill>
                <a:ea typeface="楷体_GB2312" pitchFamily="49" charset="-122"/>
              </a:rPr>
              <a:t>射向</a:t>
            </a:r>
            <a:r>
              <a:rPr lang="zh-CN" altLang="en-US" b="1">
                <a:solidFill>
                  <a:srgbClr val="FF0000"/>
                </a:solidFill>
                <a:ea typeface="楷体_GB2312" pitchFamily="49" charset="-122"/>
              </a:rPr>
              <a:t>光疏介质</a:t>
            </a:r>
            <a:r>
              <a:rPr lang="zh-CN" altLang="en-US"/>
              <a:t>，折射角比入射角大 </a:t>
            </a:r>
          </a:p>
          <a:p>
            <a:r>
              <a:rPr lang="zh-CN" altLang="en-US"/>
              <a:t>入射角满足                      就会出现全反射</a:t>
            </a:r>
          </a:p>
        </p:txBody>
      </p:sp>
      <p:sp>
        <p:nvSpPr>
          <p:cNvPr id="300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300036" name="Object 4"/>
          <p:cNvGraphicFramePr>
            <a:graphicFrameLocks noChangeAspect="1"/>
          </p:cNvGraphicFramePr>
          <p:nvPr/>
        </p:nvGraphicFramePr>
        <p:xfrm>
          <a:off x="3024188" y="2420938"/>
          <a:ext cx="2195512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226" name="Equation" r:id="rId3" imgW="825500" imgH="431800" progId="Equation.DSMT4">
                  <p:embed/>
                </p:oleObj>
              </mc:Choice>
              <mc:Fallback>
                <p:oleObj name="Equation" r:id="rId3" imgW="8255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188" y="2420938"/>
                        <a:ext cx="2195512" cy="1135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00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300038" name="Object 6"/>
          <p:cNvGraphicFramePr>
            <a:graphicFrameLocks noChangeAspect="1"/>
          </p:cNvGraphicFramePr>
          <p:nvPr/>
        </p:nvGraphicFramePr>
        <p:xfrm>
          <a:off x="1187450" y="4365625"/>
          <a:ext cx="2376488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227" name="Equation" r:id="rId5" imgW="863225" imgH="431613" progId="Equation.DSMT4">
                  <p:embed/>
                </p:oleObj>
              </mc:Choice>
              <mc:Fallback>
                <p:oleObj name="Equation" r:id="rId5" imgW="863225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365625"/>
                        <a:ext cx="2376488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0040" name="Line 8"/>
          <p:cNvSpPr>
            <a:spLocks noChangeShapeType="1"/>
          </p:cNvSpPr>
          <p:nvPr/>
        </p:nvSpPr>
        <p:spPr bwMode="auto">
          <a:xfrm>
            <a:off x="5292725" y="4579938"/>
            <a:ext cx="3311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0041" name="Line 9"/>
          <p:cNvSpPr>
            <a:spLocks noChangeShapeType="1"/>
          </p:cNvSpPr>
          <p:nvPr/>
        </p:nvSpPr>
        <p:spPr bwMode="auto">
          <a:xfrm>
            <a:off x="5651500" y="4579938"/>
            <a:ext cx="2592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0042" name="Line 10"/>
          <p:cNvSpPr>
            <a:spLocks noChangeShapeType="1"/>
          </p:cNvSpPr>
          <p:nvPr/>
        </p:nvSpPr>
        <p:spPr bwMode="auto">
          <a:xfrm>
            <a:off x="6948488" y="3282950"/>
            <a:ext cx="0" cy="2162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0043" name="Line 11"/>
          <p:cNvSpPr>
            <a:spLocks noChangeShapeType="1"/>
          </p:cNvSpPr>
          <p:nvPr/>
        </p:nvSpPr>
        <p:spPr bwMode="auto">
          <a:xfrm flipH="1" flipV="1">
            <a:off x="5795963" y="3500438"/>
            <a:ext cx="1152525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0044" name="Line 12"/>
          <p:cNvSpPr>
            <a:spLocks noChangeShapeType="1"/>
          </p:cNvSpPr>
          <p:nvPr/>
        </p:nvSpPr>
        <p:spPr bwMode="auto">
          <a:xfrm>
            <a:off x="6948488" y="4579938"/>
            <a:ext cx="1295400" cy="0"/>
          </a:xfrm>
          <a:prstGeom prst="line">
            <a:avLst/>
          </a:prstGeom>
          <a:noFill/>
          <a:ln w="28575">
            <a:solidFill>
              <a:srgbClr val="0000FF"/>
            </a:solidFill>
            <a:prstDash val="lg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0045" name="Line 13"/>
          <p:cNvSpPr>
            <a:spLocks noChangeShapeType="1"/>
          </p:cNvSpPr>
          <p:nvPr/>
        </p:nvSpPr>
        <p:spPr bwMode="auto">
          <a:xfrm flipV="1">
            <a:off x="6948488" y="3500438"/>
            <a:ext cx="1152525" cy="1079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0046" name="Line 14"/>
          <p:cNvSpPr>
            <a:spLocks noChangeShapeType="1"/>
          </p:cNvSpPr>
          <p:nvPr/>
        </p:nvSpPr>
        <p:spPr bwMode="auto">
          <a:xfrm>
            <a:off x="5868988" y="3571875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0047" name="Line 15"/>
          <p:cNvSpPr>
            <a:spLocks noChangeShapeType="1"/>
          </p:cNvSpPr>
          <p:nvPr/>
        </p:nvSpPr>
        <p:spPr bwMode="auto">
          <a:xfrm rot="5400000" flipH="1" flipV="1">
            <a:off x="7812881" y="3644107"/>
            <a:ext cx="142875" cy="1444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300048" name="Object 16"/>
          <p:cNvGraphicFramePr>
            <a:graphicFrameLocks noChangeAspect="1"/>
          </p:cNvGraphicFramePr>
          <p:nvPr/>
        </p:nvGraphicFramePr>
        <p:xfrm>
          <a:off x="6629400" y="3886200"/>
          <a:ext cx="319088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228" name="Equation" r:id="rId7" imgW="152280" imgH="228600" progId="Equation.DSMT4">
                  <p:embed/>
                </p:oleObj>
              </mc:Choice>
              <mc:Fallback>
                <p:oleObj name="Equation" r:id="rId7" imgW="152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886200"/>
                        <a:ext cx="319088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0049" name="Rectangle 17"/>
          <p:cNvSpPr>
            <a:spLocks noChangeArrowheads="1"/>
          </p:cNvSpPr>
          <p:nvPr/>
        </p:nvSpPr>
        <p:spPr bwMode="auto">
          <a:xfrm>
            <a:off x="6948488" y="4579938"/>
            <a:ext cx="144462" cy="142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300050" name="Object 18"/>
          <p:cNvGraphicFramePr>
            <a:graphicFrameLocks noChangeAspect="1"/>
          </p:cNvGraphicFramePr>
          <p:nvPr/>
        </p:nvGraphicFramePr>
        <p:xfrm>
          <a:off x="5438775" y="3787775"/>
          <a:ext cx="52863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229" name="Equation" r:id="rId9" imgW="152280" imgH="228600" progId="Equation.DSMT4">
                  <p:embed/>
                </p:oleObj>
              </mc:Choice>
              <mc:Fallback>
                <p:oleObj name="Equation" r:id="rId9" imgW="152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8775" y="3787775"/>
                        <a:ext cx="528638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0051" name="Object 19"/>
          <p:cNvGraphicFramePr>
            <a:graphicFrameLocks noChangeAspect="1"/>
          </p:cNvGraphicFramePr>
          <p:nvPr/>
        </p:nvGraphicFramePr>
        <p:xfrm>
          <a:off x="5438775" y="4508500"/>
          <a:ext cx="57308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230" name="Equation" r:id="rId11" imgW="164880" imgH="228600" progId="Equation.DSMT4">
                  <p:embed/>
                </p:oleObj>
              </mc:Choice>
              <mc:Fallback>
                <p:oleObj name="Equation" r:id="rId11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8775" y="4508500"/>
                        <a:ext cx="573088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0053" name="Line 21"/>
          <p:cNvSpPr>
            <a:spLocks noChangeShapeType="1"/>
          </p:cNvSpPr>
          <p:nvPr/>
        </p:nvSpPr>
        <p:spPr bwMode="auto">
          <a:xfrm>
            <a:off x="6948488" y="4581525"/>
            <a:ext cx="1727200" cy="0"/>
          </a:xfrm>
          <a:prstGeom prst="line">
            <a:avLst/>
          </a:prstGeom>
          <a:noFill/>
          <a:ln w="28575">
            <a:solidFill>
              <a:srgbClr val="0000FF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660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92"/>
          <p:cNvGrpSpPr>
            <a:grpSpLocks/>
          </p:cNvGrpSpPr>
          <p:nvPr/>
        </p:nvGrpSpPr>
        <p:grpSpPr bwMode="auto">
          <a:xfrm>
            <a:off x="1131888" y="1340768"/>
            <a:ext cx="6392862" cy="3576637"/>
            <a:chOff x="214" y="799"/>
            <a:chExt cx="5433" cy="3039"/>
          </a:xfrm>
        </p:grpSpPr>
        <p:sp>
          <p:nvSpPr>
            <p:cNvPr id="5" name="Freeform 1143"/>
            <p:cNvSpPr>
              <a:spLocks/>
            </p:cNvSpPr>
            <p:nvPr/>
          </p:nvSpPr>
          <p:spPr bwMode="auto">
            <a:xfrm>
              <a:off x="2381" y="1117"/>
              <a:ext cx="3221" cy="2721"/>
            </a:xfrm>
            <a:custGeom>
              <a:avLst/>
              <a:gdLst>
                <a:gd name="T0" fmla="*/ 408 w 3221"/>
                <a:gd name="T1" fmla="*/ 0 h 2721"/>
                <a:gd name="T2" fmla="*/ 3130 w 3221"/>
                <a:gd name="T3" fmla="*/ 0 h 2721"/>
                <a:gd name="T4" fmla="*/ 3039 w 3221"/>
                <a:gd name="T5" fmla="*/ 317 h 2721"/>
                <a:gd name="T6" fmla="*/ 3039 w 3221"/>
                <a:gd name="T7" fmla="*/ 725 h 2721"/>
                <a:gd name="T8" fmla="*/ 3130 w 3221"/>
                <a:gd name="T9" fmla="*/ 1088 h 2721"/>
                <a:gd name="T10" fmla="*/ 3221 w 3221"/>
                <a:gd name="T11" fmla="*/ 1497 h 2721"/>
                <a:gd name="T12" fmla="*/ 3175 w 3221"/>
                <a:gd name="T13" fmla="*/ 2041 h 2721"/>
                <a:gd name="T14" fmla="*/ 3130 w 3221"/>
                <a:gd name="T15" fmla="*/ 2404 h 2721"/>
                <a:gd name="T16" fmla="*/ 3130 w 3221"/>
                <a:gd name="T17" fmla="*/ 2721 h 2721"/>
                <a:gd name="T18" fmla="*/ 408 w 3221"/>
                <a:gd name="T19" fmla="*/ 2721 h 2721"/>
                <a:gd name="T20" fmla="*/ 136 w 3221"/>
                <a:gd name="T21" fmla="*/ 2222 h 2721"/>
                <a:gd name="T22" fmla="*/ 0 w 3221"/>
                <a:gd name="T23" fmla="*/ 1497 h 2721"/>
                <a:gd name="T24" fmla="*/ 45 w 3221"/>
                <a:gd name="T25" fmla="*/ 862 h 2721"/>
                <a:gd name="T26" fmla="*/ 227 w 3221"/>
                <a:gd name="T27" fmla="*/ 317 h 2721"/>
                <a:gd name="T28" fmla="*/ 408 w 3221"/>
                <a:gd name="T29" fmla="*/ 0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21" h="2721">
                  <a:moveTo>
                    <a:pt x="408" y="0"/>
                  </a:moveTo>
                  <a:lnTo>
                    <a:pt x="3130" y="0"/>
                  </a:lnTo>
                  <a:lnTo>
                    <a:pt x="3039" y="317"/>
                  </a:lnTo>
                  <a:lnTo>
                    <a:pt x="3039" y="725"/>
                  </a:lnTo>
                  <a:lnTo>
                    <a:pt x="3130" y="1088"/>
                  </a:lnTo>
                  <a:lnTo>
                    <a:pt x="3221" y="1497"/>
                  </a:lnTo>
                  <a:lnTo>
                    <a:pt x="3175" y="2041"/>
                  </a:lnTo>
                  <a:lnTo>
                    <a:pt x="3130" y="2404"/>
                  </a:lnTo>
                  <a:lnTo>
                    <a:pt x="3130" y="2721"/>
                  </a:lnTo>
                  <a:lnTo>
                    <a:pt x="408" y="2721"/>
                  </a:lnTo>
                  <a:lnTo>
                    <a:pt x="136" y="2222"/>
                  </a:lnTo>
                  <a:lnTo>
                    <a:pt x="0" y="1497"/>
                  </a:lnTo>
                  <a:lnTo>
                    <a:pt x="45" y="862"/>
                  </a:lnTo>
                  <a:lnTo>
                    <a:pt x="227" y="317"/>
                  </a:lnTo>
                  <a:lnTo>
                    <a:pt x="408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6" name="Line 1144"/>
            <p:cNvSpPr>
              <a:spLocks noChangeShapeType="1"/>
            </p:cNvSpPr>
            <p:nvPr/>
          </p:nvSpPr>
          <p:spPr bwMode="auto">
            <a:xfrm>
              <a:off x="340" y="2478"/>
              <a:ext cx="53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7" name="Line 1145"/>
            <p:cNvSpPr>
              <a:spLocks noChangeShapeType="1"/>
            </p:cNvSpPr>
            <p:nvPr/>
          </p:nvSpPr>
          <p:spPr bwMode="auto">
            <a:xfrm>
              <a:off x="476" y="2478"/>
              <a:ext cx="18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CN" altLang="en-US"/>
            </a:p>
          </p:txBody>
        </p:sp>
        <p:graphicFrame>
          <p:nvGraphicFramePr>
            <p:cNvPr id="8" name="Object 1146"/>
            <p:cNvGraphicFramePr>
              <a:graphicFrameLocks noChangeAspect="1"/>
            </p:cNvGraphicFramePr>
            <p:nvPr/>
          </p:nvGraphicFramePr>
          <p:xfrm>
            <a:off x="4210" y="2146"/>
            <a:ext cx="364" cy="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536" name="Equation" r:id="rId3" imgW="164880" imgH="177480" progId="Equation.DSMT4">
                    <p:embed/>
                  </p:oleObj>
                </mc:Choice>
                <mc:Fallback>
                  <p:oleObj name="Equation" r:id="rId3" imgW="1648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0" y="2146"/>
                          <a:ext cx="364" cy="3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1147"/>
            <p:cNvGraphicFramePr>
              <a:graphicFrameLocks noChangeAspect="1"/>
            </p:cNvGraphicFramePr>
            <p:nvPr/>
          </p:nvGraphicFramePr>
          <p:xfrm>
            <a:off x="3182" y="2160"/>
            <a:ext cx="308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537" name="Equation" r:id="rId5" imgW="139680" imgH="164880" progId="Equation.DSMT4">
                    <p:embed/>
                  </p:oleObj>
                </mc:Choice>
                <mc:Fallback>
                  <p:oleObj name="Equation" r:id="rId5" imgW="13968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82" y="2160"/>
                          <a:ext cx="308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Line 1148"/>
            <p:cNvSpPr>
              <a:spLocks noChangeShapeType="1"/>
            </p:cNvSpPr>
            <p:nvPr/>
          </p:nvSpPr>
          <p:spPr bwMode="auto">
            <a:xfrm flipH="1" flipV="1">
              <a:off x="1984" y="1230"/>
              <a:ext cx="2019" cy="124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lg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11" name="Object 1149"/>
            <p:cNvGraphicFramePr>
              <a:graphicFrameLocks noChangeAspect="1"/>
            </p:cNvGraphicFramePr>
            <p:nvPr/>
          </p:nvGraphicFramePr>
          <p:xfrm>
            <a:off x="3560" y="1933"/>
            <a:ext cx="280" cy="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538" name="Equation" r:id="rId7" imgW="126720" imgH="177480" progId="Equation.DSMT4">
                    <p:embed/>
                  </p:oleObj>
                </mc:Choice>
                <mc:Fallback>
                  <p:oleObj name="Equation" r:id="rId7" imgW="12672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0" y="1933"/>
                          <a:ext cx="280" cy="3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Arc 1150"/>
            <p:cNvSpPr>
              <a:spLocks/>
            </p:cNvSpPr>
            <p:nvPr/>
          </p:nvSpPr>
          <p:spPr bwMode="auto">
            <a:xfrm rot="10774919">
              <a:off x="2347" y="1105"/>
              <a:ext cx="1185" cy="2733"/>
            </a:xfrm>
            <a:custGeom>
              <a:avLst/>
              <a:gdLst>
                <a:gd name="G0" fmla="+- 0 0 0"/>
                <a:gd name="G1" fmla="+- 17153 0 0"/>
                <a:gd name="G2" fmla="+- 21600 0 0"/>
                <a:gd name="T0" fmla="*/ 13128 w 21600"/>
                <a:gd name="T1" fmla="*/ 0 h 34450"/>
                <a:gd name="T2" fmla="*/ 12938 w 21600"/>
                <a:gd name="T3" fmla="*/ 34450 h 34450"/>
                <a:gd name="T4" fmla="*/ 0 w 21600"/>
                <a:gd name="T5" fmla="*/ 17153 h 34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4450" fill="none" extrusionOk="0">
                  <a:moveTo>
                    <a:pt x="13127" y="0"/>
                  </a:moveTo>
                  <a:cubicBezTo>
                    <a:pt x="18468" y="4087"/>
                    <a:pt x="21600" y="10428"/>
                    <a:pt x="21600" y="17153"/>
                  </a:cubicBezTo>
                  <a:cubicBezTo>
                    <a:pt x="21600" y="23961"/>
                    <a:pt x="18389" y="30371"/>
                    <a:pt x="12937" y="34449"/>
                  </a:cubicBezTo>
                </a:path>
                <a:path w="21600" h="34450" stroke="0" extrusionOk="0">
                  <a:moveTo>
                    <a:pt x="13127" y="0"/>
                  </a:moveTo>
                  <a:cubicBezTo>
                    <a:pt x="18468" y="4087"/>
                    <a:pt x="21600" y="10428"/>
                    <a:pt x="21600" y="17153"/>
                  </a:cubicBezTo>
                  <a:cubicBezTo>
                    <a:pt x="21600" y="23961"/>
                    <a:pt x="18389" y="30371"/>
                    <a:pt x="12937" y="34449"/>
                  </a:cubicBezTo>
                  <a:lnTo>
                    <a:pt x="0" y="17153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3" name="Object 1151"/>
            <p:cNvGraphicFramePr>
              <a:graphicFrameLocks noChangeAspect="1"/>
            </p:cNvGraphicFramePr>
            <p:nvPr/>
          </p:nvGraphicFramePr>
          <p:xfrm>
            <a:off x="2653" y="799"/>
            <a:ext cx="280" cy="3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539" name="Equation" r:id="rId9" imgW="139680" imgH="152280" progId="Equation.3">
                    <p:embed/>
                  </p:oleObj>
                </mc:Choice>
                <mc:Fallback>
                  <p:oleObj name="Equation" r:id="rId9" imgW="1396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3" y="799"/>
                          <a:ext cx="280" cy="3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152"/>
            <p:cNvGraphicFramePr>
              <a:graphicFrameLocks noChangeAspect="1"/>
            </p:cNvGraphicFramePr>
            <p:nvPr/>
          </p:nvGraphicFramePr>
          <p:xfrm>
            <a:off x="714" y="1201"/>
            <a:ext cx="250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540" name="Equation" r:id="rId11" imgW="126720" imgH="139680" progId="Equation.3">
                    <p:embed/>
                  </p:oleObj>
                </mc:Choice>
                <mc:Fallback>
                  <p:oleObj name="Equation" r:id="rId11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4" y="1201"/>
                          <a:ext cx="250" cy="2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153"/>
            <p:cNvGraphicFramePr>
              <a:graphicFrameLocks noChangeAspect="1"/>
            </p:cNvGraphicFramePr>
            <p:nvPr/>
          </p:nvGraphicFramePr>
          <p:xfrm>
            <a:off x="4294" y="1117"/>
            <a:ext cx="325" cy="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541" name="Equation" r:id="rId13" imgW="164880" imgH="177480" progId="Equation.3">
                    <p:embed/>
                  </p:oleObj>
                </mc:Choice>
                <mc:Fallback>
                  <p:oleObj name="Equation" r:id="rId13" imgW="1648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94" y="1117"/>
                          <a:ext cx="325" cy="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154"/>
            <p:cNvGraphicFramePr>
              <a:graphicFrameLocks noChangeAspect="1"/>
            </p:cNvGraphicFramePr>
            <p:nvPr/>
          </p:nvGraphicFramePr>
          <p:xfrm>
            <a:off x="4047" y="2456"/>
            <a:ext cx="265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542" name="Equation" r:id="rId15" imgW="152280" imgH="177480" progId="Equation.DSMT4">
                    <p:embed/>
                  </p:oleObj>
                </mc:Choice>
                <mc:Fallback>
                  <p:oleObj name="Equation" r:id="rId15" imgW="1522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7" y="2456"/>
                          <a:ext cx="265" cy="3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155"/>
            <p:cNvGraphicFramePr>
              <a:graphicFrameLocks noChangeAspect="1"/>
            </p:cNvGraphicFramePr>
            <p:nvPr/>
          </p:nvGraphicFramePr>
          <p:xfrm>
            <a:off x="2110" y="2445"/>
            <a:ext cx="264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543" name="Equation" r:id="rId17" imgW="152280" imgH="177480" progId="Equation.3">
                    <p:embed/>
                  </p:oleObj>
                </mc:Choice>
                <mc:Fallback>
                  <p:oleObj name="Equation" r:id="rId17" imgW="1522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0" y="2445"/>
                          <a:ext cx="264" cy="3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156"/>
            <p:cNvGraphicFramePr>
              <a:graphicFrameLocks noChangeAspect="1"/>
            </p:cNvGraphicFramePr>
            <p:nvPr/>
          </p:nvGraphicFramePr>
          <p:xfrm>
            <a:off x="2986" y="1968"/>
            <a:ext cx="252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544" name="Equation" r:id="rId19" imgW="114120" imgH="126720" progId="Equation.3">
                    <p:embed/>
                  </p:oleObj>
                </mc:Choice>
                <mc:Fallback>
                  <p:oleObj name="Equation" r:id="rId19" imgW="114120" imgH="126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6" y="1968"/>
                          <a:ext cx="252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Line 1157"/>
            <p:cNvSpPr>
              <a:spLocks noChangeShapeType="1"/>
            </p:cNvSpPr>
            <p:nvPr/>
          </p:nvSpPr>
          <p:spPr bwMode="auto">
            <a:xfrm flipV="1">
              <a:off x="454" y="1570"/>
              <a:ext cx="2064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0" name="Line 1158"/>
            <p:cNvSpPr>
              <a:spLocks noChangeShapeType="1"/>
            </p:cNvSpPr>
            <p:nvPr/>
          </p:nvSpPr>
          <p:spPr bwMode="auto">
            <a:xfrm>
              <a:off x="2518" y="1570"/>
              <a:ext cx="2736" cy="91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1" name="Arc 1159"/>
            <p:cNvSpPr>
              <a:spLocks/>
            </p:cNvSpPr>
            <p:nvPr/>
          </p:nvSpPr>
          <p:spPr bwMode="auto">
            <a:xfrm rot="12792747">
              <a:off x="2150" y="1492"/>
              <a:ext cx="384" cy="309"/>
            </a:xfrm>
            <a:custGeom>
              <a:avLst/>
              <a:gdLst>
                <a:gd name="G0" fmla="+- 0 0 0"/>
                <a:gd name="G1" fmla="+- 14004 0 0"/>
                <a:gd name="G2" fmla="+- 21600 0 0"/>
                <a:gd name="T0" fmla="*/ 16446 w 21600"/>
                <a:gd name="T1" fmla="*/ 0 h 17355"/>
                <a:gd name="T2" fmla="*/ 21338 w 21600"/>
                <a:gd name="T3" fmla="*/ 17355 h 17355"/>
                <a:gd name="T4" fmla="*/ 0 w 21600"/>
                <a:gd name="T5" fmla="*/ 14004 h 17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7355" fill="none" extrusionOk="0">
                  <a:moveTo>
                    <a:pt x="16445" y="0"/>
                  </a:moveTo>
                  <a:cubicBezTo>
                    <a:pt x="19772" y="3907"/>
                    <a:pt x="21600" y="8872"/>
                    <a:pt x="21600" y="14004"/>
                  </a:cubicBezTo>
                  <a:cubicBezTo>
                    <a:pt x="21600" y="15126"/>
                    <a:pt x="21512" y="16246"/>
                    <a:pt x="21338" y="17355"/>
                  </a:cubicBezTo>
                </a:path>
                <a:path w="21600" h="17355" stroke="0" extrusionOk="0">
                  <a:moveTo>
                    <a:pt x="16445" y="0"/>
                  </a:moveTo>
                  <a:cubicBezTo>
                    <a:pt x="19772" y="3907"/>
                    <a:pt x="21600" y="8872"/>
                    <a:pt x="21600" y="14004"/>
                  </a:cubicBezTo>
                  <a:cubicBezTo>
                    <a:pt x="21600" y="15126"/>
                    <a:pt x="21512" y="16246"/>
                    <a:pt x="21338" y="17355"/>
                  </a:cubicBezTo>
                  <a:lnTo>
                    <a:pt x="0" y="1400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Arc 1160"/>
            <p:cNvSpPr>
              <a:spLocks/>
            </p:cNvSpPr>
            <p:nvPr/>
          </p:nvSpPr>
          <p:spPr bwMode="auto">
            <a:xfrm rot="24342248">
              <a:off x="3176" y="1780"/>
              <a:ext cx="384" cy="235"/>
            </a:xfrm>
            <a:custGeom>
              <a:avLst/>
              <a:gdLst>
                <a:gd name="G0" fmla="+- 0 0 0"/>
                <a:gd name="G1" fmla="+- 13219 0 0"/>
                <a:gd name="G2" fmla="+- 21600 0 0"/>
                <a:gd name="T0" fmla="*/ 17083 w 21600"/>
                <a:gd name="T1" fmla="*/ 0 h 13219"/>
                <a:gd name="T2" fmla="*/ 21600 w 21600"/>
                <a:gd name="T3" fmla="*/ 13219 h 13219"/>
                <a:gd name="T4" fmla="*/ 0 w 21600"/>
                <a:gd name="T5" fmla="*/ 13219 h 13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3219" fill="none" extrusionOk="0">
                  <a:moveTo>
                    <a:pt x="17082" y="0"/>
                  </a:moveTo>
                  <a:cubicBezTo>
                    <a:pt x="20011" y="3784"/>
                    <a:pt x="21600" y="8434"/>
                    <a:pt x="21600" y="13219"/>
                  </a:cubicBezTo>
                </a:path>
                <a:path w="21600" h="13219" stroke="0" extrusionOk="0">
                  <a:moveTo>
                    <a:pt x="17082" y="0"/>
                  </a:moveTo>
                  <a:cubicBezTo>
                    <a:pt x="20011" y="3784"/>
                    <a:pt x="21600" y="8434"/>
                    <a:pt x="21600" y="13219"/>
                  </a:cubicBezTo>
                  <a:lnTo>
                    <a:pt x="0" y="13219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Line 1161"/>
            <p:cNvSpPr>
              <a:spLocks noChangeShapeType="1"/>
            </p:cNvSpPr>
            <p:nvPr/>
          </p:nvSpPr>
          <p:spPr bwMode="auto">
            <a:xfrm>
              <a:off x="442" y="2492"/>
              <a:ext cx="0" cy="1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4" name="Line 1162"/>
            <p:cNvSpPr>
              <a:spLocks noChangeShapeType="1"/>
            </p:cNvSpPr>
            <p:nvPr/>
          </p:nvSpPr>
          <p:spPr bwMode="auto">
            <a:xfrm>
              <a:off x="5250" y="2492"/>
              <a:ext cx="0" cy="125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5" name="Line 1163"/>
            <p:cNvSpPr>
              <a:spLocks noChangeShapeType="1"/>
            </p:cNvSpPr>
            <p:nvPr/>
          </p:nvSpPr>
          <p:spPr bwMode="auto">
            <a:xfrm>
              <a:off x="4025" y="2478"/>
              <a:ext cx="0" cy="63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6" name="Line 1164"/>
            <p:cNvSpPr>
              <a:spLocks noChangeShapeType="1"/>
            </p:cNvSpPr>
            <p:nvPr/>
          </p:nvSpPr>
          <p:spPr bwMode="auto">
            <a:xfrm>
              <a:off x="2347" y="2478"/>
              <a:ext cx="0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7" name="Line 1165"/>
            <p:cNvSpPr>
              <a:spLocks noChangeShapeType="1"/>
            </p:cNvSpPr>
            <p:nvPr/>
          </p:nvSpPr>
          <p:spPr bwMode="auto">
            <a:xfrm>
              <a:off x="442" y="3521"/>
              <a:ext cx="19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" name="Line 1166"/>
            <p:cNvSpPr>
              <a:spLocks noChangeShapeType="1"/>
            </p:cNvSpPr>
            <p:nvPr/>
          </p:nvSpPr>
          <p:spPr bwMode="auto">
            <a:xfrm>
              <a:off x="2367" y="3521"/>
              <a:ext cx="2883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29" name="Object 1167"/>
            <p:cNvGraphicFramePr>
              <a:graphicFrameLocks noChangeAspect="1"/>
            </p:cNvGraphicFramePr>
            <p:nvPr/>
          </p:nvGraphicFramePr>
          <p:xfrm>
            <a:off x="1255" y="3216"/>
            <a:ext cx="303" cy="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545" name="Equation" r:id="rId21" imgW="114120" imgH="139680" progId="Equation.3">
                    <p:embed/>
                  </p:oleObj>
                </mc:Choice>
                <mc:Fallback>
                  <p:oleObj name="Equation" r:id="rId21" imgW="1141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5" y="3216"/>
                          <a:ext cx="303" cy="3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1168"/>
            <p:cNvGraphicFramePr>
              <a:graphicFrameLocks noChangeAspect="1"/>
            </p:cNvGraphicFramePr>
            <p:nvPr/>
          </p:nvGraphicFramePr>
          <p:xfrm>
            <a:off x="3650" y="3123"/>
            <a:ext cx="404" cy="4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546" name="Equation" r:id="rId23" imgW="152280" imgH="177480" progId="Equation.DSMT4">
                    <p:embed/>
                  </p:oleObj>
                </mc:Choice>
                <mc:Fallback>
                  <p:oleObj name="Equation" r:id="rId23" imgW="1522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0" y="3123"/>
                          <a:ext cx="404" cy="4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Line 1169"/>
            <p:cNvSpPr>
              <a:spLocks noChangeShapeType="1"/>
            </p:cNvSpPr>
            <p:nvPr/>
          </p:nvSpPr>
          <p:spPr bwMode="auto">
            <a:xfrm>
              <a:off x="2345" y="3072"/>
              <a:ext cx="168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miter lim="800000"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32" name="Object 1170"/>
            <p:cNvGraphicFramePr>
              <a:graphicFrameLocks noChangeAspect="1"/>
            </p:cNvGraphicFramePr>
            <p:nvPr/>
          </p:nvGraphicFramePr>
          <p:xfrm>
            <a:off x="2998" y="2795"/>
            <a:ext cx="252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547" name="Equation" r:id="rId25" imgW="114120" imgH="126720" progId="Equation.DSMT4">
                    <p:embed/>
                  </p:oleObj>
                </mc:Choice>
                <mc:Fallback>
                  <p:oleObj name="Equation" r:id="rId25" imgW="114120" imgH="1267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8" y="2795"/>
                          <a:ext cx="252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1171"/>
            <p:cNvGraphicFramePr>
              <a:graphicFrameLocks noChangeAspect="1"/>
            </p:cNvGraphicFramePr>
            <p:nvPr/>
          </p:nvGraphicFramePr>
          <p:xfrm>
            <a:off x="1938" y="1398"/>
            <a:ext cx="196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548" name="Equation" r:id="rId27" imgW="88560" imgH="164880" progId="Equation.3">
                    <p:embed/>
                  </p:oleObj>
                </mc:Choice>
                <mc:Fallback>
                  <p:oleObj name="Equation" r:id="rId27" imgW="8856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8" y="1398"/>
                          <a:ext cx="196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1172"/>
            <p:cNvGraphicFramePr>
              <a:graphicFrameLocks noChangeAspect="1"/>
            </p:cNvGraphicFramePr>
            <p:nvPr/>
          </p:nvGraphicFramePr>
          <p:xfrm>
            <a:off x="214" y="2448"/>
            <a:ext cx="264" cy="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549" name="Equation" r:id="rId29" imgW="152280" imgH="203040" progId="Equation.3">
                    <p:embed/>
                  </p:oleObj>
                </mc:Choice>
                <mc:Fallback>
                  <p:oleObj name="Equation" r:id="rId29" imgW="1522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" y="2448"/>
                          <a:ext cx="264" cy="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1173"/>
            <p:cNvGraphicFramePr>
              <a:graphicFrameLocks noChangeAspect="1"/>
            </p:cNvGraphicFramePr>
            <p:nvPr/>
          </p:nvGraphicFramePr>
          <p:xfrm>
            <a:off x="2310" y="1252"/>
            <a:ext cx="352" cy="2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550" name="Equation" r:id="rId31" imgW="203040" imgH="164880" progId="Equation.3">
                    <p:embed/>
                  </p:oleObj>
                </mc:Choice>
                <mc:Fallback>
                  <p:oleObj name="Equation" r:id="rId31" imgW="20304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0" y="1252"/>
                          <a:ext cx="352" cy="2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1174"/>
            <p:cNvGraphicFramePr>
              <a:graphicFrameLocks noChangeAspect="1"/>
            </p:cNvGraphicFramePr>
            <p:nvPr/>
          </p:nvGraphicFramePr>
          <p:xfrm>
            <a:off x="5238" y="2445"/>
            <a:ext cx="330" cy="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551" name="Equation" r:id="rId33" imgW="190440" imgH="203040" progId="Equation.DSMT4">
                    <p:embed/>
                  </p:oleObj>
                </mc:Choice>
                <mc:Fallback>
                  <p:oleObj name="Equation" r:id="rId33" imgW="19044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38" y="2445"/>
                          <a:ext cx="330" cy="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Arc 1175"/>
            <p:cNvSpPr>
              <a:spLocks/>
            </p:cNvSpPr>
            <p:nvPr/>
          </p:nvSpPr>
          <p:spPr bwMode="auto">
            <a:xfrm rot="3007148">
              <a:off x="760" y="2288"/>
              <a:ext cx="226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4525"/>
                <a:gd name="T1" fmla="*/ 0 h 21600"/>
                <a:gd name="T2" fmla="*/ 14525 w 14525"/>
                <a:gd name="T3" fmla="*/ 5613 h 21600"/>
                <a:gd name="T4" fmla="*/ 0 w 1452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25" h="21600" fill="none" extrusionOk="0">
                  <a:moveTo>
                    <a:pt x="0" y="0"/>
                  </a:moveTo>
                  <a:cubicBezTo>
                    <a:pt x="5371" y="0"/>
                    <a:pt x="10549" y="2001"/>
                    <a:pt x="14525" y="5612"/>
                  </a:cubicBezTo>
                </a:path>
                <a:path w="14525" h="21600" stroke="0" extrusionOk="0">
                  <a:moveTo>
                    <a:pt x="0" y="0"/>
                  </a:moveTo>
                  <a:cubicBezTo>
                    <a:pt x="5371" y="0"/>
                    <a:pt x="10549" y="2001"/>
                    <a:pt x="14525" y="561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Arc 1176"/>
            <p:cNvSpPr>
              <a:spLocks/>
            </p:cNvSpPr>
            <p:nvPr/>
          </p:nvSpPr>
          <p:spPr bwMode="auto">
            <a:xfrm rot="-7918770">
              <a:off x="4478" y="2238"/>
              <a:ext cx="317" cy="290"/>
            </a:xfrm>
            <a:custGeom>
              <a:avLst/>
              <a:gdLst>
                <a:gd name="G0" fmla="+- 0 0 0"/>
                <a:gd name="G1" fmla="+- 18631 0 0"/>
                <a:gd name="G2" fmla="+- 21600 0 0"/>
                <a:gd name="T0" fmla="*/ 10930 w 20400"/>
                <a:gd name="T1" fmla="*/ 0 h 18631"/>
                <a:gd name="T2" fmla="*/ 20400 w 20400"/>
                <a:gd name="T3" fmla="*/ 11531 h 18631"/>
                <a:gd name="T4" fmla="*/ 0 w 20400"/>
                <a:gd name="T5" fmla="*/ 18631 h 18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400" h="18631" fill="none" extrusionOk="0">
                  <a:moveTo>
                    <a:pt x="10929" y="0"/>
                  </a:moveTo>
                  <a:cubicBezTo>
                    <a:pt x="15355" y="2597"/>
                    <a:pt x="18713" y="6684"/>
                    <a:pt x="20399" y="11531"/>
                  </a:cubicBezTo>
                </a:path>
                <a:path w="20400" h="18631" stroke="0" extrusionOk="0">
                  <a:moveTo>
                    <a:pt x="10929" y="0"/>
                  </a:moveTo>
                  <a:cubicBezTo>
                    <a:pt x="15355" y="2597"/>
                    <a:pt x="18713" y="6684"/>
                    <a:pt x="20399" y="11531"/>
                  </a:cubicBezTo>
                  <a:lnTo>
                    <a:pt x="0" y="18631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Arc 1177"/>
            <p:cNvSpPr>
              <a:spLocks/>
            </p:cNvSpPr>
            <p:nvPr/>
          </p:nvSpPr>
          <p:spPr bwMode="auto">
            <a:xfrm rot="-8689550">
              <a:off x="3470" y="2286"/>
              <a:ext cx="336" cy="261"/>
            </a:xfrm>
            <a:custGeom>
              <a:avLst/>
              <a:gdLst>
                <a:gd name="G0" fmla="+- 0 0 0"/>
                <a:gd name="G1" fmla="+- 15154 0 0"/>
                <a:gd name="G2" fmla="+- 21600 0 0"/>
                <a:gd name="T0" fmla="*/ 15392 w 21600"/>
                <a:gd name="T1" fmla="*/ 0 h 16752"/>
                <a:gd name="T2" fmla="*/ 21541 w 21600"/>
                <a:gd name="T3" fmla="*/ 16752 h 16752"/>
                <a:gd name="T4" fmla="*/ 0 w 21600"/>
                <a:gd name="T5" fmla="*/ 15154 h 16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6752" fill="none" extrusionOk="0">
                  <a:moveTo>
                    <a:pt x="15392" y="-1"/>
                  </a:moveTo>
                  <a:cubicBezTo>
                    <a:pt x="19370" y="4040"/>
                    <a:pt x="21600" y="9483"/>
                    <a:pt x="21600" y="15154"/>
                  </a:cubicBezTo>
                  <a:cubicBezTo>
                    <a:pt x="21600" y="15687"/>
                    <a:pt x="21580" y="16220"/>
                    <a:pt x="21540" y="16751"/>
                  </a:cubicBezTo>
                </a:path>
                <a:path w="21600" h="16752" stroke="0" extrusionOk="0">
                  <a:moveTo>
                    <a:pt x="15392" y="-1"/>
                  </a:moveTo>
                  <a:cubicBezTo>
                    <a:pt x="19370" y="4040"/>
                    <a:pt x="21600" y="9483"/>
                    <a:pt x="21600" y="15154"/>
                  </a:cubicBezTo>
                  <a:cubicBezTo>
                    <a:pt x="21600" y="15687"/>
                    <a:pt x="21580" y="16220"/>
                    <a:pt x="21540" y="16751"/>
                  </a:cubicBezTo>
                  <a:lnTo>
                    <a:pt x="0" y="15154"/>
                  </a:lnTo>
                  <a:close/>
                </a:path>
              </a:pathLst>
            </a:custGeom>
            <a:noFill/>
            <a:ln w="9525">
              <a:solidFill>
                <a:srgbClr val="3333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40" name="Object 1178"/>
            <p:cNvGraphicFramePr>
              <a:graphicFrameLocks noChangeAspect="1"/>
            </p:cNvGraphicFramePr>
            <p:nvPr/>
          </p:nvGraphicFramePr>
          <p:xfrm>
            <a:off x="1030" y="2236"/>
            <a:ext cx="280" cy="3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552" name="Equation" r:id="rId35" imgW="126720" imgH="139680" progId="Equation.3">
                    <p:embed/>
                  </p:oleObj>
                </mc:Choice>
                <mc:Fallback>
                  <p:oleObj name="Equation" r:id="rId35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0" y="2236"/>
                          <a:ext cx="280" cy="3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1179"/>
            <p:cNvGraphicFramePr>
              <a:graphicFrameLocks noChangeAspect="1"/>
            </p:cNvGraphicFramePr>
            <p:nvPr/>
          </p:nvGraphicFramePr>
          <p:xfrm>
            <a:off x="1202" y="1694"/>
            <a:ext cx="404" cy="4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553" name="Equation" r:id="rId37" imgW="152280" imgH="164880" progId="Equation.3">
                    <p:embed/>
                  </p:oleObj>
                </mc:Choice>
                <mc:Fallback>
                  <p:oleObj name="Equation" r:id="rId37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1694"/>
                          <a:ext cx="404" cy="4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1180"/>
            <p:cNvGraphicFramePr>
              <a:graphicFrameLocks noChangeAspect="1"/>
            </p:cNvGraphicFramePr>
            <p:nvPr/>
          </p:nvGraphicFramePr>
          <p:xfrm>
            <a:off x="3826" y="1525"/>
            <a:ext cx="471" cy="5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554" name="Equation" r:id="rId39" imgW="177480" imgH="203040" progId="Equation.DSMT4">
                    <p:embed/>
                  </p:oleObj>
                </mc:Choice>
                <mc:Fallback>
                  <p:oleObj name="Equation" r:id="rId39" imgW="17748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6" y="1525"/>
                          <a:ext cx="471" cy="5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" name="Line 1181"/>
            <p:cNvSpPr>
              <a:spLocks noChangeShapeType="1"/>
            </p:cNvSpPr>
            <p:nvPr/>
          </p:nvSpPr>
          <p:spPr bwMode="auto">
            <a:xfrm>
              <a:off x="2801" y="1117"/>
              <a:ext cx="2710" cy="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44" name="Line 1182"/>
            <p:cNvSpPr>
              <a:spLocks noChangeShapeType="1"/>
            </p:cNvSpPr>
            <p:nvPr/>
          </p:nvSpPr>
          <p:spPr bwMode="auto">
            <a:xfrm>
              <a:off x="2801" y="3838"/>
              <a:ext cx="2710" cy="0"/>
            </a:xfrm>
            <a:prstGeom prst="line">
              <a:avLst/>
            </a:prstGeom>
            <a:noFill/>
            <a:ln w="9525">
              <a:solidFill>
                <a:srgbClr val="EAEAEA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45" name="Freeform 1183"/>
            <p:cNvSpPr>
              <a:spLocks/>
            </p:cNvSpPr>
            <p:nvPr/>
          </p:nvSpPr>
          <p:spPr bwMode="auto">
            <a:xfrm>
              <a:off x="5402" y="1117"/>
              <a:ext cx="211" cy="2721"/>
            </a:xfrm>
            <a:custGeom>
              <a:avLst/>
              <a:gdLst>
                <a:gd name="T0" fmla="*/ 105 w 211"/>
                <a:gd name="T1" fmla="*/ 0 h 2721"/>
                <a:gd name="T2" fmla="*/ 15 w 211"/>
                <a:gd name="T3" fmla="*/ 589 h 2721"/>
                <a:gd name="T4" fmla="*/ 196 w 211"/>
                <a:gd name="T5" fmla="*/ 1678 h 2721"/>
                <a:gd name="T6" fmla="*/ 105 w 211"/>
                <a:gd name="T7" fmla="*/ 2540 h 2721"/>
                <a:gd name="T8" fmla="*/ 105 w 211"/>
                <a:gd name="T9" fmla="*/ 2721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2721">
                  <a:moveTo>
                    <a:pt x="105" y="0"/>
                  </a:moveTo>
                  <a:cubicBezTo>
                    <a:pt x="52" y="154"/>
                    <a:pt x="0" y="309"/>
                    <a:pt x="15" y="589"/>
                  </a:cubicBezTo>
                  <a:cubicBezTo>
                    <a:pt x="30" y="869"/>
                    <a:pt x="181" y="1353"/>
                    <a:pt x="196" y="1678"/>
                  </a:cubicBezTo>
                  <a:cubicBezTo>
                    <a:pt x="211" y="2003"/>
                    <a:pt x="120" y="2366"/>
                    <a:pt x="105" y="2540"/>
                  </a:cubicBezTo>
                  <a:cubicBezTo>
                    <a:pt x="90" y="2714"/>
                    <a:pt x="97" y="2717"/>
                    <a:pt x="105" y="2721"/>
                  </a:cubicBezTo>
                </a:path>
              </a:pathLst>
            </a:custGeom>
            <a:noFill/>
            <a:ln w="9525" cap="flat" cmpd="sng">
              <a:solidFill>
                <a:srgbClr val="EAEAEA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46" name="Oval 1184"/>
            <p:cNvSpPr>
              <a:spLocks noChangeArrowheads="1"/>
            </p:cNvSpPr>
            <p:nvPr/>
          </p:nvSpPr>
          <p:spPr bwMode="auto">
            <a:xfrm>
              <a:off x="420" y="2456"/>
              <a:ext cx="44" cy="44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7" name="Oval 1185"/>
            <p:cNvSpPr>
              <a:spLocks noChangeArrowheads="1"/>
            </p:cNvSpPr>
            <p:nvPr/>
          </p:nvSpPr>
          <p:spPr bwMode="auto">
            <a:xfrm>
              <a:off x="5228" y="2455"/>
              <a:ext cx="44" cy="44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8" name="Line 1186"/>
            <p:cNvSpPr>
              <a:spLocks noChangeShapeType="1"/>
            </p:cNvSpPr>
            <p:nvPr/>
          </p:nvSpPr>
          <p:spPr bwMode="auto">
            <a:xfrm>
              <a:off x="431" y="2478"/>
              <a:ext cx="11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49" name="Line 1187"/>
            <p:cNvSpPr>
              <a:spLocks noChangeShapeType="1"/>
            </p:cNvSpPr>
            <p:nvPr/>
          </p:nvSpPr>
          <p:spPr bwMode="auto">
            <a:xfrm>
              <a:off x="2925" y="2478"/>
              <a:ext cx="86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50" name="Line 1188"/>
            <p:cNvSpPr>
              <a:spLocks noChangeShapeType="1"/>
            </p:cNvSpPr>
            <p:nvPr/>
          </p:nvSpPr>
          <p:spPr bwMode="auto">
            <a:xfrm flipV="1">
              <a:off x="453" y="1979"/>
              <a:ext cx="1157" cy="5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1" name="Line 1189"/>
            <p:cNvSpPr>
              <a:spLocks noChangeShapeType="1"/>
            </p:cNvSpPr>
            <p:nvPr/>
          </p:nvSpPr>
          <p:spPr bwMode="auto">
            <a:xfrm>
              <a:off x="2517" y="1570"/>
              <a:ext cx="1769" cy="59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2" name="Line 1190"/>
            <p:cNvSpPr>
              <a:spLocks noChangeShapeType="1"/>
            </p:cNvSpPr>
            <p:nvPr/>
          </p:nvSpPr>
          <p:spPr bwMode="auto">
            <a:xfrm>
              <a:off x="2336" y="2478"/>
              <a:ext cx="290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zh-CN" altLang="en-US"/>
            </a:p>
          </p:txBody>
        </p:sp>
        <p:sp>
          <p:nvSpPr>
            <p:cNvPr id="53" name="Oval 1191"/>
            <p:cNvSpPr>
              <a:spLocks noChangeArrowheads="1"/>
            </p:cNvSpPr>
            <p:nvPr/>
          </p:nvSpPr>
          <p:spPr bwMode="auto">
            <a:xfrm>
              <a:off x="4005" y="2461"/>
              <a:ext cx="44" cy="44"/>
            </a:xfrm>
            <a:prstGeom prst="ellipse">
              <a:avLst/>
            </a:prstGeom>
            <a:solidFill>
              <a:srgbClr val="3333FF"/>
            </a:solidFill>
            <a:ln w="9525" algn="ctr">
              <a:solidFill>
                <a:srgbClr val="3333FF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球面折射反射成像</a:t>
            </a:r>
            <a:endParaRPr lang="zh-CN" altLang="en-US" dirty="0"/>
          </a:p>
        </p:txBody>
      </p:sp>
      <p:graphicFrame>
        <p:nvGraphicFramePr>
          <p:cNvPr id="56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628506"/>
              </p:ext>
            </p:extLst>
          </p:nvPr>
        </p:nvGraphicFramePr>
        <p:xfrm>
          <a:off x="4144613" y="5558806"/>
          <a:ext cx="1397000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555" name="Equation" r:id="rId41" imgW="660240" imgH="393480" progId="Equation.DSMT4">
                  <p:embed/>
                </p:oleObj>
              </mc:Choice>
              <mc:Fallback>
                <p:oleObj name="Equation" r:id="rId41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4613" y="5558806"/>
                        <a:ext cx="1397000" cy="82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5846786"/>
              </p:ext>
            </p:extLst>
          </p:nvPr>
        </p:nvGraphicFramePr>
        <p:xfrm>
          <a:off x="6226815" y="5274739"/>
          <a:ext cx="2019300" cy="116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556" name="Equation" r:id="rId43" imgW="672840" imgH="393480" progId="Equation.DSMT4">
                  <p:embed/>
                </p:oleObj>
              </mc:Choice>
              <mc:Fallback>
                <p:oleObj name="Equation" r:id="rId43" imgW="672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6815" y="5274739"/>
                        <a:ext cx="2019300" cy="1166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1280150" y="5558806"/>
                <a:ext cx="2644312" cy="7221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n-US" altLang="zh-CN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altLang="zh-CN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r>
                        <a:rPr lang="en-US" altLang="zh-CN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CN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altLang="zh-CN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altLang="zh-CN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CN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altLang="zh-CN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CN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altLang="zh-CN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zh-CN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150" y="5558806"/>
                <a:ext cx="2644312" cy="722121"/>
              </a:xfrm>
              <a:prstGeom prst="rect">
                <a:avLst/>
              </a:prstGeom>
              <a:blipFill rotWithShape="0">
                <a:blip r:embed="rId4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491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19956</TotalTime>
  <Words>1302</Words>
  <Application>Microsoft Office PowerPoint</Application>
  <PresentationFormat>全屏显示(4:3)</PresentationFormat>
  <Paragraphs>174</Paragraphs>
  <Slides>33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33</vt:i4>
      </vt:variant>
    </vt:vector>
  </HeadingPairs>
  <TitlesOfParts>
    <vt:vector size="45" baseType="lpstr">
      <vt:lpstr>Arial Unicode MS</vt:lpstr>
      <vt:lpstr>楷体_GB2312</vt:lpstr>
      <vt:lpstr>宋体</vt:lpstr>
      <vt:lpstr>微软雅黑</vt:lpstr>
      <vt:lpstr>Arial</vt:lpstr>
      <vt:lpstr>Calibri</vt:lpstr>
      <vt:lpstr>Cambria Math</vt:lpstr>
      <vt:lpstr>Times New Roman</vt:lpstr>
      <vt:lpstr>默认设计模板</vt:lpstr>
      <vt:lpstr>Equation</vt:lpstr>
      <vt:lpstr>Equation.3</vt:lpstr>
      <vt:lpstr>公式</vt:lpstr>
      <vt:lpstr>期中考试说明</vt:lpstr>
      <vt:lpstr>重要通知</vt:lpstr>
      <vt:lpstr>第1章  几何光学</vt:lpstr>
      <vt:lpstr>PowerPoint 演示文稿</vt:lpstr>
      <vt:lpstr>Fermat原理与反射折射定律</vt:lpstr>
      <vt:lpstr>PowerPoint 演示文稿</vt:lpstr>
      <vt:lpstr>PowerPoint 演示文稿</vt:lpstr>
      <vt:lpstr>全反射临界角</vt:lpstr>
      <vt:lpstr>球面折射反射成像</vt:lpstr>
      <vt:lpstr>PowerPoint 演示文稿</vt:lpstr>
      <vt:lpstr>PowerPoint 演示文稿</vt:lpstr>
      <vt:lpstr>薄透镜成像</vt:lpstr>
      <vt:lpstr>PowerPoint 演示文稿</vt:lpstr>
      <vt:lpstr>第二章  波动光学基础</vt:lpstr>
      <vt:lpstr>定态光波的数学描述</vt:lpstr>
      <vt:lpstr>定态光波叠加的方法 </vt:lpstr>
      <vt:lpstr>PowerPoint 演示文稿</vt:lpstr>
      <vt:lpstr>光的相干条件 </vt:lpstr>
      <vt:lpstr>群速度和相速度的关系</vt:lpstr>
      <vt:lpstr>光的五种偏振态</vt:lpstr>
      <vt:lpstr>起偏与检偏，马吕斯定律</vt:lpstr>
      <vt:lpstr>马吕斯定律</vt:lpstr>
      <vt:lpstr>第三章  光的干涉</vt:lpstr>
      <vt:lpstr>杨氏干涉的特征</vt:lpstr>
      <vt:lpstr>杨氏干涉的条纹</vt:lpstr>
      <vt:lpstr>菲涅尔双面镜</vt:lpstr>
      <vt:lpstr>洛埃镜</vt:lpstr>
      <vt:lpstr>平面波的干涉</vt:lpstr>
      <vt:lpstr>等厚干涉</vt:lpstr>
      <vt:lpstr>牛顿环</vt:lpstr>
      <vt:lpstr>迈克尔逊干涉仪</vt:lpstr>
      <vt:lpstr>光场的时空相干性</vt:lpstr>
      <vt:lpstr>光场的时空相干性</vt:lpstr>
    </vt:vector>
  </TitlesOfParts>
  <Company>Univ.of Sci.&amp; Tech.of China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  几何光学的近轴理论 </dc:title>
  <dc:creator>Cui Hongbin</dc:creator>
  <cp:lastModifiedBy>silver zq</cp:lastModifiedBy>
  <cp:revision>287</cp:revision>
  <dcterms:created xsi:type="dcterms:W3CDTF">2004-02-12T08:47:27Z</dcterms:created>
  <dcterms:modified xsi:type="dcterms:W3CDTF">2019-11-25T08:32:17Z</dcterms:modified>
</cp:coreProperties>
</file>