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339" r:id="rId6"/>
    <p:sldId id="341" r:id="rId7"/>
    <p:sldId id="340" r:id="rId8"/>
    <p:sldId id="270" r:id="rId9"/>
    <p:sldId id="282" r:id="rId10"/>
    <p:sldId id="286" r:id="rId11"/>
    <p:sldId id="317" r:id="rId12"/>
    <p:sldId id="287" r:id="rId13"/>
    <p:sldId id="318" r:id="rId14"/>
    <p:sldId id="319" r:id="rId15"/>
    <p:sldId id="277" r:id="rId16"/>
    <p:sldId id="288" r:id="rId17"/>
    <p:sldId id="289" r:id="rId18"/>
    <p:sldId id="290" r:id="rId19"/>
    <p:sldId id="291" r:id="rId20"/>
    <p:sldId id="316" r:id="rId21"/>
    <p:sldId id="292" r:id="rId22"/>
    <p:sldId id="293" r:id="rId23"/>
    <p:sldId id="278" r:id="rId24"/>
    <p:sldId id="301" r:id="rId25"/>
    <p:sldId id="305" r:id="rId26"/>
    <p:sldId id="309" r:id="rId27"/>
    <p:sldId id="310" r:id="rId28"/>
    <p:sldId id="311" r:id="rId29"/>
    <p:sldId id="312" r:id="rId30"/>
    <p:sldId id="313" r:id="rId31"/>
    <p:sldId id="314" r:id="rId32"/>
    <p:sldId id="27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534" autoAdjust="0"/>
  </p:normalViewPr>
  <p:slideViewPr>
    <p:cSldViewPr snapToGrid="0">
      <p:cViewPr varScale="1">
        <p:scale>
          <a:sx n="45" d="100"/>
          <a:sy n="45" d="100"/>
        </p:scale>
        <p:origin x="84" y="2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9" y="5505426"/>
            <a:ext cx="2236793" cy="297909"/>
            <a:chOff x="8729725" y="4570716"/>
            <a:chExt cx="3587750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auto">
            <a:xfrm>
              <a:off x="11687238" y="4692954"/>
              <a:ext cx="201613" cy="196850"/>
            </a:xfrm>
            <a:custGeom>
              <a:avLst/>
              <a:gdLst>
                <a:gd name="T0" fmla="*/ 109 w 136"/>
                <a:gd name="T1" fmla="*/ 93 h 131"/>
                <a:gd name="T2" fmla="*/ 126 w 136"/>
                <a:gd name="T3" fmla="*/ 131 h 131"/>
                <a:gd name="T4" fmla="*/ 68 w 136"/>
                <a:gd name="T5" fmla="*/ 131 h 131"/>
                <a:gd name="T6" fmla="*/ 93 w 136"/>
                <a:gd name="T7" fmla="*/ 93 h 131"/>
                <a:gd name="T8" fmla="*/ 73 w 136"/>
                <a:gd name="T9" fmla="*/ 71 h 131"/>
                <a:gd name="T10" fmla="*/ 44 w 136"/>
                <a:gd name="T11" fmla="*/ 82 h 131"/>
                <a:gd name="T12" fmla="*/ 72 w 136"/>
                <a:gd name="T13" fmla="*/ 85 h 131"/>
                <a:gd name="T14" fmla="*/ 44 w 136"/>
                <a:gd name="T15" fmla="*/ 100 h 131"/>
                <a:gd name="T16" fmla="*/ 38 w 136"/>
                <a:gd name="T17" fmla="*/ 129 h 131"/>
                <a:gd name="T18" fmla="*/ 14 w 136"/>
                <a:gd name="T19" fmla="*/ 119 h 131"/>
                <a:gd name="T20" fmla="*/ 31 w 136"/>
                <a:gd name="T21" fmla="*/ 117 h 131"/>
                <a:gd name="T22" fmla="*/ 3 w 136"/>
                <a:gd name="T23" fmla="*/ 104 h 131"/>
                <a:gd name="T24" fmla="*/ 31 w 136"/>
                <a:gd name="T25" fmla="*/ 89 h 131"/>
                <a:gd name="T26" fmla="*/ 31 w 136"/>
                <a:gd name="T27" fmla="*/ 80 h 131"/>
                <a:gd name="T28" fmla="*/ 33 w 136"/>
                <a:gd name="T29" fmla="*/ 69 h 131"/>
                <a:gd name="T30" fmla="*/ 0 w 136"/>
                <a:gd name="T31" fmla="*/ 75 h 131"/>
                <a:gd name="T32" fmla="*/ 14 w 136"/>
                <a:gd name="T33" fmla="*/ 58 h 131"/>
                <a:gd name="T34" fmla="*/ 35 w 136"/>
                <a:gd name="T35" fmla="*/ 49 h 131"/>
                <a:gd name="T36" fmla="*/ 1 w 136"/>
                <a:gd name="T37" fmla="*/ 37 h 131"/>
                <a:gd name="T38" fmla="*/ 25 w 136"/>
                <a:gd name="T39" fmla="*/ 25 h 131"/>
                <a:gd name="T40" fmla="*/ 7 w 136"/>
                <a:gd name="T41" fmla="*/ 14 h 131"/>
                <a:gd name="T42" fmla="*/ 25 w 136"/>
                <a:gd name="T43" fmla="*/ 0 h 131"/>
                <a:gd name="T44" fmla="*/ 37 w 136"/>
                <a:gd name="T45" fmla="*/ 14 h 131"/>
                <a:gd name="T46" fmla="*/ 53 w 136"/>
                <a:gd name="T47" fmla="*/ 24 h 131"/>
                <a:gd name="T48" fmla="*/ 75 w 136"/>
                <a:gd name="T49" fmla="*/ 7 h 131"/>
                <a:gd name="T50" fmla="*/ 70 w 136"/>
                <a:gd name="T51" fmla="*/ 38 h 131"/>
                <a:gd name="T52" fmla="*/ 84 w 136"/>
                <a:gd name="T53" fmla="*/ 0 h 131"/>
                <a:gd name="T54" fmla="*/ 92 w 136"/>
                <a:gd name="T55" fmla="*/ 26 h 131"/>
                <a:gd name="T56" fmla="*/ 133 w 136"/>
                <a:gd name="T57" fmla="*/ 37 h 131"/>
                <a:gd name="T58" fmla="*/ 45 w 136"/>
                <a:gd name="T59" fmla="*/ 36 h 131"/>
                <a:gd name="T60" fmla="*/ 38 w 136"/>
                <a:gd name="T61" fmla="*/ 24 h 131"/>
                <a:gd name="T62" fmla="*/ 45 w 136"/>
                <a:gd name="T63" fmla="*/ 36 h 131"/>
                <a:gd name="T64" fmla="*/ 71 w 136"/>
                <a:gd name="T65" fmla="*/ 48 h 131"/>
                <a:gd name="T66" fmla="*/ 44 w 136"/>
                <a:gd name="T67" fmla="*/ 57 h 131"/>
                <a:gd name="T68" fmla="*/ 58 w 136"/>
                <a:gd name="T69" fmla="*/ 56 h 131"/>
                <a:gd name="T70" fmla="*/ 90 w 136"/>
                <a:gd name="T71" fmla="*/ 37 h 131"/>
                <a:gd name="T72" fmla="*/ 111 w 136"/>
                <a:gd name="T7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1">
                  <a:moveTo>
                    <a:pt x="125" y="37"/>
                  </a:moveTo>
                  <a:cubicBezTo>
                    <a:pt x="122" y="59"/>
                    <a:pt x="117" y="78"/>
                    <a:pt x="109" y="93"/>
                  </a:cubicBezTo>
                  <a:cubicBezTo>
                    <a:pt x="116" y="104"/>
                    <a:pt x="124" y="113"/>
                    <a:pt x="136" y="119"/>
                  </a:cubicBezTo>
                  <a:cubicBezTo>
                    <a:pt x="132" y="122"/>
                    <a:pt x="128" y="127"/>
                    <a:pt x="126" y="131"/>
                  </a:cubicBezTo>
                  <a:cubicBezTo>
                    <a:pt x="116" y="125"/>
                    <a:pt x="107" y="116"/>
                    <a:pt x="100" y="106"/>
                  </a:cubicBezTo>
                  <a:cubicBezTo>
                    <a:pt x="92" y="116"/>
                    <a:pt x="82" y="125"/>
                    <a:pt x="68" y="131"/>
                  </a:cubicBezTo>
                  <a:cubicBezTo>
                    <a:pt x="67" y="128"/>
                    <a:pt x="63" y="122"/>
                    <a:pt x="60" y="119"/>
                  </a:cubicBezTo>
                  <a:cubicBezTo>
                    <a:pt x="75" y="113"/>
                    <a:pt x="85" y="104"/>
                    <a:pt x="93" y="93"/>
                  </a:cubicBezTo>
                  <a:cubicBezTo>
                    <a:pt x="88" y="82"/>
                    <a:pt x="84" y="70"/>
                    <a:pt x="82" y="57"/>
                  </a:cubicBezTo>
                  <a:cubicBezTo>
                    <a:pt x="79" y="63"/>
                    <a:pt x="76" y="67"/>
                    <a:pt x="73" y="71"/>
                  </a:cubicBezTo>
                  <a:cubicBezTo>
                    <a:pt x="72" y="69"/>
                    <a:pt x="68" y="66"/>
                    <a:pt x="65" y="63"/>
                  </a:cubicBezTo>
                  <a:cubicBezTo>
                    <a:pt x="59" y="70"/>
                    <a:pt x="51" y="77"/>
                    <a:pt x="44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87"/>
                    <a:pt x="63" y="86"/>
                    <a:pt x="72" y="8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23"/>
                    <a:pt x="43" y="127"/>
                    <a:pt x="38" y="129"/>
                  </a:cubicBezTo>
                  <a:cubicBezTo>
                    <a:pt x="34" y="131"/>
                    <a:pt x="28" y="131"/>
                    <a:pt x="18" y="131"/>
                  </a:cubicBezTo>
                  <a:cubicBezTo>
                    <a:pt x="18" y="127"/>
                    <a:pt x="16" y="122"/>
                    <a:pt x="14" y="119"/>
                  </a:cubicBezTo>
                  <a:cubicBezTo>
                    <a:pt x="21" y="119"/>
                    <a:pt x="27" y="119"/>
                    <a:pt x="29" y="119"/>
                  </a:cubicBezTo>
                  <a:cubicBezTo>
                    <a:pt x="31" y="119"/>
                    <a:pt x="31" y="119"/>
                    <a:pt x="31" y="117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0" y="91"/>
                    <a:pt x="20" y="90"/>
                    <a:pt x="31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6" y="77"/>
                    <a:pt x="41" y="73"/>
                    <a:pt x="46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6" y="75"/>
                    <a:pt x="18" y="81"/>
                    <a:pt x="10" y="85"/>
                  </a:cubicBezTo>
                  <a:cubicBezTo>
                    <a:pt x="8" y="83"/>
                    <a:pt x="3" y="78"/>
                    <a:pt x="0" y="75"/>
                  </a:cubicBezTo>
                  <a:cubicBezTo>
                    <a:pt x="5" y="73"/>
                    <a:pt x="10" y="70"/>
                    <a:pt x="14" y="6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5"/>
                    <a:pt x="32" y="52"/>
                    <a:pt x="3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17"/>
                    <a:pt x="60" y="11"/>
                    <a:pt x="63" y="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8"/>
                    <a:pt x="66" y="28"/>
                    <a:pt x="59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7" y="35"/>
                    <a:pt x="82" y="18"/>
                    <a:pt x="84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6" y="11"/>
                    <a:pt x="95" y="19"/>
                    <a:pt x="9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5" y="37"/>
                    <a:pt x="125" y="37"/>
                    <a:pt x="125" y="37"/>
                  </a:cubicBezTo>
                  <a:close/>
                  <a:moveTo>
                    <a:pt x="45" y="36"/>
                  </a:moveTo>
                  <a:cubicBezTo>
                    <a:pt x="48" y="33"/>
                    <a:pt x="50" y="28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45" y="36"/>
                  </a:lnTo>
                  <a:close/>
                  <a:moveTo>
                    <a:pt x="63" y="60"/>
                  </a:moveTo>
                  <a:cubicBezTo>
                    <a:pt x="66" y="57"/>
                    <a:pt x="68" y="53"/>
                    <a:pt x="71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51"/>
                    <a:pt x="47" y="54"/>
                    <a:pt x="4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6"/>
                    <a:pt x="58" y="56"/>
                    <a:pt x="58" y="56"/>
                  </a:cubicBezTo>
                  <a:lnTo>
                    <a:pt x="63" y="60"/>
                  </a:lnTo>
                  <a:close/>
                  <a:moveTo>
                    <a:pt x="90" y="37"/>
                  </a:moveTo>
                  <a:cubicBezTo>
                    <a:pt x="92" y="52"/>
                    <a:pt x="96" y="65"/>
                    <a:pt x="101" y="78"/>
                  </a:cubicBezTo>
                  <a:cubicBezTo>
                    <a:pt x="106" y="66"/>
                    <a:pt x="109" y="53"/>
                    <a:pt x="111" y="37"/>
                  </a:cubicBezTo>
                  <a:lnTo>
                    <a:pt x="9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11906313" y="4691366"/>
              <a:ext cx="195263" cy="198438"/>
            </a:xfrm>
            <a:custGeom>
              <a:avLst/>
              <a:gdLst>
                <a:gd name="T0" fmla="*/ 119 w 131"/>
                <a:gd name="T1" fmla="*/ 19 h 132"/>
                <a:gd name="T2" fmla="*/ 82 w 131"/>
                <a:gd name="T3" fmla="*/ 49 h 132"/>
                <a:gd name="T4" fmla="*/ 131 w 131"/>
                <a:gd name="T5" fmla="*/ 56 h 132"/>
                <a:gd name="T6" fmla="*/ 123 w 131"/>
                <a:gd name="T7" fmla="*/ 68 h 132"/>
                <a:gd name="T8" fmla="*/ 65 w 131"/>
                <a:gd name="T9" fmla="*/ 56 h 132"/>
                <a:gd name="T10" fmla="*/ 5 w 131"/>
                <a:gd name="T11" fmla="*/ 70 h 132"/>
                <a:gd name="T12" fmla="*/ 0 w 131"/>
                <a:gd name="T13" fmla="*/ 58 h 132"/>
                <a:gd name="T14" fmla="*/ 50 w 131"/>
                <a:gd name="T15" fmla="*/ 49 h 132"/>
                <a:gd name="T16" fmla="*/ 31 w 131"/>
                <a:gd name="T17" fmla="*/ 34 h 132"/>
                <a:gd name="T18" fmla="*/ 13 w 131"/>
                <a:gd name="T19" fmla="*/ 46 h 132"/>
                <a:gd name="T20" fmla="*/ 5 w 131"/>
                <a:gd name="T21" fmla="*/ 36 h 132"/>
                <a:gd name="T22" fmla="*/ 47 w 131"/>
                <a:gd name="T23" fmla="*/ 0 h 132"/>
                <a:gd name="T24" fmla="*/ 60 w 131"/>
                <a:gd name="T25" fmla="*/ 2 h 132"/>
                <a:gd name="T26" fmla="*/ 52 w 131"/>
                <a:gd name="T27" fmla="*/ 14 h 132"/>
                <a:gd name="T28" fmla="*/ 108 w 131"/>
                <a:gd name="T29" fmla="*/ 14 h 132"/>
                <a:gd name="T30" fmla="*/ 111 w 131"/>
                <a:gd name="T31" fmla="*/ 14 h 132"/>
                <a:gd name="T32" fmla="*/ 119 w 131"/>
                <a:gd name="T33" fmla="*/ 19 h 132"/>
                <a:gd name="T34" fmla="*/ 119 w 131"/>
                <a:gd name="T35" fmla="*/ 79 h 132"/>
                <a:gd name="T36" fmla="*/ 118 w 131"/>
                <a:gd name="T37" fmla="*/ 85 h 132"/>
                <a:gd name="T38" fmla="*/ 106 w 131"/>
                <a:gd name="T39" fmla="*/ 126 h 132"/>
                <a:gd name="T40" fmla="*/ 93 w 131"/>
                <a:gd name="T41" fmla="*/ 130 h 132"/>
                <a:gd name="T42" fmla="*/ 71 w 131"/>
                <a:gd name="T43" fmla="*/ 130 h 132"/>
                <a:gd name="T44" fmla="*/ 66 w 131"/>
                <a:gd name="T45" fmla="*/ 118 h 132"/>
                <a:gd name="T46" fmla="*/ 89 w 131"/>
                <a:gd name="T47" fmla="*/ 120 h 132"/>
                <a:gd name="T48" fmla="*/ 95 w 131"/>
                <a:gd name="T49" fmla="*/ 118 h 132"/>
                <a:gd name="T50" fmla="*/ 104 w 131"/>
                <a:gd name="T51" fmla="*/ 91 h 132"/>
                <a:gd name="T52" fmla="*/ 63 w 131"/>
                <a:gd name="T53" fmla="*/ 91 h 132"/>
                <a:gd name="T54" fmla="*/ 9 w 131"/>
                <a:gd name="T55" fmla="*/ 132 h 132"/>
                <a:gd name="T56" fmla="*/ 1 w 131"/>
                <a:gd name="T57" fmla="*/ 121 h 132"/>
                <a:gd name="T58" fmla="*/ 48 w 131"/>
                <a:gd name="T59" fmla="*/ 91 h 132"/>
                <a:gd name="T60" fmla="*/ 11 w 131"/>
                <a:gd name="T61" fmla="*/ 91 h 132"/>
                <a:gd name="T62" fmla="*/ 11 w 131"/>
                <a:gd name="T63" fmla="*/ 79 h 132"/>
                <a:gd name="T64" fmla="*/ 53 w 131"/>
                <a:gd name="T65" fmla="*/ 79 h 132"/>
                <a:gd name="T66" fmla="*/ 55 w 131"/>
                <a:gd name="T67" fmla="*/ 66 h 132"/>
                <a:gd name="T68" fmla="*/ 69 w 131"/>
                <a:gd name="T69" fmla="*/ 67 h 132"/>
                <a:gd name="T70" fmla="*/ 66 w 131"/>
                <a:gd name="T71" fmla="*/ 80 h 132"/>
                <a:gd name="T72" fmla="*/ 119 w 131"/>
                <a:gd name="T73" fmla="*/ 79 h 132"/>
                <a:gd name="T74" fmla="*/ 40 w 131"/>
                <a:gd name="T75" fmla="*/ 27 h 132"/>
                <a:gd name="T76" fmla="*/ 65 w 131"/>
                <a:gd name="T77" fmla="*/ 44 h 132"/>
                <a:gd name="T78" fmla="*/ 97 w 131"/>
                <a:gd name="T79" fmla="*/ 25 h 132"/>
                <a:gd name="T80" fmla="*/ 42 w 131"/>
                <a:gd name="T81" fmla="*/ 25 h 132"/>
                <a:gd name="T82" fmla="*/ 40 w 131"/>
                <a:gd name="T8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119" y="19"/>
                  </a:moveTo>
                  <a:cubicBezTo>
                    <a:pt x="110" y="32"/>
                    <a:pt x="97" y="42"/>
                    <a:pt x="82" y="49"/>
                  </a:cubicBezTo>
                  <a:cubicBezTo>
                    <a:pt x="96" y="53"/>
                    <a:pt x="113" y="55"/>
                    <a:pt x="131" y="56"/>
                  </a:cubicBezTo>
                  <a:cubicBezTo>
                    <a:pt x="128" y="59"/>
                    <a:pt x="125" y="64"/>
                    <a:pt x="123" y="68"/>
                  </a:cubicBezTo>
                  <a:cubicBezTo>
                    <a:pt x="101" y="66"/>
                    <a:pt x="82" y="63"/>
                    <a:pt x="65" y="56"/>
                  </a:cubicBezTo>
                  <a:cubicBezTo>
                    <a:pt x="47" y="63"/>
                    <a:pt x="26" y="67"/>
                    <a:pt x="5" y="70"/>
                  </a:cubicBezTo>
                  <a:cubicBezTo>
                    <a:pt x="4" y="66"/>
                    <a:pt x="2" y="61"/>
                    <a:pt x="0" y="58"/>
                  </a:cubicBezTo>
                  <a:cubicBezTo>
                    <a:pt x="17" y="56"/>
                    <a:pt x="34" y="53"/>
                    <a:pt x="50" y="49"/>
                  </a:cubicBezTo>
                  <a:cubicBezTo>
                    <a:pt x="43" y="45"/>
                    <a:pt x="37" y="40"/>
                    <a:pt x="31" y="34"/>
                  </a:cubicBezTo>
                  <a:cubicBezTo>
                    <a:pt x="26" y="38"/>
                    <a:pt x="20" y="42"/>
                    <a:pt x="13" y="46"/>
                  </a:cubicBezTo>
                  <a:cubicBezTo>
                    <a:pt x="12" y="42"/>
                    <a:pt x="8" y="38"/>
                    <a:pt x="5" y="36"/>
                  </a:cubicBezTo>
                  <a:cubicBezTo>
                    <a:pt x="25" y="26"/>
                    <a:pt x="39" y="12"/>
                    <a:pt x="47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6"/>
                    <a:pt x="55" y="10"/>
                    <a:pt x="52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1" y="14"/>
                    <a:pt x="111" y="14"/>
                    <a:pt x="111" y="14"/>
                  </a:cubicBezTo>
                  <a:lnTo>
                    <a:pt x="119" y="19"/>
                  </a:lnTo>
                  <a:close/>
                  <a:moveTo>
                    <a:pt x="119" y="79"/>
                  </a:moveTo>
                  <a:cubicBezTo>
                    <a:pt x="119" y="79"/>
                    <a:pt x="118" y="83"/>
                    <a:pt x="118" y="85"/>
                  </a:cubicBezTo>
                  <a:cubicBezTo>
                    <a:pt x="115" y="110"/>
                    <a:pt x="111" y="121"/>
                    <a:pt x="106" y="126"/>
                  </a:cubicBezTo>
                  <a:cubicBezTo>
                    <a:pt x="103" y="129"/>
                    <a:pt x="99" y="130"/>
                    <a:pt x="93" y="130"/>
                  </a:cubicBezTo>
                  <a:cubicBezTo>
                    <a:pt x="88" y="131"/>
                    <a:pt x="79" y="131"/>
                    <a:pt x="71" y="130"/>
                  </a:cubicBezTo>
                  <a:cubicBezTo>
                    <a:pt x="71" y="126"/>
                    <a:pt x="69" y="122"/>
                    <a:pt x="66" y="118"/>
                  </a:cubicBezTo>
                  <a:cubicBezTo>
                    <a:pt x="75" y="119"/>
                    <a:pt x="85" y="120"/>
                    <a:pt x="89" y="120"/>
                  </a:cubicBezTo>
                  <a:cubicBezTo>
                    <a:pt x="92" y="120"/>
                    <a:pt x="94" y="120"/>
                    <a:pt x="95" y="118"/>
                  </a:cubicBezTo>
                  <a:cubicBezTo>
                    <a:pt x="99" y="116"/>
                    <a:pt x="101" y="107"/>
                    <a:pt x="10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3" y="113"/>
                    <a:pt x="36" y="125"/>
                    <a:pt x="9" y="132"/>
                  </a:cubicBezTo>
                  <a:cubicBezTo>
                    <a:pt x="8" y="129"/>
                    <a:pt x="4" y="123"/>
                    <a:pt x="1" y="121"/>
                  </a:cubicBezTo>
                  <a:cubicBezTo>
                    <a:pt x="25" y="116"/>
                    <a:pt x="40" y="107"/>
                    <a:pt x="48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5"/>
                    <a:pt x="55" y="71"/>
                    <a:pt x="55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72"/>
                    <a:pt x="67" y="76"/>
                    <a:pt x="66" y="80"/>
                  </a:cubicBezTo>
                  <a:cubicBezTo>
                    <a:pt x="119" y="79"/>
                    <a:pt x="119" y="79"/>
                    <a:pt x="119" y="79"/>
                  </a:cubicBezTo>
                  <a:close/>
                  <a:moveTo>
                    <a:pt x="40" y="27"/>
                  </a:moveTo>
                  <a:cubicBezTo>
                    <a:pt x="46" y="34"/>
                    <a:pt x="55" y="39"/>
                    <a:pt x="65" y="44"/>
                  </a:cubicBezTo>
                  <a:cubicBezTo>
                    <a:pt x="78" y="38"/>
                    <a:pt x="89" y="32"/>
                    <a:pt x="97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12117450" y="4691366"/>
              <a:ext cx="200025" cy="198438"/>
            </a:xfrm>
            <a:custGeom>
              <a:avLst/>
              <a:gdLst>
                <a:gd name="T0" fmla="*/ 70 w 134"/>
                <a:gd name="T1" fmla="*/ 24 h 132"/>
                <a:gd name="T2" fmla="*/ 51 w 134"/>
                <a:gd name="T3" fmla="*/ 93 h 132"/>
                <a:gd name="T4" fmla="*/ 107 w 134"/>
                <a:gd name="T5" fmla="*/ 114 h 132"/>
                <a:gd name="T6" fmla="*/ 134 w 134"/>
                <a:gd name="T7" fmla="*/ 114 h 132"/>
                <a:gd name="T8" fmla="*/ 129 w 134"/>
                <a:gd name="T9" fmla="*/ 128 h 132"/>
                <a:gd name="T10" fmla="*/ 107 w 134"/>
                <a:gd name="T11" fmla="*/ 128 h 132"/>
                <a:gd name="T12" fmla="*/ 44 w 134"/>
                <a:gd name="T13" fmla="*/ 105 h 132"/>
                <a:gd name="T14" fmla="*/ 11 w 134"/>
                <a:gd name="T15" fmla="*/ 132 h 132"/>
                <a:gd name="T16" fmla="*/ 0 w 134"/>
                <a:gd name="T17" fmla="*/ 122 h 132"/>
                <a:gd name="T18" fmla="*/ 35 w 134"/>
                <a:gd name="T19" fmla="*/ 93 h 132"/>
                <a:gd name="T20" fmla="*/ 22 w 134"/>
                <a:gd name="T21" fmla="*/ 63 h 132"/>
                <a:gd name="T22" fmla="*/ 13 w 134"/>
                <a:gd name="T23" fmla="*/ 78 h 132"/>
                <a:gd name="T24" fmla="*/ 3 w 134"/>
                <a:gd name="T25" fmla="*/ 70 h 132"/>
                <a:gd name="T26" fmla="*/ 26 w 134"/>
                <a:gd name="T27" fmla="*/ 0 h 132"/>
                <a:gd name="T28" fmla="*/ 40 w 134"/>
                <a:gd name="T29" fmla="*/ 4 h 132"/>
                <a:gd name="T30" fmla="*/ 36 w 134"/>
                <a:gd name="T31" fmla="*/ 23 h 132"/>
                <a:gd name="T32" fmla="*/ 59 w 134"/>
                <a:gd name="T33" fmla="*/ 23 h 132"/>
                <a:gd name="T34" fmla="*/ 61 w 134"/>
                <a:gd name="T35" fmla="*/ 22 h 132"/>
                <a:gd name="T36" fmla="*/ 70 w 134"/>
                <a:gd name="T37" fmla="*/ 24 h 132"/>
                <a:gd name="T38" fmla="*/ 33 w 134"/>
                <a:gd name="T39" fmla="*/ 34 h 132"/>
                <a:gd name="T40" fmla="*/ 29 w 134"/>
                <a:gd name="T41" fmla="*/ 46 h 132"/>
                <a:gd name="T42" fmla="*/ 42 w 134"/>
                <a:gd name="T43" fmla="*/ 80 h 132"/>
                <a:gd name="T44" fmla="*/ 55 w 134"/>
                <a:gd name="T45" fmla="*/ 34 h 132"/>
                <a:gd name="T46" fmla="*/ 33 w 134"/>
                <a:gd name="T47" fmla="*/ 34 h 132"/>
                <a:gd name="T48" fmla="*/ 96 w 134"/>
                <a:gd name="T49" fmla="*/ 105 h 132"/>
                <a:gd name="T50" fmla="*/ 81 w 134"/>
                <a:gd name="T51" fmla="*/ 105 h 132"/>
                <a:gd name="T52" fmla="*/ 81 w 134"/>
                <a:gd name="T53" fmla="*/ 0 h 132"/>
                <a:gd name="T54" fmla="*/ 96 w 134"/>
                <a:gd name="T55" fmla="*/ 0 h 132"/>
                <a:gd name="T56" fmla="*/ 96 w 134"/>
                <a:gd name="T57" fmla="*/ 36 h 132"/>
                <a:gd name="T58" fmla="*/ 100 w 134"/>
                <a:gd name="T59" fmla="*/ 34 h 132"/>
                <a:gd name="T60" fmla="*/ 130 w 134"/>
                <a:gd name="T61" fmla="*/ 72 h 132"/>
                <a:gd name="T62" fmla="*/ 118 w 134"/>
                <a:gd name="T63" fmla="*/ 79 h 132"/>
                <a:gd name="T64" fmla="*/ 96 w 134"/>
                <a:gd name="T65" fmla="*/ 48 h 132"/>
                <a:gd name="T66" fmla="*/ 96 w 134"/>
                <a:gd name="T67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2">
                  <a:moveTo>
                    <a:pt x="70" y="24"/>
                  </a:moveTo>
                  <a:cubicBezTo>
                    <a:pt x="67" y="53"/>
                    <a:pt x="60" y="75"/>
                    <a:pt x="51" y="93"/>
                  </a:cubicBezTo>
                  <a:cubicBezTo>
                    <a:pt x="66" y="110"/>
                    <a:pt x="87" y="114"/>
                    <a:pt x="107" y="114"/>
                  </a:cubicBezTo>
                  <a:cubicBezTo>
                    <a:pt x="113" y="114"/>
                    <a:pt x="128" y="114"/>
                    <a:pt x="134" y="114"/>
                  </a:cubicBezTo>
                  <a:cubicBezTo>
                    <a:pt x="132" y="118"/>
                    <a:pt x="129" y="125"/>
                    <a:pt x="129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83" y="128"/>
                    <a:pt x="61" y="124"/>
                    <a:pt x="44" y="105"/>
                  </a:cubicBezTo>
                  <a:cubicBezTo>
                    <a:pt x="35" y="117"/>
                    <a:pt x="24" y="126"/>
                    <a:pt x="11" y="132"/>
                  </a:cubicBezTo>
                  <a:cubicBezTo>
                    <a:pt x="9" y="129"/>
                    <a:pt x="4" y="124"/>
                    <a:pt x="0" y="122"/>
                  </a:cubicBezTo>
                  <a:cubicBezTo>
                    <a:pt x="14" y="116"/>
                    <a:pt x="26" y="106"/>
                    <a:pt x="35" y="93"/>
                  </a:cubicBezTo>
                  <a:cubicBezTo>
                    <a:pt x="30" y="85"/>
                    <a:pt x="26" y="75"/>
                    <a:pt x="22" y="63"/>
                  </a:cubicBezTo>
                  <a:cubicBezTo>
                    <a:pt x="20" y="69"/>
                    <a:pt x="17" y="74"/>
                    <a:pt x="13" y="78"/>
                  </a:cubicBezTo>
                  <a:cubicBezTo>
                    <a:pt x="11" y="76"/>
                    <a:pt x="6" y="72"/>
                    <a:pt x="3" y="70"/>
                  </a:cubicBezTo>
                  <a:cubicBezTo>
                    <a:pt x="13" y="56"/>
                    <a:pt x="22" y="28"/>
                    <a:pt x="2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10"/>
                    <a:pt x="38" y="16"/>
                    <a:pt x="36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70" y="24"/>
                  </a:lnTo>
                  <a:close/>
                  <a:moveTo>
                    <a:pt x="33" y="34"/>
                  </a:moveTo>
                  <a:cubicBezTo>
                    <a:pt x="31" y="38"/>
                    <a:pt x="30" y="42"/>
                    <a:pt x="29" y="46"/>
                  </a:cubicBezTo>
                  <a:cubicBezTo>
                    <a:pt x="33" y="60"/>
                    <a:pt x="37" y="71"/>
                    <a:pt x="42" y="80"/>
                  </a:cubicBezTo>
                  <a:cubicBezTo>
                    <a:pt x="48" y="68"/>
                    <a:pt x="52" y="52"/>
                    <a:pt x="55" y="34"/>
                  </a:cubicBezTo>
                  <a:lnTo>
                    <a:pt x="33" y="34"/>
                  </a:lnTo>
                  <a:close/>
                  <a:moveTo>
                    <a:pt x="96" y="105"/>
                  </a:moveTo>
                  <a:cubicBezTo>
                    <a:pt x="81" y="105"/>
                    <a:pt x="81" y="105"/>
                    <a:pt x="81" y="10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1" y="46"/>
                    <a:pt x="124" y="62"/>
                    <a:pt x="130" y="72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3" y="71"/>
                    <a:pt x="105" y="59"/>
                    <a:pt x="96" y="48"/>
                  </a:cubicBezTo>
                  <a:lnTo>
                    <a:pt x="96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7" y="50315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9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4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5" y="998539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6.emf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2.emf"/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固体物理习题课</a:t>
            </a:r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2.2 </a:t>
            </a:r>
            <a:r>
              <a:rPr lang="zh-CN" altLang="en-US">
                <a:solidFill>
                  <a:schemeClr val="tx1"/>
                </a:solidFill>
              </a:rPr>
              <a:t>需要记住的倒格子</a:t>
            </a:r>
            <a:r>
              <a:rPr lang="en-US" altLang="zh-CN">
                <a:solidFill>
                  <a:schemeClr val="tx1"/>
                </a:solidFill>
              </a:rPr>
              <a:t>——</a:t>
            </a:r>
            <a:r>
              <a:rPr lang="zh-CN" altLang="en-US">
                <a:solidFill>
                  <a:schemeClr val="tx1"/>
                </a:solidFill>
              </a:rPr>
              <a:t>体心立方和面心立方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260" y="1137920"/>
            <a:ext cx="3266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体心立方：</a:t>
            </a:r>
            <a:endParaRPr lang="zh-CN" altLang="en-US"/>
          </a:p>
        </p:txBody>
      </p:sp>
      <p:pic>
        <p:nvPicPr>
          <p:cNvPr id="6" name="图片 5" descr="9JL[QUU7GB$]I3MW$UA@A3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2060" y="1506220"/>
            <a:ext cx="1922780" cy="2193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74790" y="1137920"/>
            <a:ext cx="273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面心立方：</a:t>
            </a:r>
            <a:endParaRPr lang="zh-CN" altLang="en-US"/>
          </a:p>
        </p:txBody>
      </p:sp>
      <p:pic>
        <p:nvPicPr>
          <p:cNvPr id="9" name="图片 8" descr="ZLE]PR2JAT[]RAKF(9%]`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1476375"/>
            <a:ext cx="2295525" cy="2286000"/>
          </a:xfrm>
          <a:prstGeom prst="rect">
            <a:avLst/>
          </a:prstGeom>
        </p:spPr>
      </p:pic>
      <p:pic>
        <p:nvPicPr>
          <p:cNvPr id="10" name="图片 9" descr="I1UP8RDN)]MVO97678}L@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75" y="3670300"/>
            <a:ext cx="2562225" cy="3095625"/>
          </a:xfrm>
          <a:prstGeom prst="rect">
            <a:avLst/>
          </a:prstGeom>
        </p:spPr>
      </p:pic>
      <p:pic>
        <p:nvPicPr>
          <p:cNvPr id="11" name="图片 10" descr="E[`2{)@5_YT%Y}7`O(FZ%S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670300"/>
            <a:ext cx="26289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3.1 </a:t>
            </a:r>
            <a:r>
              <a:rPr lang="zh-CN" altLang="en-US">
                <a:solidFill>
                  <a:schemeClr val="tx1"/>
                </a:solidFill>
              </a:rPr>
              <a:t>第一布里渊区（又称简约布里渊区）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R{YP}PWTTE]$FR[BL{A4MP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1610360"/>
            <a:ext cx="4400550" cy="2886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7260" y="965200"/>
            <a:ext cx="891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画法和</a:t>
            </a:r>
            <a:r>
              <a:rPr lang="en-US" altLang="zh-CN"/>
              <a:t>WS</a:t>
            </a:r>
            <a:r>
              <a:rPr lang="zh-CN" altLang="en-US"/>
              <a:t>原胞一致，就是与最近邻格点连线的中垂线组成的几何体</a:t>
            </a:r>
            <a:endParaRPr lang="zh-CN" altLang="en-US"/>
          </a:p>
          <a:p>
            <a:r>
              <a:rPr lang="zh-CN" altLang="en-US"/>
              <a:t>需要记住的是体心和面心立方</a:t>
            </a:r>
            <a:endParaRPr lang="zh-CN" altLang="en-US"/>
          </a:p>
        </p:txBody>
      </p:sp>
      <p:pic>
        <p:nvPicPr>
          <p:cNvPr id="8" name="图片 7" descr="8]5MF}W6]3GND)(4W1TJ1{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85" y="1681480"/>
            <a:ext cx="38576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3.2 </a:t>
            </a:r>
            <a:r>
              <a:rPr lang="zh-CN" altLang="en-US">
                <a:solidFill>
                  <a:schemeClr val="tx1"/>
                </a:solidFill>
              </a:rPr>
              <a:t>高序号布里渊区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RM6NX1(T@`8]PVA1ODBMB}R"/>
          <p:cNvPicPr>
            <a:picLocks noChangeAspect="1"/>
          </p:cNvPicPr>
          <p:nvPr/>
        </p:nvPicPr>
        <p:blipFill>
          <a:blip r:embed="rId1"/>
          <a:srcRect t="5193"/>
          <a:stretch>
            <a:fillRect/>
          </a:stretch>
        </p:blipFill>
        <p:spPr>
          <a:xfrm>
            <a:off x="3001645" y="1430655"/>
            <a:ext cx="4171950" cy="3350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5670" y="965200"/>
            <a:ext cx="834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考试涉及到高维布里渊区一般不会涉及三维晶格，这里以二维举例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01140" y="4975225"/>
            <a:ext cx="838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通常高序号布里渊区的形状会更加复杂，但是任何序号的布里渊区面积（三维晶格则是体积）都是一样的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XRD</a:t>
            </a:r>
            <a:r>
              <a:rPr lang="zh-CN" altLang="en-US" dirty="0"/>
              <a:t>衍射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1.XRD</a:t>
            </a:r>
            <a:r>
              <a:rPr lang="zh-CN" altLang="en-US" smtClean="0"/>
              <a:t>衍射条件</a:t>
            </a:r>
            <a:endParaRPr lang="zh-CN" altLang="en-US" smtClean="0"/>
          </a:p>
          <a:p>
            <a:r>
              <a:rPr lang="en-US" altLang="zh-CN" dirty="0" smtClean="0"/>
              <a:t>2.XRD</a:t>
            </a:r>
            <a:r>
              <a:rPr lang="zh-CN" altLang="en-US" dirty="0" smtClean="0"/>
              <a:t>衍射强度</a:t>
            </a:r>
            <a:endParaRPr lang="zh-CN" altLang="en-US" dirty="0" smtClean="0"/>
          </a:p>
          <a:p>
            <a:r>
              <a:rPr lang="en-US" altLang="zh-CN" dirty="0" smtClean="0"/>
              <a:t>3.XRD</a:t>
            </a:r>
            <a:r>
              <a:rPr lang="zh-CN" altLang="en-US" dirty="0" smtClean="0"/>
              <a:t>衍射方法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1.1 </a:t>
            </a:r>
            <a:r>
              <a:rPr lang="zh-CN" altLang="en-US">
                <a:solidFill>
                  <a:schemeClr val="tx1"/>
                </a:solidFill>
              </a:rPr>
              <a:t>布拉格条件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M0ZYZI8A%S%_{0FF}IW30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915" y="1188085"/>
            <a:ext cx="4114800" cy="2819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4385" y="4414520"/>
            <a:ext cx="2181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光程差</a:t>
            </a:r>
            <a:r>
              <a:rPr lang="en-US" altLang="zh-CN"/>
              <a:t>=</a:t>
            </a:r>
            <a:r>
              <a:rPr lang="zh-CN" altLang="en-US"/>
              <a:t>波长的倍数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1.2 </a:t>
            </a:r>
            <a:r>
              <a:rPr lang="zh-CN" altLang="en-US">
                <a:solidFill>
                  <a:schemeClr val="tx1"/>
                </a:solidFill>
              </a:rPr>
              <a:t>劳厄条件的几何光学描述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 descr="T%I(IA6SSXR}%548KS3PQ_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8805" y="5113020"/>
            <a:ext cx="2034540" cy="1059180"/>
          </a:xfrm>
          <a:prstGeom prst="rect">
            <a:avLst/>
          </a:prstGeom>
        </p:spPr>
      </p:pic>
      <p:pic>
        <p:nvPicPr>
          <p:cNvPr id="8" name="图片 7" descr="7{VKQ$GOXQ$0HLTFH1P}G}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040765"/>
            <a:ext cx="6477000" cy="981075"/>
          </a:xfrm>
          <a:prstGeom prst="rect">
            <a:avLst/>
          </a:prstGeom>
        </p:spPr>
      </p:pic>
      <p:pic>
        <p:nvPicPr>
          <p:cNvPr id="9" name="图片 8" descr="JYV}99BXXEN_66TUZD5]4$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2021840"/>
            <a:ext cx="6657975" cy="542925"/>
          </a:xfrm>
          <a:prstGeom prst="rect">
            <a:avLst/>
          </a:prstGeom>
        </p:spPr>
      </p:pic>
      <p:pic>
        <p:nvPicPr>
          <p:cNvPr id="10" name="图片 9" descr="7YROLBH]VAN6R[Y]EED0E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" y="2671445"/>
            <a:ext cx="6372225" cy="15144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56005" y="4100195"/>
            <a:ext cx="6463030" cy="1047115"/>
            <a:chOff x="1697" y="7003"/>
            <a:chExt cx="10178" cy="1649"/>
          </a:xfrm>
        </p:grpSpPr>
        <p:pic>
          <p:nvPicPr>
            <p:cNvPr id="11" name="图片 10" descr="@UHVR68H3`3~JUES}$INHM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5" y="7138"/>
              <a:ext cx="10050" cy="151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697" y="7003"/>
              <a:ext cx="8012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888615" y="5050790"/>
            <a:ext cx="2457450" cy="1163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1.3 </a:t>
            </a:r>
            <a:r>
              <a:rPr lang="zh-CN" altLang="en-US">
                <a:solidFill>
                  <a:schemeClr val="tx1"/>
                </a:solidFill>
              </a:rPr>
              <a:t>劳厄条件的积分描述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D1]~80(L@Y6)YLLV86$2ZV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908050"/>
            <a:ext cx="7139940" cy="1064895"/>
          </a:xfrm>
          <a:prstGeom prst="rect">
            <a:avLst/>
          </a:prstGeom>
        </p:spPr>
      </p:pic>
      <p:pic>
        <p:nvPicPr>
          <p:cNvPr id="6" name="图片 5" descr="YI9FX86SMUTBBT088_]X]_C"/>
          <p:cNvPicPr>
            <a:picLocks noChangeAspect="1"/>
          </p:cNvPicPr>
          <p:nvPr/>
        </p:nvPicPr>
        <p:blipFill>
          <a:blip r:embed="rId2"/>
          <a:srcRect l="2247"/>
          <a:stretch>
            <a:fillRect/>
          </a:stretch>
        </p:blipFill>
        <p:spPr>
          <a:xfrm>
            <a:off x="822325" y="1972945"/>
            <a:ext cx="7182485" cy="4498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8035" y="5891530"/>
            <a:ext cx="4441825" cy="679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13725" y="1342390"/>
            <a:ext cx="293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结论：只有当出入射波的波矢差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∆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k=G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时才能发生衍射</a:t>
            </a:r>
            <a:endParaRPr lang="zh-CN" alt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1.4 </a:t>
            </a:r>
            <a:r>
              <a:rPr lang="zh-CN" altLang="en-US">
                <a:solidFill>
                  <a:schemeClr val="tx1"/>
                </a:solidFill>
              </a:rPr>
              <a:t>布里渊区条件（由劳厄条件推导得出）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XXPB{SK%UF96AQDA78[6%`M"/>
          <p:cNvPicPr>
            <a:picLocks noChangeAspect="1"/>
          </p:cNvPicPr>
          <p:nvPr/>
        </p:nvPicPr>
        <p:blipFill>
          <a:blip r:embed="rId1"/>
          <a:srcRect b="12047"/>
          <a:stretch>
            <a:fillRect/>
          </a:stretch>
        </p:blipFill>
        <p:spPr>
          <a:xfrm>
            <a:off x="2055495" y="1259205"/>
            <a:ext cx="7279005" cy="343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1.5 </a:t>
            </a:r>
            <a:r>
              <a:rPr lang="zh-CN" altLang="en-US">
                <a:solidFill>
                  <a:schemeClr val="tx1"/>
                </a:solidFill>
              </a:rPr>
              <a:t>一些注意点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7595" y="1202055"/>
            <a:ext cx="873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</a:t>
            </a:r>
            <a:r>
              <a:rPr lang="en-US" altLang="zh-CN"/>
              <a:t>XRD</a:t>
            </a:r>
            <a:r>
              <a:rPr lang="zh-CN" altLang="en-US"/>
              <a:t>衍射本质是</a:t>
            </a:r>
            <a:r>
              <a:rPr lang="en-US" altLang="zh-CN"/>
              <a:t>X</a:t>
            </a:r>
            <a:r>
              <a:rPr lang="zh-CN" altLang="en-US"/>
              <a:t>射线和晶格的</a:t>
            </a:r>
            <a:r>
              <a:rPr lang="zh-CN" altLang="en-US">
                <a:solidFill>
                  <a:srgbClr val="FF0000"/>
                </a:solidFill>
              </a:rPr>
              <a:t>弹性碰撞</a:t>
            </a:r>
            <a:r>
              <a:rPr lang="zh-CN" altLang="en-US"/>
              <a:t>相互作用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99185" y="1903095"/>
            <a:ext cx="8710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②衍射的本质是干涉的叠加，因此结晶度越好、晶粒越大，衍射越接近理想情况，即衍射峰越窄、峰强越大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2.1</a:t>
            </a:r>
            <a:r>
              <a:rPr lang="zh-CN" altLang="en-US">
                <a:solidFill>
                  <a:schemeClr val="tx1"/>
                </a:solidFill>
              </a:rPr>
              <a:t>结构因子及其物理含义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P6@GY168O1{6LLKW0_O%R@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7210" y="908050"/>
            <a:ext cx="7390130" cy="552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课程简介</a:t>
            </a:r>
            <a:endParaRPr lang="zh-CN" altLang="en-US" dirty="0" smtClean="0"/>
          </a:p>
          <a:p>
            <a:r>
              <a:rPr lang="zh-CN" altLang="en-US" dirty="0" smtClean="0"/>
              <a:t>晶体结构</a:t>
            </a:r>
            <a:endParaRPr lang="en-US" altLang="zh-CN" dirty="0" smtClean="0"/>
          </a:p>
          <a:p>
            <a:r>
              <a:rPr lang="en-US" altLang="zh-CN" dirty="0" smtClean="0"/>
              <a:t>XRD</a:t>
            </a:r>
            <a:r>
              <a:rPr lang="zh-CN" altLang="en-US" dirty="0" smtClean="0"/>
              <a:t>衍射</a:t>
            </a:r>
            <a:endParaRPr lang="en-US" altLang="zh-CN" dirty="0" smtClean="0"/>
          </a:p>
          <a:p>
            <a:r>
              <a:rPr lang="zh-CN" altLang="en-US" dirty="0" smtClean="0"/>
              <a:t>晶格振动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2.2 </a:t>
            </a:r>
            <a:r>
              <a:rPr lang="zh-CN" altLang="en-US">
                <a:solidFill>
                  <a:schemeClr val="tx1"/>
                </a:solidFill>
              </a:rPr>
              <a:t>结构消光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325" y="997585"/>
            <a:ext cx="1010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结构消光本质上是不同套原子之间的衍射位相差不同造成的，因此可以用于判断结构、原子种类等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2490" y="1428750"/>
            <a:ext cx="938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例如：①几种格子（简单</a:t>
            </a:r>
            <a:r>
              <a:rPr lang="en-US" altLang="zh-CN"/>
              <a:t>P</a:t>
            </a:r>
            <a:r>
              <a:rPr lang="zh-CN" altLang="en-US"/>
              <a:t>，底心</a:t>
            </a:r>
            <a:r>
              <a:rPr lang="en-US" altLang="zh-CN"/>
              <a:t>C</a:t>
            </a:r>
            <a:r>
              <a:rPr lang="zh-CN" altLang="en-US"/>
              <a:t>，体心</a:t>
            </a:r>
            <a:r>
              <a:rPr lang="en-US" altLang="zh-CN"/>
              <a:t>I</a:t>
            </a:r>
            <a:r>
              <a:rPr lang="zh-CN" altLang="en-US"/>
              <a:t>和面心</a:t>
            </a:r>
            <a:r>
              <a:rPr lang="en-US" altLang="zh-CN"/>
              <a:t>F</a:t>
            </a:r>
            <a:r>
              <a:rPr lang="zh-CN" altLang="en-US"/>
              <a:t>）的（</a:t>
            </a:r>
            <a:r>
              <a:rPr lang="en-US" altLang="zh-CN"/>
              <a:t>hkl</a:t>
            </a:r>
            <a:r>
              <a:rPr lang="zh-CN" altLang="en-US"/>
              <a:t>）消光条件？</a:t>
            </a:r>
            <a:endParaRPr lang="zh-CN" altLang="en-US"/>
          </a:p>
          <a:p>
            <a:r>
              <a:rPr lang="zh-CN" altLang="en-US"/>
              <a:t>          ②具有</a:t>
            </a:r>
            <a:r>
              <a:rPr lang="en-US" altLang="zh-CN"/>
              <a:t>4</a:t>
            </a:r>
            <a:r>
              <a:rPr lang="en-US" altLang="zh-CN" baseline="-25000"/>
              <a:t>1</a:t>
            </a:r>
            <a:r>
              <a:rPr lang="zh-CN" altLang="en-US"/>
              <a:t>螺旋轴的（</a:t>
            </a:r>
            <a:r>
              <a:rPr lang="en-US" altLang="zh-CN"/>
              <a:t>00l</a:t>
            </a:r>
            <a:r>
              <a:rPr lang="zh-CN" altLang="en-US"/>
              <a:t>）面的衍射条件？</a:t>
            </a:r>
            <a:endParaRPr lang="zh-CN" altLang="en-US"/>
          </a:p>
        </p:txBody>
      </p:sp>
      <p:pic>
        <p:nvPicPr>
          <p:cNvPr id="6" name="图片 5" descr="L[]3O(BJ$OXX[TO[9~GO)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735" y="1747520"/>
            <a:ext cx="3774440" cy="50596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3690" y="2538730"/>
            <a:ext cx="4344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</a:t>
            </a:r>
            <a:r>
              <a:rPr lang="en-US" altLang="zh-CN"/>
              <a:t>NaCl</a:t>
            </a:r>
            <a:r>
              <a:rPr lang="zh-CN" altLang="en-US"/>
              <a:t>的结构消光？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一维单原子链晶格振动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详细回顾求解过程</a:t>
            </a:r>
            <a:endParaRPr lang="zh-CN" altLang="en-US" smtClean="0"/>
          </a:p>
          <a:p>
            <a:r>
              <a:rPr lang="en-US" altLang="zh-CN" dirty="0" smtClean="0"/>
              <a:t>2.“</a:t>
            </a:r>
            <a:r>
              <a:rPr lang="zh-CN" altLang="en-US" dirty="0" smtClean="0"/>
              <a:t>格波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</a:t>
            </a:r>
            <a:r>
              <a:rPr lang="zh-CN" altLang="en-US" dirty="0" smtClean="0"/>
              <a:t>物理理解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1.1 </a:t>
            </a:r>
            <a:r>
              <a:rPr lang="zh-CN" altLang="en-US">
                <a:solidFill>
                  <a:schemeClr val="tx1"/>
                </a:solidFill>
              </a:rPr>
              <a:t>研究晶格振动的目的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670" y="986790"/>
            <a:ext cx="93452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对固体的研究首先从对电子的研究开始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自由电子气的经典理论</a:t>
            </a:r>
            <a:r>
              <a:rPr lang="en-US" altLang="zh-CN"/>
              <a:t>→</a:t>
            </a:r>
            <a:r>
              <a:rPr lang="zh-CN" altLang="en-US"/>
              <a:t>自由电子气的量子理论</a:t>
            </a:r>
            <a:r>
              <a:rPr lang="en-US" altLang="zh-CN"/>
              <a:t>→</a:t>
            </a:r>
            <a:r>
              <a:rPr lang="zh-CN" altLang="en-US"/>
              <a:t>能带理论</a:t>
            </a:r>
            <a:endParaRPr lang="zh-CN" altLang="en-US"/>
          </a:p>
          <a:p>
            <a:r>
              <a:rPr lang="zh-CN" altLang="en-US"/>
              <a:t>发展到能带论，已经能够很好地解释固体的很多性能（如导电性、催化反应性质等），但是没有考虑晶格振动，仍留下了一些疑点，尤其是与热学性质相关的问题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于是人们将晶格振动的非平衡性加入了描述固体整体的</a:t>
            </a:r>
            <a:r>
              <a:rPr lang="en-US" altLang="zh-CN"/>
              <a:t>schrodinger</a:t>
            </a:r>
            <a:r>
              <a:rPr lang="zh-CN" altLang="en-US"/>
              <a:t>方程中：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5670" y="3131820"/>
            <a:ext cx="5227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不考虑晶格振动时的方程（绝热近似）：</a:t>
            </a:r>
            <a:endParaRPr lang="zh-CN" altLang="en-US"/>
          </a:p>
        </p:txBody>
      </p:sp>
      <p:pic>
        <p:nvPicPr>
          <p:cNvPr id="6" name="图片 5" descr="EG}}7{CBDNIBMT4VR)~4C]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500120"/>
            <a:ext cx="6134100" cy="590550"/>
          </a:xfrm>
          <a:prstGeom prst="rect">
            <a:avLst/>
          </a:prstGeom>
        </p:spPr>
      </p:pic>
      <p:pic>
        <p:nvPicPr>
          <p:cNvPr id="9" name="图片 8" descr="30SC4BCWRZ[[DTNSUC4L$2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490" y="3566795"/>
            <a:ext cx="2752725" cy="5238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74115" y="4296410"/>
            <a:ext cx="410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考虑晶格振动的方程：</a:t>
            </a:r>
            <a:endParaRPr lang="zh-CN" altLang="en-US"/>
          </a:p>
        </p:txBody>
      </p:sp>
      <p:pic>
        <p:nvPicPr>
          <p:cNvPr id="11" name="图片 10" descr="HE[Z_SKCQ{)XM3EJ~C~}3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64710"/>
            <a:ext cx="2562225" cy="504825"/>
          </a:xfrm>
          <a:prstGeom prst="rect">
            <a:avLst/>
          </a:prstGeom>
        </p:spPr>
      </p:pic>
      <p:pic>
        <p:nvPicPr>
          <p:cNvPr id="12" name="图片 11" descr="{2937PBR9L_LJR)NM)R_8~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69535"/>
            <a:ext cx="4143375" cy="590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27450" y="47332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（总的哈密顿量）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44440" y="5280660"/>
            <a:ext cx="5141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schrodinger</a:t>
            </a:r>
            <a:r>
              <a:rPr lang="zh-CN" altLang="en-US"/>
              <a:t>方程，拆分成了电子能量和晶格能量</a:t>
            </a:r>
            <a:endParaRPr lang="zh-CN" altLang="en-US"/>
          </a:p>
        </p:txBody>
      </p:sp>
      <p:pic>
        <p:nvPicPr>
          <p:cNvPr id="15" name="图片 14" descr="Q((JQQZ7{HLXQ7YWH2K((4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55" y="5760085"/>
            <a:ext cx="915352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1.2 </a:t>
            </a:r>
            <a:r>
              <a:rPr lang="zh-CN" altLang="en-US">
                <a:solidFill>
                  <a:schemeClr val="tx1"/>
                </a:solidFill>
              </a:rPr>
              <a:t>复杂项的化简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9645" y="100838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使用</a:t>
            </a:r>
            <a:r>
              <a:rPr lang="zh-CN" altLang="en-US">
                <a:solidFill>
                  <a:srgbClr val="FF0000"/>
                </a:solidFill>
              </a:rPr>
              <a:t>泰勒展开</a:t>
            </a:r>
            <a:r>
              <a:rPr lang="zh-CN" altLang="en-US"/>
              <a:t>和</a:t>
            </a:r>
            <a:r>
              <a:rPr lang="zh-CN" altLang="en-US">
                <a:solidFill>
                  <a:srgbClr val="FF0000"/>
                </a:solidFill>
              </a:rPr>
              <a:t>简谐近似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 descr="7OXVSF9_(}2L{T@B7T}Z(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4136390"/>
            <a:ext cx="9934575" cy="1666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30030" y="2388235"/>
            <a:ext cx="130429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2290" y="621474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取为取势能零点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085850" y="4932045"/>
            <a:ext cx="560705" cy="128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549400" y="4166870"/>
            <a:ext cx="2435860" cy="775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YSVYPF`$OCW}XIQ3DH$KJT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6680"/>
            <a:ext cx="9843135" cy="23520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78630" y="4069715"/>
            <a:ext cx="5131435" cy="916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588250" y="4199255"/>
            <a:ext cx="1767840" cy="6356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73210" y="5201920"/>
            <a:ext cx="1293495" cy="42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3" idx="3"/>
          </p:cNvCxnSpPr>
          <p:nvPr/>
        </p:nvCxnSpPr>
        <p:spPr>
          <a:xfrm>
            <a:off x="9410065" y="4528185"/>
            <a:ext cx="226695" cy="1374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518525" y="5902325"/>
            <a:ext cx="2602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平衡位置处势能倒数为</a:t>
            </a:r>
            <a:r>
              <a:rPr lang="en-US" altLang="zh-CN"/>
              <a:t>0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1.3 </a:t>
            </a:r>
            <a:r>
              <a:rPr lang="zh-CN" altLang="en-US">
                <a:solidFill>
                  <a:schemeClr val="tx1"/>
                </a:solidFill>
              </a:rPr>
              <a:t>经典模型运动方程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875" y="1473200"/>
            <a:ext cx="932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得到了原子链相互作用势能之后，利用牛顿运动定律可对每一个原子列出微分方程并求解：</a:t>
            </a:r>
            <a:endParaRPr lang="zh-CN" altLang="en-US"/>
          </a:p>
        </p:txBody>
      </p:sp>
      <p:pic>
        <p:nvPicPr>
          <p:cNvPr id="4" name="图片 3" descr="FAGO07L`OB54X}G7`6TL(~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5815" y="1841500"/>
            <a:ext cx="1905000" cy="76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4875" y="2603500"/>
            <a:ext cx="94811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即便只保留到了简谐项，势能</a:t>
            </a:r>
            <a:r>
              <a:rPr lang="en-US" altLang="zh-CN"/>
              <a:t>V</a:t>
            </a:r>
            <a:r>
              <a:rPr lang="zh-CN" altLang="en-US"/>
              <a:t>的表达式仍然比较复杂，为了能够求解，进一步大胆的简化：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4875" y="100647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忽略了非近邻原子</a:t>
            </a:r>
            <a:r>
              <a:rPr lang="zh-CN" altLang="en-US"/>
              <a:t>的相互作用</a:t>
            </a:r>
            <a:endParaRPr lang="zh-CN" altLang="en-US"/>
          </a:p>
        </p:txBody>
      </p:sp>
      <p:pic>
        <p:nvPicPr>
          <p:cNvPr id="9" name="图片 8" descr="H8EDTO()MYV)W~9A$H65[Q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05" y="3061335"/>
            <a:ext cx="5823585" cy="212915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445885" y="3606165"/>
            <a:ext cx="1497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9" idx="3"/>
          </p:cNvCxnSpPr>
          <p:nvPr/>
        </p:nvCxnSpPr>
        <p:spPr>
          <a:xfrm flipH="1" flipV="1">
            <a:off x="6316345" y="2215515"/>
            <a:ext cx="2290445" cy="1910715"/>
          </a:xfrm>
          <a:prstGeom prst="bentConnector3">
            <a:avLst>
              <a:gd name="adj1" fmla="val -8289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832850" y="4199255"/>
            <a:ext cx="16954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代回方程可得</a:t>
            </a:r>
            <a:endParaRPr lang="zh-CN" altLang="en-US"/>
          </a:p>
          <a:p>
            <a:r>
              <a:rPr lang="zh-CN" altLang="en-US"/>
              <a:t>关于第</a:t>
            </a:r>
            <a:r>
              <a:rPr lang="en-US" altLang="zh-CN"/>
              <a:t>n</a:t>
            </a:r>
            <a:r>
              <a:rPr lang="zh-CN" altLang="en-US"/>
              <a:t>个原子</a:t>
            </a:r>
            <a:endParaRPr lang="zh-CN" altLang="en-US"/>
          </a:p>
          <a:p>
            <a:r>
              <a:rPr lang="zh-CN" altLang="en-US"/>
              <a:t>的振动方程</a:t>
            </a:r>
            <a:endParaRPr lang="zh-CN" altLang="en-US"/>
          </a:p>
        </p:txBody>
      </p:sp>
      <p:pic>
        <p:nvPicPr>
          <p:cNvPr id="13" name="图片 12" descr="7E`%1CJ4%MOP]2`}`BP[O~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65" y="5190490"/>
            <a:ext cx="36099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1.4 </a:t>
            </a:r>
            <a:r>
              <a:rPr lang="zh-CN" altLang="en-US">
                <a:solidFill>
                  <a:schemeClr val="tx1"/>
                </a:solidFill>
              </a:rPr>
              <a:t>格波解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325" y="1148715"/>
            <a:ext cx="886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所得到的方程具有类似于波动方程的形式，所以研究者们自然的猜到了格波解的形式：</a:t>
            </a:r>
            <a:endParaRPr lang="zh-CN" altLang="en-US"/>
          </a:p>
        </p:txBody>
      </p:sp>
      <p:pic>
        <p:nvPicPr>
          <p:cNvPr id="4" name="图片 3" descr="{GJ7PFY[(G(B4UPFEF%8B@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1840" y="1517015"/>
            <a:ext cx="2942590" cy="655320"/>
          </a:xfrm>
          <a:prstGeom prst="rect">
            <a:avLst/>
          </a:prstGeom>
        </p:spPr>
      </p:pic>
      <p:pic>
        <p:nvPicPr>
          <p:cNvPr id="6" name="图片 5" descr="IB6[ICQNG4G7C5CB5U0F]`A"/>
          <p:cNvPicPr>
            <a:picLocks noChangeAspect="1"/>
          </p:cNvPicPr>
          <p:nvPr/>
        </p:nvPicPr>
        <p:blipFill>
          <a:blip r:embed="rId2"/>
          <a:srcRect l="3535" t="1586" r="23902" b="2220"/>
          <a:stretch>
            <a:fillRect/>
          </a:stretch>
        </p:blipFill>
        <p:spPr>
          <a:xfrm>
            <a:off x="1595120" y="2781935"/>
            <a:ext cx="7556500" cy="3390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325" y="2301875"/>
            <a:ext cx="5866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代入原运动方程，可求出色散关系（即</a:t>
            </a:r>
            <a:r>
              <a:rPr lang="en-US" altLang="zh-CN"/>
              <a:t>w-q</a:t>
            </a:r>
            <a:r>
              <a:rPr lang="zh-CN" altLang="en-US"/>
              <a:t>之间的关系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1.4 </a:t>
            </a:r>
            <a:r>
              <a:rPr lang="zh-CN" altLang="en-US">
                <a:solidFill>
                  <a:schemeClr val="tx1"/>
                </a:solidFill>
              </a:rPr>
              <a:t>格波解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210" y="1256030"/>
            <a:ext cx="45300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利用</a:t>
            </a:r>
            <a:r>
              <a:rPr lang="en-US" altLang="zh-CN"/>
              <a:t>Born-Karmen</a:t>
            </a:r>
            <a:r>
              <a:rPr lang="zh-CN" altLang="en-US"/>
              <a:t>边界条件解出</a:t>
            </a:r>
            <a:r>
              <a:rPr lang="en-US" altLang="zh-CN"/>
              <a:t>q</a:t>
            </a:r>
            <a:r>
              <a:rPr lang="zh-CN" altLang="en-US"/>
              <a:t>的取值：</a:t>
            </a:r>
            <a:endParaRPr lang="zh-CN" altLang="en-US"/>
          </a:p>
        </p:txBody>
      </p:sp>
      <p:pic>
        <p:nvPicPr>
          <p:cNvPr id="6" name="图片 5" descr="XU}B6H7LR64JJ3NSX)Y%DW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0340" y="1624330"/>
            <a:ext cx="3409950" cy="514350"/>
          </a:xfrm>
          <a:prstGeom prst="rect">
            <a:avLst/>
          </a:prstGeom>
        </p:spPr>
      </p:pic>
      <p:pic>
        <p:nvPicPr>
          <p:cNvPr id="8" name="图片 7" descr="T1PYI{%H(4{L4H1UMN%ZH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060575"/>
            <a:ext cx="4724400" cy="286702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788025" y="4953635"/>
            <a:ext cx="1186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6812280" y="4199255"/>
            <a:ext cx="1778635" cy="75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598535" y="4080510"/>
            <a:ext cx="23863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N</a:t>
            </a:r>
            <a:r>
              <a:rPr lang="zh-CN" altLang="en-US"/>
              <a:t>的取值非常巨大，</a:t>
            </a:r>
            <a:endParaRPr lang="zh-CN" altLang="en-US"/>
          </a:p>
          <a:p>
            <a:r>
              <a:rPr lang="zh-CN" altLang="en-US"/>
              <a:t>所以</a:t>
            </a:r>
            <a:r>
              <a:rPr lang="en-US" altLang="zh-CN"/>
              <a:t>q</a:t>
            </a:r>
            <a:r>
              <a:rPr lang="zh-CN" altLang="en-US"/>
              <a:t>可以视为准连续</a:t>
            </a:r>
            <a:endParaRPr lang="zh-CN" altLang="en-US"/>
          </a:p>
        </p:txBody>
      </p:sp>
      <p:pic>
        <p:nvPicPr>
          <p:cNvPr id="12" name="图片 11" descr="X_I~2VEX8PT}TJ8QC@ZYZ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30" y="5057775"/>
            <a:ext cx="55054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2.1 </a:t>
            </a:r>
            <a:r>
              <a:rPr lang="zh-CN" altLang="en-US">
                <a:solidFill>
                  <a:schemeClr val="tx1"/>
                </a:solidFill>
              </a:rPr>
              <a:t>格波解的理解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{GJ7PFY[(G(B4UPFEF%8B@R"/>
          <p:cNvPicPr>
            <a:picLocks noChangeAspect="1"/>
          </p:cNvPicPr>
          <p:nvPr/>
        </p:nvPicPr>
        <p:blipFill>
          <a:blip r:embed="rId1"/>
          <a:srcRect l="6623" t="24578" r="1860" b="21295"/>
          <a:stretch>
            <a:fillRect/>
          </a:stretch>
        </p:blipFill>
        <p:spPr>
          <a:xfrm>
            <a:off x="1120140" y="1051560"/>
            <a:ext cx="2781300" cy="36639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22250" y="1584960"/>
            <a:ext cx="5076190" cy="4204335"/>
            <a:chOff x="350" y="2496"/>
            <a:chExt cx="7994" cy="66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" y="2496"/>
              <a:ext cx="7995" cy="614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929" y="7665"/>
              <a:ext cx="483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t=0</a:t>
              </a:r>
              <a:r>
                <a:rPr lang="zh-CN" altLang="en-US"/>
                <a:t>时候，每个原子有一个相位，这个相位确定了偏离平衡位置的位移</a:t>
              </a:r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26460" y="6250940"/>
            <a:ext cx="5339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（注：为了方便把图中的振幅放大了，实际的振幅应该是很小的）</a:t>
            </a:r>
            <a:endParaRPr lang="zh-CN" altLang="en-US" sz="1400"/>
          </a:p>
        </p:txBody>
      </p:sp>
      <p:graphicFrame>
        <p:nvGraphicFramePr>
          <p:cNvPr id="10" name="对象 9">
            <a:hlinkClick r:id="" action="ppaction://ole?verb="/>
          </p:cNvPr>
          <p:cNvGraphicFramePr/>
          <p:nvPr/>
        </p:nvGraphicFramePr>
        <p:xfrm>
          <a:off x="6063615" y="979170"/>
          <a:ext cx="2597785" cy="51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002665" imgH="241300" progId="Equation.KSEE3">
                  <p:embed/>
                </p:oleObj>
              </mc:Choice>
              <mc:Fallback>
                <p:oleObj name="" r:id="rId3" imgW="1002665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3615" y="979170"/>
                        <a:ext cx="2597785" cy="51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3996055" y="1235075"/>
            <a:ext cx="197294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63365" y="846455"/>
            <a:ext cx="183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类比连续波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82540" y="1590675"/>
            <a:ext cx="4785360" cy="3803650"/>
            <a:chOff x="8004" y="2505"/>
            <a:chExt cx="7536" cy="599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" y="2505"/>
              <a:ext cx="7536" cy="579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523" y="7479"/>
              <a:ext cx="509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当</a:t>
              </a:r>
              <a:r>
                <a:rPr lang="en-US" altLang="zh-CN"/>
                <a:t>t=t0</a:t>
              </a:r>
              <a:r>
                <a:rPr lang="zh-CN" altLang="en-US"/>
                <a:t>时候，原子的相位会发生变化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39720" y="1590675"/>
            <a:ext cx="5549900" cy="4264660"/>
            <a:chOff x="4472" y="2505"/>
            <a:chExt cx="8740" cy="67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2" y="2505"/>
              <a:ext cx="8741" cy="671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992" y="8378"/>
              <a:ext cx="60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整体表现为波向前行进了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2.2 </a:t>
            </a:r>
            <a:r>
              <a:rPr lang="zh-CN" altLang="en-US">
                <a:solidFill>
                  <a:schemeClr val="tx1"/>
                </a:solidFill>
              </a:rPr>
              <a:t>不同</a:t>
            </a:r>
            <a:r>
              <a:rPr lang="en-US" altLang="zh-CN">
                <a:solidFill>
                  <a:schemeClr val="tx1"/>
                </a:solidFill>
              </a:rPr>
              <a:t>q</a:t>
            </a:r>
            <a:r>
              <a:rPr lang="zh-CN" altLang="en-US">
                <a:solidFill>
                  <a:schemeClr val="tx1"/>
                </a:solidFill>
              </a:rPr>
              <a:t>的含义</a:t>
            </a:r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/>
          <p:nvPr/>
        </p:nvGraphicFramePr>
        <p:xfrm>
          <a:off x="1047433" y="907733"/>
          <a:ext cx="4605020" cy="7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777365" imgH="342900" progId="Equation.KSEE3">
                  <p:embed/>
                </p:oleObj>
              </mc:Choice>
              <mc:Fallback>
                <p:oleObj name="" r:id="rId1" imgW="1777365" imgH="342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7433" y="907733"/>
                        <a:ext cx="4605020" cy="7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47750" y="1633855"/>
            <a:ext cx="561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仍然类比连续波，不同的</a:t>
            </a:r>
            <a:r>
              <a:rPr lang="en-US" altLang="zh-CN"/>
              <a:t>q</a:t>
            </a:r>
            <a:r>
              <a:rPr lang="zh-CN" altLang="en-US"/>
              <a:t>代表不同的波长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1633855"/>
            <a:ext cx="6294755" cy="4836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" y="1633855"/>
            <a:ext cx="6294755" cy="483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2.3 q</a:t>
            </a:r>
            <a:r>
              <a:rPr lang="zh-CN" altLang="en-US">
                <a:solidFill>
                  <a:schemeClr val="tx1"/>
                </a:solidFill>
              </a:rPr>
              <a:t>的周期性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E$AZ}~5F}OJG~XF(RYFK]W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540" y="1534795"/>
            <a:ext cx="7781290" cy="4637405"/>
          </a:xfrm>
          <a:prstGeom prst="rect">
            <a:avLst/>
          </a:prstGeom>
        </p:spPr>
      </p:pic>
      <p:pic>
        <p:nvPicPr>
          <p:cNvPr id="4" name="图片 3" descr="X9{VU~31JGB2Q(WZAGVO7B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0" y="908050"/>
            <a:ext cx="1485900" cy="590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0665" y="1019175"/>
            <a:ext cx="605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r>
              <a:rPr lang="zh-CN" altLang="en-US"/>
              <a:t>可以有无限多取值，但是实际上这些取值有周期性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课程简介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r>
              <a:rPr lang="en-US" altLang="zh-CN" smtClean="0"/>
              <a:t>	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zh-CN">
                <a:solidFill>
                  <a:schemeClr val="tx1"/>
                </a:solidFill>
              </a:rPr>
              <a:t>主要内容：</a:t>
            </a:r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310" y="1288415"/>
            <a:ext cx="7664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①朱老师部分：</a:t>
            </a:r>
            <a:endParaRPr lang="zh-CN" altLang="en-US"/>
          </a:p>
          <a:p>
            <a:r>
              <a:rPr lang="zh-CN" altLang="en-US"/>
              <a:t>关于晶格的部分，包括晶体结构、晶格振动、晶体热学性质等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22325" y="2655570"/>
            <a:ext cx="7664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②郝老师部分：</a:t>
            </a:r>
            <a:endParaRPr lang="zh-CN" altLang="en-US"/>
          </a:p>
          <a:p>
            <a:r>
              <a:rPr lang="zh-CN" altLang="en-US"/>
              <a:t>关于电子的部分，包括自由电子气、能带结构以及电子决定的输运、导电性质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zh-CN">
                <a:solidFill>
                  <a:schemeClr val="tx1"/>
                </a:solidFill>
              </a:rPr>
              <a:t>推荐参考教材</a:t>
            </a:r>
            <a:endParaRPr 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2107" t="12889" r="19467" b="42772"/>
          <a:stretch>
            <a:fillRect/>
          </a:stretch>
        </p:blipFill>
        <p:spPr>
          <a:xfrm>
            <a:off x="1023620" y="1415415"/>
            <a:ext cx="2782570" cy="2894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880" t="19497" r="4747" b="12490"/>
          <a:stretch>
            <a:fillRect/>
          </a:stretch>
        </p:blipFill>
        <p:spPr>
          <a:xfrm>
            <a:off x="5320665" y="1189355"/>
            <a:ext cx="4256405" cy="334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晶体结构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实空间中的晶体结构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倒空间中的晶体结构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1.1</a:t>
            </a:r>
            <a:r>
              <a:rPr lang="zh-CN" altLang="en-US">
                <a:solidFill>
                  <a:schemeClr val="tx1"/>
                </a:solidFill>
              </a:rPr>
              <a:t>概念辨析</a:t>
            </a:r>
            <a:r>
              <a:rPr lang="en-US" altLang="zh-CN">
                <a:solidFill>
                  <a:schemeClr val="tx1"/>
                </a:solidFill>
              </a:rPr>
              <a:t>——</a:t>
            </a:r>
            <a:r>
              <a:rPr lang="zh-CN" altLang="en-US">
                <a:solidFill>
                  <a:schemeClr val="tx1"/>
                </a:solidFill>
              </a:rPr>
              <a:t>晶体结构，晶格，空间点阵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670" y="104394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晶体结构：不进行任何抽象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5670" y="141224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晶格：将原子抽象为几何点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5670" y="1780540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空间点阵：将重复单元抽象为几何点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5670" y="2148840"/>
            <a:ext cx="11525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举例说明</a:t>
            </a:r>
            <a:r>
              <a:rPr lang="en-US" altLang="zh-CN"/>
              <a:t>:</a:t>
            </a:r>
            <a:endParaRPr lang="en-US" altLang="zh-CN"/>
          </a:p>
        </p:txBody>
      </p:sp>
      <p:pic>
        <p:nvPicPr>
          <p:cNvPr id="8" name="图片 7" descr="ZUBGOHLXP)PZASI]~N8C}C5"/>
          <p:cNvPicPr>
            <a:picLocks noChangeAspect="1"/>
          </p:cNvPicPr>
          <p:nvPr/>
        </p:nvPicPr>
        <p:blipFill>
          <a:blip r:embed="rId1"/>
          <a:srcRect r="25284"/>
          <a:stretch>
            <a:fillRect/>
          </a:stretch>
        </p:blipFill>
        <p:spPr>
          <a:xfrm>
            <a:off x="7384415" y="3281045"/>
            <a:ext cx="2675890" cy="2646045"/>
          </a:xfrm>
          <a:prstGeom prst="rect">
            <a:avLst/>
          </a:prstGeom>
        </p:spPr>
      </p:pic>
      <p:pic>
        <p:nvPicPr>
          <p:cNvPr id="9" name="图片 8" descr="D_12$T)5`CE`II%GBLE_7S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90" y="3345815"/>
            <a:ext cx="2941955" cy="2661285"/>
          </a:xfrm>
          <a:prstGeom prst="rect">
            <a:avLst/>
          </a:prstGeom>
        </p:spPr>
      </p:pic>
      <p:pic>
        <p:nvPicPr>
          <p:cNvPr id="10" name="图片 9" descr="H`}RXU0Q%RRIKMA$`1RB_~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" y="3651885"/>
            <a:ext cx="2572385" cy="2275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2325" y="6007100"/>
            <a:ext cx="251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铜单质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24020" y="6007100"/>
            <a:ext cx="251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金刚石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65695" y="6007100"/>
            <a:ext cx="251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闪锌矿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2.1 </a:t>
            </a:r>
            <a:r>
              <a:rPr lang="zh-CN" altLang="en-US">
                <a:solidFill>
                  <a:schemeClr val="tx1"/>
                </a:solidFill>
              </a:rPr>
              <a:t>倒格子</a:t>
            </a:r>
            <a:r>
              <a:rPr lang="zh-CN" altLang="en-US">
                <a:solidFill>
                  <a:schemeClr val="tx1"/>
                </a:solidFill>
              </a:rPr>
              <a:t>的来源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235" y="1040765"/>
            <a:ext cx="589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倒格子的概念来源于对晶体中周期物理性质的傅里叶变化</a:t>
            </a:r>
            <a:endParaRPr lang="zh-CN" altLang="en-US"/>
          </a:p>
        </p:txBody>
      </p:sp>
      <p:pic>
        <p:nvPicPr>
          <p:cNvPr id="3" name="图片 2" descr="J)@P7%(PDQ@~5JOQ148]Q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1492250"/>
            <a:ext cx="7376160" cy="510095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806950" y="6527800"/>
            <a:ext cx="17037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占位符 6"/>
          <p:cNvSpPr/>
          <p:nvPr>
            <p:ph type="body" sz="quarter" idx="13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2.1 </a:t>
            </a:r>
            <a:r>
              <a:rPr lang="zh-CN" altLang="en-US">
                <a:solidFill>
                  <a:schemeClr val="tx1"/>
                </a:solidFill>
              </a:rPr>
              <a:t>倒格子</a:t>
            </a:r>
            <a:r>
              <a:rPr lang="zh-CN" altLang="en-US">
                <a:solidFill>
                  <a:schemeClr val="tx1"/>
                </a:solidFill>
              </a:rPr>
              <a:t>的来源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 descr="INU(AJ4L8@XFYP7[C_N@BBS"/>
          <p:cNvPicPr>
            <a:picLocks noChangeAspect="1"/>
          </p:cNvPicPr>
          <p:nvPr/>
        </p:nvPicPr>
        <p:blipFill>
          <a:blip r:embed="rId1"/>
          <a:srcRect t="12657"/>
          <a:stretch>
            <a:fillRect/>
          </a:stretch>
        </p:blipFill>
        <p:spPr>
          <a:xfrm>
            <a:off x="1252855" y="908050"/>
            <a:ext cx="7639050" cy="1638935"/>
          </a:xfrm>
          <a:prstGeom prst="rect">
            <a:avLst/>
          </a:prstGeom>
        </p:spPr>
      </p:pic>
      <p:pic>
        <p:nvPicPr>
          <p:cNvPr id="8" name="图片 7" descr="W0]Q)L(L75T~$N63G9GI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30" y="2985135"/>
            <a:ext cx="5600700" cy="39052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475605" y="2496185"/>
            <a:ext cx="0" cy="57086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95665" y="2178685"/>
            <a:ext cx="2240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该式应该对任意整数</a:t>
            </a:r>
            <a:endParaRPr lang="zh-CN" altLang="en-US"/>
          </a:p>
          <a:p>
            <a:r>
              <a:rPr lang="en-US" altLang="zh-CN"/>
              <a:t>n</a:t>
            </a:r>
            <a:r>
              <a:rPr lang="en-US" altLang="zh-CN" baseline="-25000"/>
              <a:t>1</a:t>
            </a:r>
            <a:r>
              <a:rPr lang="en-US" altLang="zh-CN"/>
              <a:t>,n</a:t>
            </a:r>
            <a:r>
              <a:rPr lang="en-US" altLang="zh-CN" baseline="-25000"/>
              <a:t>2</a:t>
            </a:r>
            <a:r>
              <a:rPr lang="en-US" altLang="zh-CN"/>
              <a:t>,n</a:t>
            </a:r>
            <a:r>
              <a:rPr lang="en-US" altLang="zh-CN" baseline="-25000"/>
              <a:t>3</a:t>
            </a:r>
            <a:r>
              <a:rPr lang="zh-CN" altLang="en-US"/>
              <a:t>恒成立</a:t>
            </a:r>
            <a:endParaRPr lang="zh-CN" altLang="en-US"/>
          </a:p>
        </p:txBody>
      </p:sp>
      <p:pic>
        <p:nvPicPr>
          <p:cNvPr id="11" name="图片 10" descr="F04Q[EYAPCQXF{4G5AM)FQ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10" y="3982085"/>
            <a:ext cx="2562225" cy="466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2855" y="3487420"/>
            <a:ext cx="945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当下的任务是找到一组</a:t>
            </a:r>
            <a:r>
              <a:rPr lang="en-US" altLang="zh-CN"/>
              <a:t>G</a:t>
            </a:r>
            <a:r>
              <a:rPr lang="en-US" altLang="zh-CN" baseline="-25000"/>
              <a:t>h</a:t>
            </a:r>
            <a:r>
              <a:rPr lang="zh-CN" altLang="en-US"/>
              <a:t>，使得上式成立</a:t>
            </a:r>
            <a:endParaRPr lang="zh-CN" altLang="en-US"/>
          </a:p>
        </p:txBody>
      </p:sp>
      <p:pic>
        <p:nvPicPr>
          <p:cNvPr id="13" name="图片 12" descr="SB$$~FL{U1M9FVJAH)KK[$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690" y="4448810"/>
            <a:ext cx="4667250" cy="81915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3168650" y="4048125"/>
            <a:ext cx="75565" cy="1056640"/>
          </a:xfrm>
          <a:prstGeom prst="leftBrace">
            <a:avLst>
              <a:gd name="adj1" fmla="val 9411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332605" y="328930"/>
            <a:ext cx="6373495" cy="1045210"/>
            <a:chOff x="6823" y="518"/>
            <a:chExt cx="10037" cy="1646"/>
          </a:xfrm>
        </p:grpSpPr>
        <p:sp>
          <p:nvSpPr>
            <p:cNvPr id="15" name="矩形 14"/>
            <p:cNvSpPr/>
            <p:nvPr/>
          </p:nvSpPr>
          <p:spPr>
            <a:xfrm>
              <a:off x="6823" y="1350"/>
              <a:ext cx="2411" cy="8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>
              <a:stCxn id="15" idx="0"/>
            </p:cNvCxnSpPr>
            <p:nvPr/>
          </p:nvCxnSpPr>
          <p:spPr>
            <a:xfrm flipV="1">
              <a:off x="8029" y="824"/>
              <a:ext cx="2818" cy="5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0830" y="518"/>
              <a:ext cx="60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讨论与波有关的物理量时比较方便</a:t>
              </a:r>
              <a:endParaRPr lang="zh-CN" altLang="en-US"/>
            </a:p>
          </p:txBody>
        </p:sp>
      </p:grpSp>
      <p:cxnSp>
        <p:nvCxnSpPr>
          <p:cNvPr id="19" name="直接箭头连接符 18"/>
          <p:cNvCxnSpPr/>
          <p:nvPr/>
        </p:nvCxnSpPr>
        <p:spPr>
          <a:xfrm>
            <a:off x="7817485" y="4576445"/>
            <a:ext cx="689610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L3%$YPSS2EJKAJYKHY6%`X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0" y="3585845"/>
            <a:ext cx="2228850" cy="19812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629150" y="3465830"/>
            <a:ext cx="6139180" cy="2772410"/>
            <a:chOff x="7290" y="5458"/>
            <a:chExt cx="9668" cy="4366"/>
          </a:xfrm>
        </p:grpSpPr>
        <p:sp>
          <p:nvSpPr>
            <p:cNvPr id="21" name="矩形 20"/>
            <p:cNvSpPr/>
            <p:nvPr/>
          </p:nvSpPr>
          <p:spPr>
            <a:xfrm>
              <a:off x="13410" y="5458"/>
              <a:ext cx="3548" cy="3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>
              <a:stCxn id="21" idx="2"/>
            </p:cNvCxnSpPr>
            <p:nvPr/>
          </p:nvCxnSpPr>
          <p:spPr>
            <a:xfrm flipH="1">
              <a:off x="11475" y="8956"/>
              <a:ext cx="3709" cy="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7290" y="9244"/>
              <a:ext cx="42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讨论晶体结构时比较方便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0</TotalTime>
  <Words>1609</Words>
  <Application>WPS 演示</Application>
  <PresentationFormat>宽屏</PresentationFormat>
  <Paragraphs>246</Paragraphs>
  <Slides>30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Wingdings 2</vt:lpstr>
      <vt:lpstr>微软雅黑</vt:lpstr>
      <vt:lpstr>微软雅黑 bold</vt:lpstr>
      <vt:lpstr>黑体</vt:lpstr>
      <vt:lpstr>Arial Unicode MS</vt:lpstr>
      <vt:lpstr>等线</vt:lpstr>
      <vt:lpstr>Times New Roman</vt:lpstr>
      <vt:lpstr>Calibri</vt:lpstr>
      <vt:lpstr>View</vt:lpstr>
      <vt:lpstr>Equation.KSEE3</vt:lpstr>
      <vt:lpstr>Equation.KSEE3</vt:lpstr>
      <vt:lpstr>Equation.KSEE3</vt:lpstr>
      <vt:lpstr>固体物理习题课1</vt:lpstr>
      <vt:lpstr>目录</vt:lpstr>
      <vt:lpstr>课程简介</vt:lpstr>
      <vt:lpstr>PowerPoint 演示文稿</vt:lpstr>
      <vt:lpstr>PowerPoint 演示文稿</vt:lpstr>
      <vt:lpstr>晶体结构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XRD衍射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一维单原子链晶格振动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	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机智的安东泥煤</cp:lastModifiedBy>
  <cp:revision>22</cp:revision>
  <dcterms:created xsi:type="dcterms:W3CDTF">2022-03-09T09:47:00Z</dcterms:created>
  <dcterms:modified xsi:type="dcterms:W3CDTF">2022-06-03T03:06:13Z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