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72" r:id="rId5"/>
    <p:sldId id="270" r:id="rId6"/>
    <p:sldId id="277" r:id="rId7"/>
    <p:sldId id="257" r:id="rId8"/>
    <p:sldId id="284" r:id="rId9"/>
    <p:sldId id="281" r:id="rId10"/>
    <p:sldId id="287" r:id="rId11"/>
    <p:sldId id="286" r:id="rId12"/>
    <p:sldId id="292" r:id="rId13"/>
    <p:sldId id="296" r:id="rId14"/>
    <p:sldId id="285" r:id="rId15"/>
    <p:sldId id="297" r:id="rId16"/>
    <p:sldId id="298" r:id="rId17"/>
    <p:sldId id="305" r:id="rId18"/>
    <p:sldId id="319" r:id="rId19"/>
    <p:sldId id="306" r:id="rId20"/>
    <p:sldId id="307" r:id="rId21"/>
    <p:sldId id="302" r:id="rId22"/>
    <p:sldId id="303" r:id="rId23"/>
    <p:sldId id="304" r:id="rId24"/>
    <p:sldId id="313" r:id="rId25"/>
    <p:sldId id="314" r:id="rId26"/>
    <p:sldId id="317" r:id="rId27"/>
    <p:sldId id="320" r:id="rId28"/>
    <p:sldId id="321" r:id="rId29"/>
    <p:sldId id="27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534" autoAdjust="0"/>
  </p:normalViewPr>
  <p:slideViewPr>
    <p:cSldViewPr snapToGrid="0">
      <p:cViewPr varScale="1">
        <p:scale>
          <a:sx n="45" d="100"/>
          <a:sy n="45" d="100"/>
        </p:scale>
        <p:origin x="84" y="2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C749-4FB1-4504-8A01-4799D4DFE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9" y="5505426"/>
            <a:ext cx="2236793" cy="297909"/>
            <a:chOff x="8729725" y="4570716"/>
            <a:chExt cx="3587750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auto">
            <a:xfrm>
              <a:off x="11687238" y="4692954"/>
              <a:ext cx="201613" cy="196850"/>
            </a:xfrm>
            <a:custGeom>
              <a:avLst/>
              <a:gdLst>
                <a:gd name="T0" fmla="*/ 109 w 136"/>
                <a:gd name="T1" fmla="*/ 93 h 131"/>
                <a:gd name="T2" fmla="*/ 126 w 136"/>
                <a:gd name="T3" fmla="*/ 131 h 131"/>
                <a:gd name="T4" fmla="*/ 68 w 136"/>
                <a:gd name="T5" fmla="*/ 131 h 131"/>
                <a:gd name="T6" fmla="*/ 93 w 136"/>
                <a:gd name="T7" fmla="*/ 93 h 131"/>
                <a:gd name="T8" fmla="*/ 73 w 136"/>
                <a:gd name="T9" fmla="*/ 71 h 131"/>
                <a:gd name="T10" fmla="*/ 44 w 136"/>
                <a:gd name="T11" fmla="*/ 82 h 131"/>
                <a:gd name="T12" fmla="*/ 72 w 136"/>
                <a:gd name="T13" fmla="*/ 85 h 131"/>
                <a:gd name="T14" fmla="*/ 44 w 136"/>
                <a:gd name="T15" fmla="*/ 100 h 131"/>
                <a:gd name="T16" fmla="*/ 38 w 136"/>
                <a:gd name="T17" fmla="*/ 129 h 131"/>
                <a:gd name="T18" fmla="*/ 14 w 136"/>
                <a:gd name="T19" fmla="*/ 119 h 131"/>
                <a:gd name="T20" fmla="*/ 31 w 136"/>
                <a:gd name="T21" fmla="*/ 117 h 131"/>
                <a:gd name="T22" fmla="*/ 3 w 136"/>
                <a:gd name="T23" fmla="*/ 104 h 131"/>
                <a:gd name="T24" fmla="*/ 31 w 136"/>
                <a:gd name="T25" fmla="*/ 89 h 131"/>
                <a:gd name="T26" fmla="*/ 31 w 136"/>
                <a:gd name="T27" fmla="*/ 80 h 131"/>
                <a:gd name="T28" fmla="*/ 33 w 136"/>
                <a:gd name="T29" fmla="*/ 69 h 131"/>
                <a:gd name="T30" fmla="*/ 0 w 136"/>
                <a:gd name="T31" fmla="*/ 75 h 131"/>
                <a:gd name="T32" fmla="*/ 14 w 136"/>
                <a:gd name="T33" fmla="*/ 58 h 131"/>
                <a:gd name="T34" fmla="*/ 35 w 136"/>
                <a:gd name="T35" fmla="*/ 49 h 131"/>
                <a:gd name="T36" fmla="*/ 1 w 136"/>
                <a:gd name="T37" fmla="*/ 37 h 131"/>
                <a:gd name="T38" fmla="*/ 25 w 136"/>
                <a:gd name="T39" fmla="*/ 25 h 131"/>
                <a:gd name="T40" fmla="*/ 7 w 136"/>
                <a:gd name="T41" fmla="*/ 14 h 131"/>
                <a:gd name="T42" fmla="*/ 25 w 136"/>
                <a:gd name="T43" fmla="*/ 0 h 131"/>
                <a:gd name="T44" fmla="*/ 37 w 136"/>
                <a:gd name="T45" fmla="*/ 14 h 131"/>
                <a:gd name="T46" fmla="*/ 53 w 136"/>
                <a:gd name="T47" fmla="*/ 24 h 131"/>
                <a:gd name="T48" fmla="*/ 75 w 136"/>
                <a:gd name="T49" fmla="*/ 7 h 131"/>
                <a:gd name="T50" fmla="*/ 70 w 136"/>
                <a:gd name="T51" fmla="*/ 38 h 131"/>
                <a:gd name="T52" fmla="*/ 84 w 136"/>
                <a:gd name="T53" fmla="*/ 0 h 131"/>
                <a:gd name="T54" fmla="*/ 92 w 136"/>
                <a:gd name="T55" fmla="*/ 26 h 131"/>
                <a:gd name="T56" fmla="*/ 133 w 136"/>
                <a:gd name="T57" fmla="*/ 37 h 131"/>
                <a:gd name="T58" fmla="*/ 45 w 136"/>
                <a:gd name="T59" fmla="*/ 36 h 131"/>
                <a:gd name="T60" fmla="*/ 38 w 136"/>
                <a:gd name="T61" fmla="*/ 24 h 131"/>
                <a:gd name="T62" fmla="*/ 45 w 136"/>
                <a:gd name="T63" fmla="*/ 36 h 131"/>
                <a:gd name="T64" fmla="*/ 71 w 136"/>
                <a:gd name="T65" fmla="*/ 48 h 131"/>
                <a:gd name="T66" fmla="*/ 44 w 136"/>
                <a:gd name="T67" fmla="*/ 57 h 131"/>
                <a:gd name="T68" fmla="*/ 58 w 136"/>
                <a:gd name="T69" fmla="*/ 56 h 131"/>
                <a:gd name="T70" fmla="*/ 90 w 136"/>
                <a:gd name="T71" fmla="*/ 37 h 131"/>
                <a:gd name="T72" fmla="*/ 111 w 136"/>
                <a:gd name="T7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31">
                  <a:moveTo>
                    <a:pt x="125" y="37"/>
                  </a:moveTo>
                  <a:cubicBezTo>
                    <a:pt x="122" y="59"/>
                    <a:pt x="117" y="78"/>
                    <a:pt x="109" y="93"/>
                  </a:cubicBezTo>
                  <a:cubicBezTo>
                    <a:pt x="116" y="104"/>
                    <a:pt x="124" y="113"/>
                    <a:pt x="136" y="119"/>
                  </a:cubicBezTo>
                  <a:cubicBezTo>
                    <a:pt x="132" y="122"/>
                    <a:pt x="128" y="127"/>
                    <a:pt x="126" y="131"/>
                  </a:cubicBezTo>
                  <a:cubicBezTo>
                    <a:pt x="116" y="125"/>
                    <a:pt x="107" y="116"/>
                    <a:pt x="100" y="106"/>
                  </a:cubicBezTo>
                  <a:cubicBezTo>
                    <a:pt x="92" y="116"/>
                    <a:pt x="82" y="125"/>
                    <a:pt x="68" y="131"/>
                  </a:cubicBezTo>
                  <a:cubicBezTo>
                    <a:pt x="67" y="128"/>
                    <a:pt x="63" y="122"/>
                    <a:pt x="60" y="119"/>
                  </a:cubicBezTo>
                  <a:cubicBezTo>
                    <a:pt x="75" y="113"/>
                    <a:pt x="85" y="104"/>
                    <a:pt x="93" y="93"/>
                  </a:cubicBezTo>
                  <a:cubicBezTo>
                    <a:pt x="88" y="82"/>
                    <a:pt x="84" y="70"/>
                    <a:pt x="82" y="57"/>
                  </a:cubicBezTo>
                  <a:cubicBezTo>
                    <a:pt x="79" y="63"/>
                    <a:pt x="76" y="67"/>
                    <a:pt x="73" y="71"/>
                  </a:cubicBezTo>
                  <a:cubicBezTo>
                    <a:pt x="72" y="69"/>
                    <a:pt x="68" y="66"/>
                    <a:pt x="65" y="63"/>
                  </a:cubicBezTo>
                  <a:cubicBezTo>
                    <a:pt x="59" y="70"/>
                    <a:pt x="51" y="77"/>
                    <a:pt x="44" y="82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87"/>
                    <a:pt x="63" y="86"/>
                    <a:pt x="72" y="8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23"/>
                    <a:pt x="43" y="127"/>
                    <a:pt x="38" y="129"/>
                  </a:cubicBezTo>
                  <a:cubicBezTo>
                    <a:pt x="34" y="131"/>
                    <a:pt x="28" y="131"/>
                    <a:pt x="18" y="131"/>
                  </a:cubicBezTo>
                  <a:cubicBezTo>
                    <a:pt x="18" y="127"/>
                    <a:pt x="16" y="122"/>
                    <a:pt x="14" y="119"/>
                  </a:cubicBezTo>
                  <a:cubicBezTo>
                    <a:pt x="21" y="119"/>
                    <a:pt x="27" y="119"/>
                    <a:pt x="29" y="119"/>
                  </a:cubicBezTo>
                  <a:cubicBezTo>
                    <a:pt x="31" y="119"/>
                    <a:pt x="31" y="119"/>
                    <a:pt x="31" y="117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0" y="91"/>
                    <a:pt x="20" y="90"/>
                    <a:pt x="31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6" y="77"/>
                    <a:pt x="41" y="73"/>
                    <a:pt x="46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6" y="75"/>
                    <a:pt x="18" y="81"/>
                    <a:pt x="10" y="85"/>
                  </a:cubicBezTo>
                  <a:cubicBezTo>
                    <a:pt x="8" y="83"/>
                    <a:pt x="3" y="78"/>
                    <a:pt x="0" y="75"/>
                  </a:cubicBezTo>
                  <a:cubicBezTo>
                    <a:pt x="5" y="73"/>
                    <a:pt x="10" y="70"/>
                    <a:pt x="14" y="6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55"/>
                    <a:pt x="32" y="52"/>
                    <a:pt x="35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17"/>
                    <a:pt x="60" y="11"/>
                    <a:pt x="63" y="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8"/>
                    <a:pt x="66" y="28"/>
                    <a:pt x="59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7" y="35"/>
                    <a:pt x="82" y="18"/>
                    <a:pt x="84" y="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6" y="11"/>
                    <a:pt x="95" y="19"/>
                    <a:pt x="9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5" y="37"/>
                    <a:pt x="125" y="37"/>
                    <a:pt x="125" y="37"/>
                  </a:cubicBezTo>
                  <a:close/>
                  <a:moveTo>
                    <a:pt x="45" y="36"/>
                  </a:moveTo>
                  <a:cubicBezTo>
                    <a:pt x="48" y="33"/>
                    <a:pt x="50" y="28"/>
                    <a:pt x="53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45" y="36"/>
                  </a:lnTo>
                  <a:close/>
                  <a:moveTo>
                    <a:pt x="63" y="60"/>
                  </a:moveTo>
                  <a:cubicBezTo>
                    <a:pt x="66" y="57"/>
                    <a:pt x="68" y="53"/>
                    <a:pt x="71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51"/>
                    <a:pt x="47" y="54"/>
                    <a:pt x="4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6"/>
                    <a:pt x="58" y="56"/>
                    <a:pt x="58" y="56"/>
                  </a:cubicBezTo>
                  <a:lnTo>
                    <a:pt x="63" y="60"/>
                  </a:lnTo>
                  <a:close/>
                  <a:moveTo>
                    <a:pt x="90" y="37"/>
                  </a:moveTo>
                  <a:cubicBezTo>
                    <a:pt x="92" y="52"/>
                    <a:pt x="96" y="65"/>
                    <a:pt x="101" y="78"/>
                  </a:cubicBezTo>
                  <a:cubicBezTo>
                    <a:pt x="106" y="66"/>
                    <a:pt x="109" y="53"/>
                    <a:pt x="111" y="37"/>
                  </a:cubicBezTo>
                  <a:lnTo>
                    <a:pt x="9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11906313" y="4691366"/>
              <a:ext cx="195263" cy="198438"/>
            </a:xfrm>
            <a:custGeom>
              <a:avLst/>
              <a:gdLst>
                <a:gd name="T0" fmla="*/ 119 w 131"/>
                <a:gd name="T1" fmla="*/ 19 h 132"/>
                <a:gd name="T2" fmla="*/ 82 w 131"/>
                <a:gd name="T3" fmla="*/ 49 h 132"/>
                <a:gd name="T4" fmla="*/ 131 w 131"/>
                <a:gd name="T5" fmla="*/ 56 h 132"/>
                <a:gd name="T6" fmla="*/ 123 w 131"/>
                <a:gd name="T7" fmla="*/ 68 h 132"/>
                <a:gd name="T8" fmla="*/ 65 w 131"/>
                <a:gd name="T9" fmla="*/ 56 h 132"/>
                <a:gd name="T10" fmla="*/ 5 w 131"/>
                <a:gd name="T11" fmla="*/ 70 h 132"/>
                <a:gd name="T12" fmla="*/ 0 w 131"/>
                <a:gd name="T13" fmla="*/ 58 h 132"/>
                <a:gd name="T14" fmla="*/ 50 w 131"/>
                <a:gd name="T15" fmla="*/ 49 h 132"/>
                <a:gd name="T16" fmla="*/ 31 w 131"/>
                <a:gd name="T17" fmla="*/ 34 h 132"/>
                <a:gd name="T18" fmla="*/ 13 w 131"/>
                <a:gd name="T19" fmla="*/ 46 h 132"/>
                <a:gd name="T20" fmla="*/ 5 w 131"/>
                <a:gd name="T21" fmla="*/ 36 h 132"/>
                <a:gd name="T22" fmla="*/ 47 w 131"/>
                <a:gd name="T23" fmla="*/ 0 h 132"/>
                <a:gd name="T24" fmla="*/ 60 w 131"/>
                <a:gd name="T25" fmla="*/ 2 h 132"/>
                <a:gd name="T26" fmla="*/ 52 w 131"/>
                <a:gd name="T27" fmla="*/ 14 h 132"/>
                <a:gd name="T28" fmla="*/ 108 w 131"/>
                <a:gd name="T29" fmla="*/ 14 h 132"/>
                <a:gd name="T30" fmla="*/ 111 w 131"/>
                <a:gd name="T31" fmla="*/ 14 h 132"/>
                <a:gd name="T32" fmla="*/ 119 w 131"/>
                <a:gd name="T33" fmla="*/ 19 h 132"/>
                <a:gd name="T34" fmla="*/ 119 w 131"/>
                <a:gd name="T35" fmla="*/ 79 h 132"/>
                <a:gd name="T36" fmla="*/ 118 w 131"/>
                <a:gd name="T37" fmla="*/ 85 h 132"/>
                <a:gd name="T38" fmla="*/ 106 w 131"/>
                <a:gd name="T39" fmla="*/ 126 h 132"/>
                <a:gd name="T40" fmla="*/ 93 w 131"/>
                <a:gd name="T41" fmla="*/ 130 h 132"/>
                <a:gd name="T42" fmla="*/ 71 w 131"/>
                <a:gd name="T43" fmla="*/ 130 h 132"/>
                <a:gd name="T44" fmla="*/ 66 w 131"/>
                <a:gd name="T45" fmla="*/ 118 h 132"/>
                <a:gd name="T46" fmla="*/ 89 w 131"/>
                <a:gd name="T47" fmla="*/ 120 h 132"/>
                <a:gd name="T48" fmla="*/ 95 w 131"/>
                <a:gd name="T49" fmla="*/ 118 h 132"/>
                <a:gd name="T50" fmla="*/ 104 w 131"/>
                <a:gd name="T51" fmla="*/ 91 h 132"/>
                <a:gd name="T52" fmla="*/ 63 w 131"/>
                <a:gd name="T53" fmla="*/ 91 h 132"/>
                <a:gd name="T54" fmla="*/ 9 w 131"/>
                <a:gd name="T55" fmla="*/ 132 h 132"/>
                <a:gd name="T56" fmla="*/ 1 w 131"/>
                <a:gd name="T57" fmla="*/ 121 h 132"/>
                <a:gd name="T58" fmla="*/ 48 w 131"/>
                <a:gd name="T59" fmla="*/ 91 h 132"/>
                <a:gd name="T60" fmla="*/ 11 w 131"/>
                <a:gd name="T61" fmla="*/ 91 h 132"/>
                <a:gd name="T62" fmla="*/ 11 w 131"/>
                <a:gd name="T63" fmla="*/ 79 h 132"/>
                <a:gd name="T64" fmla="*/ 53 w 131"/>
                <a:gd name="T65" fmla="*/ 79 h 132"/>
                <a:gd name="T66" fmla="*/ 55 w 131"/>
                <a:gd name="T67" fmla="*/ 66 h 132"/>
                <a:gd name="T68" fmla="*/ 69 w 131"/>
                <a:gd name="T69" fmla="*/ 67 h 132"/>
                <a:gd name="T70" fmla="*/ 66 w 131"/>
                <a:gd name="T71" fmla="*/ 80 h 132"/>
                <a:gd name="T72" fmla="*/ 119 w 131"/>
                <a:gd name="T73" fmla="*/ 79 h 132"/>
                <a:gd name="T74" fmla="*/ 40 w 131"/>
                <a:gd name="T75" fmla="*/ 27 h 132"/>
                <a:gd name="T76" fmla="*/ 65 w 131"/>
                <a:gd name="T77" fmla="*/ 44 h 132"/>
                <a:gd name="T78" fmla="*/ 97 w 131"/>
                <a:gd name="T79" fmla="*/ 25 h 132"/>
                <a:gd name="T80" fmla="*/ 42 w 131"/>
                <a:gd name="T81" fmla="*/ 25 h 132"/>
                <a:gd name="T82" fmla="*/ 40 w 131"/>
                <a:gd name="T83" fmla="*/ 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119" y="19"/>
                  </a:moveTo>
                  <a:cubicBezTo>
                    <a:pt x="110" y="32"/>
                    <a:pt x="97" y="42"/>
                    <a:pt x="82" y="49"/>
                  </a:cubicBezTo>
                  <a:cubicBezTo>
                    <a:pt x="96" y="53"/>
                    <a:pt x="113" y="55"/>
                    <a:pt x="131" y="56"/>
                  </a:cubicBezTo>
                  <a:cubicBezTo>
                    <a:pt x="128" y="59"/>
                    <a:pt x="125" y="64"/>
                    <a:pt x="123" y="68"/>
                  </a:cubicBezTo>
                  <a:cubicBezTo>
                    <a:pt x="101" y="66"/>
                    <a:pt x="82" y="63"/>
                    <a:pt x="65" y="56"/>
                  </a:cubicBezTo>
                  <a:cubicBezTo>
                    <a:pt x="47" y="63"/>
                    <a:pt x="26" y="67"/>
                    <a:pt x="5" y="70"/>
                  </a:cubicBezTo>
                  <a:cubicBezTo>
                    <a:pt x="4" y="66"/>
                    <a:pt x="2" y="61"/>
                    <a:pt x="0" y="58"/>
                  </a:cubicBezTo>
                  <a:cubicBezTo>
                    <a:pt x="17" y="56"/>
                    <a:pt x="34" y="53"/>
                    <a:pt x="50" y="49"/>
                  </a:cubicBezTo>
                  <a:cubicBezTo>
                    <a:pt x="43" y="45"/>
                    <a:pt x="37" y="40"/>
                    <a:pt x="31" y="34"/>
                  </a:cubicBezTo>
                  <a:cubicBezTo>
                    <a:pt x="26" y="38"/>
                    <a:pt x="20" y="42"/>
                    <a:pt x="13" y="46"/>
                  </a:cubicBezTo>
                  <a:cubicBezTo>
                    <a:pt x="12" y="42"/>
                    <a:pt x="8" y="38"/>
                    <a:pt x="5" y="36"/>
                  </a:cubicBezTo>
                  <a:cubicBezTo>
                    <a:pt x="25" y="26"/>
                    <a:pt x="39" y="12"/>
                    <a:pt x="47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6"/>
                    <a:pt x="55" y="10"/>
                    <a:pt x="52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1" y="14"/>
                    <a:pt x="111" y="14"/>
                    <a:pt x="111" y="14"/>
                  </a:cubicBezTo>
                  <a:lnTo>
                    <a:pt x="119" y="19"/>
                  </a:lnTo>
                  <a:close/>
                  <a:moveTo>
                    <a:pt x="119" y="79"/>
                  </a:moveTo>
                  <a:cubicBezTo>
                    <a:pt x="119" y="79"/>
                    <a:pt x="118" y="83"/>
                    <a:pt x="118" y="85"/>
                  </a:cubicBezTo>
                  <a:cubicBezTo>
                    <a:pt x="115" y="110"/>
                    <a:pt x="111" y="121"/>
                    <a:pt x="106" y="126"/>
                  </a:cubicBezTo>
                  <a:cubicBezTo>
                    <a:pt x="103" y="129"/>
                    <a:pt x="99" y="130"/>
                    <a:pt x="93" y="130"/>
                  </a:cubicBezTo>
                  <a:cubicBezTo>
                    <a:pt x="88" y="131"/>
                    <a:pt x="79" y="131"/>
                    <a:pt x="71" y="130"/>
                  </a:cubicBezTo>
                  <a:cubicBezTo>
                    <a:pt x="71" y="126"/>
                    <a:pt x="69" y="122"/>
                    <a:pt x="66" y="118"/>
                  </a:cubicBezTo>
                  <a:cubicBezTo>
                    <a:pt x="75" y="119"/>
                    <a:pt x="85" y="120"/>
                    <a:pt x="89" y="120"/>
                  </a:cubicBezTo>
                  <a:cubicBezTo>
                    <a:pt x="92" y="120"/>
                    <a:pt x="94" y="120"/>
                    <a:pt x="95" y="118"/>
                  </a:cubicBezTo>
                  <a:cubicBezTo>
                    <a:pt x="99" y="116"/>
                    <a:pt x="101" y="107"/>
                    <a:pt x="104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3" y="113"/>
                    <a:pt x="36" y="125"/>
                    <a:pt x="9" y="132"/>
                  </a:cubicBezTo>
                  <a:cubicBezTo>
                    <a:pt x="8" y="129"/>
                    <a:pt x="4" y="123"/>
                    <a:pt x="1" y="121"/>
                  </a:cubicBezTo>
                  <a:cubicBezTo>
                    <a:pt x="25" y="116"/>
                    <a:pt x="40" y="107"/>
                    <a:pt x="48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5"/>
                    <a:pt x="55" y="71"/>
                    <a:pt x="55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72"/>
                    <a:pt x="67" y="76"/>
                    <a:pt x="66" y="80"/>
                  </a:cubicBezTo>
                  <a:cubicBezTo>
                    <a:pt x="119" y="79"/>
                    <a:pt x="119" y="79"/>
                    <a:pt x="119" y="79"/>
                  </a:cubicBezTo>
                  <a:close/>
                  <a:moveTo>
                    <a:pt x="40" y="27"/>
                  </a:moveTo>
                  <a:cubicBezTo>
                    <a:pt x="46" y="34"/>
                    <a:pt x="55" y="39"/>
                    <a:pt x="65" y="44"/>
                  </a:cubicBezTo>
                  <a:cubicBezTo>
                    <a:pt x="78" y="38"/>
                    <a:pt x="89" y="32"/>
                    <a:pt x="97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12117450" y="4691366"/>
              <a:ext cx="200025" cy="198438"/>
            </a:xfrm>
            <a:custGeom>
              <a:avLst/>
              <a:gdLst>
                <a:gd name="T0" fmla="*/ 70 w 134"/>
                <a:gd name="T1" fmla="*/ 24 h 132"/>
                <a:gd name="T2" fmla="*/ 51 w 134"/>
                <a:gd name="T3" fmla="*/ 93 h 132"/>
                <a:gd name="T4" fmla="*/ 107 w 134"/>
                <a:gd name="T5" fmla="*/ 114 h 132"/>
                <a:gd name="T6" fmla="*/ 134 w 134"/>
                <a:gd name="T7" fmla="*/ 114 h 132"/>
                <a:gd name="T8" fmla="*/ 129 w 134"/>
                <a:gd name="T9" fmla="*/ 128 h 132"/>
                <a:gd name="T10" fmla="*/ 107 w 134"/>
                <a:gd name="T11" fmla="*/ 128 h 132"/>
                <a:gd name="T12" fmla="*/ 44 w 134"/>
                <a:gd name="T13" fmla="*/ 105 h 132"/>
                <a:gd name="T14" fmla="*/ 11 w 134"/>
                <a:gd name="T15" fmla="*/ 132 h 132"/>
                <a:gd name="T16" fmla="*/ 0 w 134"/>
                <a:gd name="T17" fmla="*/ 122 h 132"/>
                <a:gd name="T18" fmla="*/ 35 w 134"/>
                <a:gd name="T19" fmla="*/ 93 h 132"/>
                <a:gd name="T20" fmla="*/ 22 w 134"/>
                <a:gd name="T21" fmla="*/ 63 h 132"/>
                <a:gd name="T22" fmla="*/ 13 w 134"/>
                <a:gd name="T23" fmla="*/ 78 h 132"/>
                <a:gd name="T24" fmla="*/ 3 w 134"/>
                <a:gd name="T25" fmla="*/ 70 h 132"/>
                <a:gd name="T26" fmla="*/ 26 w 134"/>
                <a:gd name="T27" fmla="*/ 0 h 132"/>
                <a:gd name="T28" fmla="*/ 40 w 134"/>
                <a:gd name="T29" fmla="*/ 4 h 132"/>
                <a:gd name="T30" fmla="*/ 36 w 134"/>
                <a:gd name="T31" fmla="*/ 23 h 132"/>
                <a:gd name="T32" fmla="*/ 59 w 134"/>
                <a:gd name="T33" fmla="*/ 23 h 132"/>
                <a:gd name="T34" fmla="*/ 61 w 134"/>
                <a:gd name="T35" fmla="*/ 22 h 132"/>
                <a:gd name="T36" fmla="*/ 70 w 134"/>
                <a:gd name="T37" fmla="*/ 24 h 132"/>
                <a:gd name="T38" fmla="*/ 33 w 134"/>
                <a:gd name="T39" fmla="*/ 34 h 132"/>
                <a:gd name="T40" fmla="*/ 29 w 134"/>
                <a:gd name="T41" fmla="*/ 46 h 132"/>
                <a:gd name="T42" fmla="*/ 42 w 134"/>
                <a:gd name="T43" fmla="*/ 80 h 132"/>
                <a:gd name="T44" fmla="*/ 55 w 134"/>
                <a:gd name="T45" fmla="*/ 34 h 132"/>
                <a:gd name="T46" fmla="*/ 33 w 134"/>
                <a:gd name="T47" fmla="*/ 34 h 132"/>
                <a:gd name="T48" fmla="*/ 96 w 134"/>
                <a:gd name="T49" fmla="*/ 105 h 132"/>
                <a:gd name="T50" fmla="*/ 81 w 134"/>
                <a:gd name="T51" fmla="*/ 105 h 132"/>
                <a:gd name="T52" fmla="*/ 81 w 134"/>
                <a:gd name="T53" fmla="*/ 0 h 132"/>
                <a:gd name="T54" fmla="*/ 96 w 134"/>
                <a:gd name="T55" fmla="*/ 0 h 132"/>
                <a:gd name="T56" fmla="*/ 96 w 134"/>
                <a:gd name="T57" fmla="*/ 36 h 132"/>
                <a:gd name="T58" fmla="*/ 100 w 134"/>
                <a:gd name="T59" fmla="*/ 34 h 132"/>
                <a:gd name="T60" fmla="*/ 130 w 134"/>
                <a:gd name="T61" fmla="*/ 72 h 132"/>
                <a:gd name="T62" fmla="*/ 118 w 134"/>
                <a:gd name="T63" fmla="*/ 79 h 132"/>
                <a:gd name="T64" fmla="*/ 96 w 134"/>
                <a:gd name="T65" fmla="*/ 48 h 132"/>
                <a:gd name="T66" fmla="*/ 96 w 134"/>
                <a:gd name="T67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2">
                  <a:moveTo>
                    <a:pt x="70" y="24"/>
                  </a:moveTo>
                  <a:cubicBezTo>
                    <a:pt x="67" y="53"/>
                    <a:pt x="60" y="75"/>
                    <a:pt x="51" y="93"/>
                  </a:cubicBezTo>
                  <a:cubicBezTo>
                    <a:pt x="66" y="110"/>
                    <a:pt x="87" y="114"/>
                    <a:pt x="107" y="114"/>
                  </a:cubicBezTo>
                  <a:cubicBezTo>
                    <a:pt x="113" y="114"/>
                    <a:pt x="128" y="114"/>
                    <a:pt x="134" y="114"/>
                  </a:cubicBezTo>
                  <a:cubicBezTo>
                    <a:pt x="132" y="118"/>
                    <a:pt x="129" y="125"/>
                    <a:pt x="129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83" y="128"/>
                    <a:pt x="61" y="124"/>
                    <a:pt x="44" y="105"/>
                  </a:cubicBezTo>
                  <a:cubicBezTo>
                    <a:pt x="35" y="117"/>
                    <a:pt x="24" y="126"/>
                    <a:pt x="11" y="132"/>
                  </a:cubicBezTo>
                  <a:cubicBezTo>
                    <a:pt x="9" y="129"/>
                    <a:pt x="4" y="124"/>
                    <a:pt x="0" y="122"/>
                  </a:cubicBezTo>
                  <a:cubicBezTo>
                    <a:pt x="14" y="116"/>
                    <a:pt x="26" y="106"/>
                    <a:pt x="35" y="93"/>
                  </a:cubicBezTo>
                  <a:cubicBezTo>
                    <a:pt x="30" y="85"/>
                    <a:pt x="26" y="75"/>
                    <a:pt x="22" y="63"/>
                  </a:cubicBezTo>
                  <a:cubicBezTo>
                    <a:pt x="20" y="69"/>
                    <a:pt x="17" y="74"/>
                    <a:pt x="13" y="78"/>
                  </a:cubicBezTo>
                  <a:cubicBezTo>
                    <a:pt x="11" y="76"/>
                    <a:pt x="6" y="72"/>
                    <a:pt x="3" y="70"/>
                  </a:cubicBezTo>
                  <a:cubicBezTo>
                    <a:pt x="13" y="56"/>
                    <a:pt x="22" y="28"/>
                    <a:pt x="2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10"/>
                    <a:pt x="38" y="16"/>
                    <a:pt x="36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70" y="24"/>
                  </a:lnTo>
                  <a:close/>
                  <a:moveTo>
                    <a:pt x="33" y="34"/>
                  </a:moveTo>
                  <a:cubicBezTo>
                    <a:pt x="31" y="38"/>
                    <a:pt x="30" y="42"/>
                    <a:pt x="29" y="46"/>
                  </a:cubicBezTo>
                  <a:cubicBezTo>
                    <a:pt x="33" y="60"/>
                    <a:pt x="37" y="71"/>
                    <a:pt x="42" y="80"/>
                  </a:cubicBezTo>
                  <a:cubicBezTo>
                    <a:pt x="48" y="68"/>
                    <a:pt x="52" y="52"/>
                    <a:pt x="55" y="34"/>
                  </a:cubicBezTo>
                  <a:lnTo>
                    <a:pt x="33" y="34"/>
                  </a:lnTo>
                  <a:close/>
                  <a:moveTo>
                    <a:pt x="96" y="105"/>
                  </a:moveTo>
                  <a:cubicBezTo>
                    <a:pt x="81" y="105"/>
                    <a:pt x="81" y="105"/>
                    <a:pt x="81" y="10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1" y="46"/>
                    <a:pt x="124" y="62"/>
                    <a:pt x="130" y="72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3" y="71"/>
                    <a:pt x="105" y="59"/>
                    <a:pt x="96" y="48"/>
                  </a:cubicBezTo>
                  <a:lnTo>
                    <a:pt x="96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7" y="503153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9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4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5" y="998539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9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4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2.png"/><Relationship Id="rId3" Type="http://schemas.openxmlformats.org/officeDocument/2006/relationships/image" Target="../media/image31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40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38.wmf"/><Relationship Id="rId2" Type="http://schemas.openxmlformats.org/officeDocument/2006/relationships/oleObject" Target="../embeddings/oleObject12.bin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50.wmf"/><Relationship Id="rId1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0.wmf"/><Relationship Id="rId2" Type="http://schemas.openxmlformats.org/officeDocument/2006/relationships/oleObject" Target="../embeddings/oleObject17.bin"/><Relationship Id="rId1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57.wmf"/><Relationship Id="rId2" Type="http://schemas.openxmlformats.org/officeDocument/2006/relationships/oleObject" Target="../embeddings/oleObject18.bin"/><Relationship Id="rId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7" Type="http://schemas.openxmlformats.org/officeDocument/2006/relationships/notesSlide" Target="../notesSlides/notesSlide4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tags" Target="../tags/tag3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4.wmf"/><Relationship Id="rId14" Type="http://schemas.openxmlformats.org/officeDocument/2006/relationships/notesSlide" Target="../notesSlides/notesSlide7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6.png"/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固体物理习题课</a:t>
            </a:r>
            <a:r>
              <a:rPr lang="en-US" altLang="zh-CN" smtClean="0"/>
              <a:t>4</a:t>
            </a:r>
            <a:endParaRPr lang="en-US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三维情况下的近自由电子近似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3" name="图片 2" descr="6U`Q6SOQFABNGX5ZQF@)D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062990"/>
            <a:ext cx="5478780" cy="797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6285" y="2015490"/>
            <a:ext cx="719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此时，分母不为</a:t>
            </a:r>
            <a:r>
              <a:rPr lang="en-US" altLang="zh-CN"/>
              <a:t>0</a:t>
            </a:r>
            <a:r>
              <a:rPr lang="zh-CN" altLang="en-US"/>
              <a:t>的条件为</a:t>
            </a:r>
            <a:endParaRPr lang="zh-CN" altLang="en-US"/>
          </a:p>
        </p:txBody>
      </p:sp>
      <p:pic>
        <p:nvPicPr>
          <p:cNvPr id="14" name="图片 13" descr="N~]EGRRA5XBRJ{LM})~Y})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1988820"/>
            <a:ext cx="2557780" cy="39497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6127115" y="2035175"/>
            <a:ext cx="621665" cy="348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L4P){]_S}@BEH%SJS)S$L}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1860550"/>
            <a:ext cx="1887855" cy="6267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56285" y="2740660"/>
            <a:ext cx="9401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对应的是</a:t>
            </a:r>
            <a:r>
              <a:rPr lang="en-US" altLang="zh-CN"/>
              <a:t>-G</a:t>
            </a:r>
            <a:r>
              <a:rPr lang="en-US" altLang="zh-CN" baseline="-25000"/>
              <a:t>n</a:t>
            </a:r>
            <a:r>
              <a:rPr lang="zh-CN" altLang="en-US"/>
              <a:t>的垂直平分面，也就是说，如果势场的展开式中包含有</a:t>
            </a:r>
            <a:r>
              <a:rPr lang="en-US" altLang="zh-CN"/>
              <a:t>G</a:t>
            </a:r>
            <a:r>
              <a:rPr lang="en-US" altLang="zh-CN" baseline="-25000"/>
              <a:t>n</a:t>
            </a:r>
            <a:r>
              <a:rPr lang="zh-CN" altLang="en-US"/>
              <a:t>对应的</a:t>
            </a:r>
            <a:r>
              <a:rPr lang="en-US" altLang="zh-CN"/>
              <a:t>V</a:t>
            </a:r>
            <a:r>
              <a:rPr lang="en-US" altLang="zh-CN" baseline="-25000"/>
              <a:t>n</a:t>
            </a:r>
            <a:r>
              <a:rPr lang="zh-CN" altLang="en-US"/>
              <a:t>项的话，那么在该</a:t>
            </a:r>
            <a:r>
              <a:rPr lang="en-US" altLang="zh-CN"/>
              <a:t>G</a:t>
            </a:r>
            <a:r>
              <a:rPr lang="en-US" altLang="zh-CN" baseline="-25000"/>
              <a:t>n</a:t>
            </a:r>
            <a:r>
              <a:rPr lang="zh-CN" altLang="en-US"/>
              <a:t>对应的</a:t>
            </a:r>
            <a:r>
              <a:rPr lang="en-US" altLang="zh-CN"/>
              <a:t>-G</a:t>
            </a:r>
            <a:r>
              <a:rPr lang="en-US" altLang="zh-CN" baseline="-25000"/>
              <a:t>n</a:t>
            </a:r>
            <a:r>
              <a:rPr lang="zh-CN" altLang="en-US"/>
              <a:t>中垂面处会有能隙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两个问题搞清楚近自由电子近似</a:t>
            </a:r>
            <a:endParaRPr lang="en-US" altLang="zh-CN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1051560"/>
            <a:ext cx="882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①一维情况下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325" y="3390265"/>
            <a:ext cx="9237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②二维情况下：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5070" t="34181" r="22016" b="50931"/>
          <a:stretch>
            <a:fillRect/>
          </a:stretch>
        </p:blipFill>
        <p:spPr>
          <a:xfrm>
            <a:off x="905510" y="3827145"/>
            <a:ext cx="9070975" cy="1435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7720" y="5525135"/>
            <a:ext cx="887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如果把势能改为                                                            ，情况会发生哪些变化？</a:t>
            </a:r>
            <a:endParaRPr lang="zh-CN" altLang="en-US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31745" y="5332095"/>
          <a:ext cx="4018915" cy="75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298700" imgH="431800" progId="Equation.KSEE3">
                  <p:embed/>
                </p:oleObj>
              </mc:Choice>
              <mc:Fallback>
                <p:oleObj name="" r:id="rId2" imgW="22987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1745" y="5332095"/>
                        <a:ext cx="4018915" cy="75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44083" t="24398" r="28344" b="33422"/>
          <a:stretch>
            <a:fillRect/>
          </a:stretch>
        </p:blipFill>
        <p:spPr>
          <a:xfrm rot="16200000">
            <a:off x="4416425" y="-976630"/>
            <a:ext cx="2191385" cy="596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紧束缚近似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r>
              <a:rPr lang="zh-CN" smtClean="0"/>
              <a:t>紧束缚近似的思路</a:t>
            </a:r>
            <a:endParaRPr lang="zh-CN" altLang="en-US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紧束缚近似的能量本征值</a:t>
            </a:r>
            <a:endParaRPr lang="zh-CN" altLang="en-US" b="1" dirty="0" smtClean="0"/>
          </a:p>
          <a:p>
            <a:r>
              <a:rPr lang="en-US" altLang="zh-CN" b="1" dirty="0" smtClean="0">
                <a:sym typeface="+mn-ea"/>
              </a:rPr>
              <a:t>3.</a:t>
            </a:r>
            <a:r>
              <a:rPr lang="zh-CN" altLang="en-US" b="1" dirty="0" smtClean="0">
                <a:sym typeface="+mn-ea"/>
              </a:rPr>
              <a:t>紧束缚近似下的能带结构</a:t>
            </a:r>
            <a:endParaRPr lang="zh-CN" altLang="en-US" b="1" dirty="0" smtClean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基本思路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975995"/>
            <a:ext cx="4267200" cy="49053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38040" y="908050"/>
            <a:ext cx="5661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和量化里的原子轨道线性组合相同的思路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N</a:t>
            </a:r>
            <a:r>
              <a:rPr lang="zh-CN" altLang="en-US"/>
              <a:t>个能级简并的态相互组合，组合的波函数是参与组合的态的线性叠加，能级在组合之后产生劈裂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38040" y="2411095"/>
            <a:ext cx="552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简要的数学处理如下（具体过程大伙可以自己看看）：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638040" y="3036570"/>
            <a:ext cx="6527800" cy="1697990"/>
            <a:chOff x="8208" y="5108"/>
            <a:chExt cx="10280" cy="2674"/>
          </a:xfrm>
        </p:grpSpPr>
        <p:grpSp>
          <p:nvGrpSpPr>
            <p:cNvPr id="9" name="组合 8"/>
            <p:cNvGrpSpPr/>
            <p:nvPr/>
          </p:nvGrpSpPr>
          <p:grpSpPr>
            <a:xfrm>
              <a:off x="8208" y="5108"/>
              <a:ext cx="10280" cy="2674"/>
              <a:chOff x="8239" y="7743"/>
              <a:chExt cx="10280" cy="2674"/>
            </a:xfrm>
          </p:grpSpPr>
          <p:pic>
            <p:nvPicPr>
              <p:cNvPr id="7" name="图片 6" descr="6570DC{JDHWW%15UQZWE8CH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39" y="9337"/>
                <a:ext cx="6465" cy="1080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8328" y="7743"/>
                <a:ext cx="10191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/>
                  <a:t>为了使得函数满足</a:t>
                </a:r>
                <a:r>
                  <a:rPr lang="en-US" altLang="zh-CN"/>
                  <a:t>Bloch</a:t>
                </a:r>
                <a:r>
                  <a:rPr lang="zh-CN" altLang="en-US"/>
                  <a:t>定理</a:t>
                </a:r>
                <a:r>
                  <a:rPr lang="zh-CN" altLang="en-US"/>
                  <a:t>，将波函数的组合系数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/>
                  <a:t>取为                 ，单电子波函数：</a:t>
                </a:r>
                <a:endParaRPr lang="zh-CN" altLang="en-US"/>
              </a:p>
            </p:txBody>
          </p:sp>
        </p:grpSp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9219" y="5886"/>
            <a:ext cx="1757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3" imgW="901700" imgH="419100" progId="Equation.KSEE3">
                    <p:embed/>
                  </p:oleObj>
                </mc:Choice>
                <mc:Fallback>
                  <p:oleObj name="" r:id="rId3" imgW="901700" imgH="4191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19" y="5886"/>
                          <a:ext cx="1757" cy="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/>
          <p:nvPr/>
        </p:nvSpPr>
        <p:spPr>
          <a:xfrm>
            <a:off x="4694555" y="4869180"/>
            <a:ext cx="5567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代入</a:t>
            </a:r>
            <a:r>
              <a:rPr lang="en-US" altLang="zh-CN"/>
              <a:t>Schrodinger</a:t>
            </a:r>
            <a:r>
              <a:rPr lang="zh-CN" altLang="en-US"/>
              <a:t>方程得到能量本征值：</a:t>
            </a:r>
            <a:endParaRPr lang="zh-CN" altLang="en-US"/>
          </a:p>
        </p:txBody>
      </p:sp>
      <p:pic>
        <p:nvPicPr>
          <p:cNvPr id="13" name="图片 12" descr="ZRU}GU](ERLX)[S()J{(38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555" y="5179060"/>
            <a:ext cx="4049395" cy="70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PA52KUVJ(OESQBK@TK7Q65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908050"/>
            <a:ext cx="7791450" cy="923925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能量表达式中包含的物理意义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822325" y="3569970"/>
            <a:ext cx="10384790" cy="1311910"/>
            <a:chOff x="1430" y="2828"/>
            <a:chExt cx="16354" cy="2066"/>
          </a:xfrm>
        </p:grpSpPr>
        <p:grpSp>
          <p:nvGrpSpPr>
            <p:cNvPr id="17" name="组合 16"/>
            <p:cNvGrpSpPr/>
            <p:nvPr/>
          </p:nvGrpSpPr>
          <p:grpSpPr>
            <a:xfrm>
              <a:off x="1430" y="2828"/>
              <a:ext cx="16354" cy="644"/>
              <a:chOff x="1430" y="2845"/>
              <a:chExt cx="16354" cy="644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430" y="2877"/>
                <a:ext cx="1635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②上式中      是独立轨道的能量</a:t>
                </a:r>
                <a:endParaRPr lang="en-US" altLang="zh-CN">
                  <a:sym typeface="+mn-ea"/>
                </a:endParaRPr>
              </a:p>
            </p:txBody>
          </p:sp>
          <p:graphicFrame>
            <p:nvGraphicFramePr>
              <p:cNvPr id="19" name="对象 18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3066" y="2845"/>
              <a:ext cx="576" cy="6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" r:id="rId2" imgW="215900" imgH="241300" progId="Equation.KSEE3">
                      <p:embed/>
                    </p:oleObj>
                  </mc:Choice>
                  <mc:Fallback>
                    <p:oleObj name="" r:id="rId2" imgW="215900" imgH="2413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066" y="2845"/>
                            <a:ext cx="576" cy="6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" name="组合 19"/>
            <p:cNvGrpSpPr/>
            <p:nvPr/>
          </p:nvGrpSpPr>
          <p:grpSpPr>
            <a:xfrm>
              <a:off x="4867" y="3440"/>
              <a:ext cx="6834" cy="1454"/>
              <a:chOff x="2627" y="3489"/>
              <a:chExt cx="6834" cy="1454"/>
            </a:xfrm>
          </p:grpSpPr>
          <p:graphicFrame>
            <p:nvGraphicFramePr>
              <p:cNvPr id="21" name="对象 20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2670" y="3489"/>
              <a:ext cx="6775" cy="7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" name="" r:id="rId4" imgW="2844800" imgH="304800" progId="Equation.KSEE3">
                      <p:embed/>
                    </p:oleObj>
                  </mc:Choice>
                  <mc:Fallback>
                    <p:oleObj name="" r:id="rId4" imgW="2844800" imgH="304800" progId="Equation.KSEE3">
                      <p:embed/>
                      <p:pic>
                        <p:nvPicPr>
                          <p:cNvPr id="0" name="图片 2049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670" y="3489"/>
                            <a:ext cx="6775" cy="7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对象 22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2655" y="4216"/>
              <a:ext cx="6806" cy="7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" name="" r:id="rId6" imgW="2857500" imgH="304800" progId="Equation.KSEE3">
                      <p:embed/>
                    </p:oleObj>
                  </mc:Choice>
                  <mc:Fallback>
                    <p:oleObj name="" r:id="rId6" imgW="2857500" imgH="304800" progId="Equation.KSEE3">
                      <p:embed/>
                      <p:pic>
                        <p:nvPicPr>
                          <p:cNvPr id="0" name="图片 204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655" y="4216"/>
                            <a:ext cx="6806" cy="7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左大括号 24"/>
              <p:cNvSpPr/>
              <p:nvPr/>
            </p:nvSpPr>
            <p:spPr>
              <a:xfrm>
                <a:off x="2627" y="3752"/>
                <a:ext cx="119" cy="979"/>
              </a:xfrm>
              <a:prstGeom prst="leftBrace">
                <a:avLst>
                  <a:gd name="adj1" fmla="val 205672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459" y="3809"/>
              <a:ext cx="427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J</a:t>
              </a:r>
              <a:r>
                <a:rPr lang="en-US" altLang="zh-CN" baseline="-25000"/>
                <a:t>ss</a:t>
              </a:r>
              <a:r>
                <a:rPr lang="zh-CN" altLang="en-US"/>
                <a:t>和</a:t>
              </a:r>
              <a:r>
                <a:rPr lang="en-US" altLang="zh-CN"/>
                <a:t>J</a:t>
              </a:r>
              <a:r>
                <a:rPr lang="en-US" altLang="zh-CN" baseline="-25000"/>
                <a:t>sn</a:t>
              </a:r>
              <a:r>
                <a:rPr lang="zh-CN" altLang="en-US"/>
                <a:t>是两个积分：</a:t>
              </a:r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22325" y="2341245"/>
            <a:ext cx="9950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①求和项一般认为非最近邻的轨道重叠积分数值小到足以忽略不计，只计算</a:t>
            </a:r>
            <a:r>
              <a:rPr lang="zh-CN" altLang="en-US">
                <a:solidFill>
                  <a:srgbClr val="FF0000"/>
                </a:solidFill>
              </a:rPr>
              <a:t>最近邻</a:t>
            </a:r>
            <a:r>
              <a:rPr lang="zh-CN" altLang="en-US"/>
              <a:t>原子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PS</a:t>
            </a:r>
            <a:r>
              <a:rPr lang="zh-CN" altLang="en-US">
                <a:solidFill>
                  <a:srgbClr val="FF0000"/>
                </a:solidFill>
              </a:rPr>
              <a:t>：最近邻指的是实空间中的最近邻，不要糊涂搞成倒空间了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1420" y="4192905"/>
            <a:ext cx="2646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</a:t>
            </a:r>
            <a:r>
              <a:rPr lang="zh-CN" altLang="en-US"/>
              <a:t>表示不同的轨道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相关考点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85" y="1137285"/>
            <a:ext cx="954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46150" y="1137285"/>
            <a:ext cx="9497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①求简单、体心、面心格子的紧束缚近似表达式（一般都是处理</a:t>
            </a:r>
            <a:r>
              <a:rPr lang="en-US" altLang="zh-CN"/>
              <a:t>s</a:t>
            </a:r>
            <a:r>
              <a:rPr lang="zh-CN" altLang="en-US"/>
              <a:t>轨道，注意在实空间中找格点的坐标）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②与有效质量、能态密度结合在一起考察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55653" t="22008" r="22639" b="22813"/>
          <a:stretch>
            <a:fillRect/>
          </a:stretch>
        </p:blipFill>
        <p:spPr>
          <a:xfrm rot="16200000">
            <a:off x="4566285" y="-187960"/>
            <a:ext cx="1434465" cy="6482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3333" t="33547" r="47985" b="25195"/>
          <a:stretch>
            <a:fillRect/>
          </a:stretch>
        </p:blipFill>
        <p:spPr>
          <a:xfrm rot="16200000">
            <a:off x="4283710" y="2191385"/>
            <a:ext cx="2237740" cy="572389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不同方向的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85" y="1137285"/>
            <a:ext cx="954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2325" y="998855"/>
            <a:ext cx="9872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</a:t>
            </a:r>
            <a:r>
              <a:rPr lang="en-US" altLang="zh-CN" baseline="-25000"/>
              <a:t>ss</a:t>
            </a:r>
            <a:r>
              <a:rPr lang="zh-CN" altLang="en-US"/>
              <a:t>和方向无关，而</a:t>
            </a:r>
            <a:r>
              <a:rPr lang="en-US" altLang="zh-CN"/>
              <a:t>J</a:t>
            </a:r>
            <a:r>
              <a:rPr lang="en-US" altLang="zh-CN" baseline="-25000"/>
              <a:t>sn</a:t>
            </a:r>
            <a:r>
              <a:rPr lang="zh-CN" altLang="en-US"/>
              <a:t>和方向有关，在涉及到非各向同性的轨道的时候（比如</a:t>
            </a:r>
            <a:r>
              <a:rPr lang="en-US" altLang="zh-CN"/>
              <a:t>p</a:t>
            </a:r>
            <a:r>
              <a:rPr lang="en-US" altLang="zh-CN" baseline="-25000"/>
              <a:t>x</a:t>
            </a:r>
            <a:r>
              <a:rPr lang="zh-CN" altLang="en-US"/>
              <a:t>，</a:t>
            </a:r>
            <a:r>
              <a:rPr lang="en-US" altLang="zh-CN"/>
              <a:t>p</a:t>
            </a:r>
            <a:r>
              <a:rPr lang="en-US" altLang="zh-CN" baseline="-25000"/>
              <a:t>y</a:t>
            </a:r>
            <a:r>
              <a:rPr lang="zh-CN" altLang="en-US"/>
              <a:t>，</a:t>
            </a:r>
            <a:r>
              <a:rPr lang="en-US" altLang="zh-CN"/>
              <a:t>p</a:t>
            </a:r>
            <a:r>
              <a:rPr lang="en-US" altLang="zh-CN" baseline="-25000"/>
              <a:t>z</a:t>
            </a:r>
            <a:r>
              <a:rPr lang="zh-CN" altLang="en-US"/>
              <a:t>）会有不太一样的表达式</a:t>
            </a:r>
            <a:endParaRPr lang="zh-CN" altLang="en-US"/>
          </a:p>
        </p:txBody>
      </p:sp>
      <p:pic>
        <p:nvPicPr>
          <p:cNvPr id="3" name="图片 2" descr="G]OG$%Z@8Q9@RP{)`OX@AM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732915"/>
            <a:ext cx="7667625" cy="17335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2325" y="3564890"/>
            <a:ext cx="10057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例如简单立方的</a:t>
            </a:r>
            <a:r>
              <a:rPr lang="en-US" altLang="zh-CN"/>
              <a:t>p</a:t>
            </a:r>
            <a:r>
              <a:rPr lang="en-US" altLang="zh-CN" baseline="-25000"/>
              <a:t>x</a:t>
            </a:r>
            <a:r>
              <a:rPr lang="en-US" altLang="zh-CN"/>
              <a:t>,p</a:t>
            </a:r>
            <a:r>
              <a:rPr lang="en-US" altLang="zh-CN" baseline="-25000"/>
              <a:t>y</a:t>
            </a:r>
            <a:r>
              <a:rPr lang="en-US" altLang="zh-CN"/>
              <a:t>,p</a:t>
            </a:r>
            <a:r>
              <a:rPr lang="en-US" altLang="zh-CN" baseline="-25000"/>
              <a:t>z</a:t>
            </a:r>
            <a:r>
              <a:rPr lang="zh-CN" altLang="en-US"/>
              <a:t>三个轨道形成的能带，很显然沿不同</a:t>
            </a:r>
            <a:r>
              <a:rPr lang="en-US" altLang="zh-CN"/>
              <a:t>k</a:t>
            </a:r>
            <a:r>
              <a:rPr lang="zh-CN" altLang="en-US"/>
              <a:t>的方向，取值是不一样的</a:t>
            </a:r>
            <a:endParaRPr lang="zh-CN" altLang="en-US"/>
          </a:p>
        </p:txBody>
      </p:sp>
      <p:pic>
        <p:nvPicPr>
          <p:cNvPr id="4" name="图片 3" descr="SOYP5MKXD90ZYC6RDD0Z~W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" y="4172585"/>
            <a:ext cx="5123815" cy="2593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35675" y="5146675"/>
            <a:ext cx="409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但是波函数还是和</a:t>
            </a:r>
            <a:r>
              <a:rPr lang="en-US" altLang="zh-CN"/>
              <a:t>s</a:t>
            </a:r>
            <a:r>
              <a:rPr lang="zh-CN" altLang="en-US"/>
              <a:t>轨道一样的，直接写成类似的线性组合就行了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两种近似方法的异同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66445" y="427990"/>
            <a:ext cx="9970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相同点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82320" y="883285"/>
            <a:ext cx="97262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①近似方法相同，都是绝热近似（认为原子核不动）</a:t>
            </a:r>
            <a:r>
              <a:rPr lang="en-US" altLang="zh-CN"/>
              <a:t>+</a:t>
            </a:r>
            <a:r>
              <a:rPr lang="zh-CN" altLang="en-US"/>
              <a:t>单电子近似（哈密顿量中不含电子的交叉项）</a:t>
            </a:r>
            <a:r>
              <a:rPr lang="en-US" altLang="zh-CN"/>
              <a:t>+</a:t>
            </a:r>
            <a:r>
              <a:rPr lang="zh-CN" altLang="en-US"/>
              <a:t>周期场近似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②单电子的本征函数都是布洛赫波，本征值也满足能带的通用理论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2320" y="3009900"/>
            <a:ext cx="9970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不同点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2320" y="3444240"/>
            <a:ext cx="97262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①思想不尽相同，近自由电子近似以自由电子为零级近似，在布里渊区边界处产生了能级劈裂，是</a:t>
            </a:r>
            <a:r>
              <a:rPr lang="en-US" altLang="zh-CN"/>
              <a:t>“</a:t>
            </a:r>
            <a:r>
              <a:rPr lang="zh-CN" altLang="en-US"/>
              <a:t>连续</a:t>
            </a:r>
            <a:r>
              <a:rPr lang="en-US" altLang="zh-CN"/>
              <a:t>→</a:t>
            </a:r>
            <a:r>
              <a:rPr lang="zh-CN" altLang="en-US"/>
              <a:t>断断续续</a:t>
            </a:r>
            <a:r>
              <a:rPr lang="en-US" altLang="zh-CN"/>
              <a:t>”</a:t>
            </a:r>
            <a:r>
              <a:rPr lang="zh-CN" altLang="en-US"/>
              <a:t>的过程；而紧束缚近似则是以原子能级为零级近似，经过轨道组合产生了准连续的结构，是一个</a:t>
            </a:r>
            <a:r>
              <a:rPr lang="en-US" altLang="zh-CN"/>
              <a:t>“</a:t>
            </a:r>
            <a:r>
              <a:rPr lang="zh-CN" altLang="en-US"/>
              <a:t>完全分裂</a:t>
            </a:r>
            <a:r>
              <a:rPr lang="en-US" altLang="zh-CN"/>
              <a:t>→</a:t>
            </a:r>
            <a:r>
              <a:rPr lang="zh-CN" altLang="en-US"/>
              <a:t>断断续续</a:t>
            </a:r>
            <a:r>
              <a:rPr lang="en-US" altLang="zh-CN"/>
              <a:t>”</a:t>
            </a:r>
            <a:r>
              <a:rPr lang="zh-CN" altLang="en-US"/>
              <a:t>的过程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②近自由电子近似可以比较方便地求出能带的间隙，而紧束缚近似求能带宽度比较方便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③二者用不同的能带表示方式理解的方便程度不一样，对于近自由电子，用扩展区图示比较容易理解，而紧束缚近似用简约图示比较容易理解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能态密度与费米面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1.</a:t>
            </a:r>
            <a:r>
              <a:rPr lang="zh-CN" b="1" smtClean="0"/>
              <a:t>能态密度的表达式</a:t>
            </a:r>
            <a:endParaRPr lang="zh-CN" b="1" smtClean="0"/>
          </a:p>
          <a:p>
            <a:r>
              <a:rPr lang="en-US" altLang="zh-CN" b="1" dirty="0" smtClean="0"/>
              <a:t>2.</a:t>
            </a:r>
            <a:r>
              <a:rPr lang="zh-CN" b="1" dirty="0" smtClean="0"/>
              <a:t>非自由电子近似下的费米面画法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能带结构的通用理论</a:t>
            </a:r>
            <a:endParaRPr lang="en-US" altLang="zh-CN" dirty="0" smtClean="0"/>
          </a:p>
          <a:p>
            <a:r>
              <a:rPr lang="zh-CN" altLang="en-US" dirty="0" smtClean="0"/>
              <a:t>解能带的具体方法之一：近自由电子近似</a:t>
            </a:r>
            <a:endParaRPr lang="en-US" altLang="zh-CN" dirty="0" smtClean="0"/>
          </a:p>
          <a:p>
            <a:r>
              <a:rPr lang="zh-CN" altLang="en-US" dirty="0" smtClean="0">
                <a:sym typeface="+mn-ea"/>
              </a:rPr>
              <a:t>解能带的具体方法之二：</a:t>
            </a:r>
            <a:r>
              <a:rPr lang="zh-CN" altLang="en-US" dirty="0" smtClean="0"/>
              <a:t>紧束缚近似</a:t>
            </a:r>
            <a:endParaRPr lang="zh-CN" altLang="en-US" dirty="0" smtClean="0"/>
          </a:p>
          <a:p>
            <a:r>
              <a:rPr lang="zh-CN" altLang="en-US" dirty="0" smtClean="0"/>
              <a:t>能态密度与费米面</a:t>
            </a:r>
            <a:endParaRPr lang="en-US" altLang="zh-CN" dirty="0" smtClean="0"/>
          </a:p>
          <a:p>
            <a:r>
              <a:rPr lang="zh-CN" altLang="en-US" dirty="0"/>
              <a:t>能带结构中电子的类经典运动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能态密度表达式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014095" y="2331085"/>
            <a:ext cx="3749040" cy="2386330"/>
            <a:chOff x="7127" y="2752"/>
            <a:chExt cx="5904" cy="3758"/>
          </a:xfrm>
        </p:grpSpPr>
        <p:pic>
          <p:nvPicPr>
            <p:cNvPr id="4" name="图片 3" descr="%(SQ_7O}5KPZK~6%]GUAVZB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81" y="2752"/>
              <a:ext cx="5471" cy="1205"/>
            </a:xfrm>
            <a:prstGeom prst="rect">
              <a:avLst/>
            </a:prstGeom>
          </p:spPr>
        </p:pic>
        <p:pic>
          <p:nvPicPr>
            <p:cNvPr id="2" name="图片 1" descr="%7T[HNO$PX4YTLR4}534XE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1" y="4005"/>
              <a:ext cx="5490" cy="1275"/>
            </a:xfrm>
            <a:prstGeom prst="rect">
              <a:avLst/>
            </a:prstGeom>
          </p:spPr>
        </p:pic>
        <p:pic>
          <p:nvPicPr>
            <p:cNvPr id="3" name="图片 2" descr="}BS5_EBYGM6FI%KP@PP3(B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1" y="5280"/>
              <a:ext cx="5550" cy="1230"/>
            </a:xfrm>
            <a:prstGeom prst="rect">
              <a:avLst/>
            </a:prstGeom>
          </p:spPr>
        </p:pic>
        <p:sp>
          <p:nvSpPr>
            <p:cNvPr id="7" name="左大括号 6"/>
            <p:cNvSpPr/>
            <p:nvPr/>
          </p:nvSpPr>
          <p:spPr>
            <a:xfrm>
              <a:off x="7127" y="3307"/>
              <a:ext cx="222" cy="2714"/>
            </a:xfrm>
            <a:prstGeom prst="leftBrace">
              <a:avLst>
                <a:gd name="adj1" fmla="val 752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04875" y="954405"/>
            <a:ext cx="1013333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能态密度的物理意义在索末菲自由电子中已经引入（可以看看习题课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当时求得的是在自由电子色散关系下的式子，一般的表达式如下（和声子态密度差不多，只不过多了一个自旋的系数</a:t>
            </a:r>
            <a:r>
              <a:rPr lang="en-US" altLang="zh-CN"/>
              <a:t>2</a:t>
            </a:r>
            <a:r>
              <a:rPr lang="zh-CN" altLang="en-US"/>
              <a:t>，可以看看习题课</a:t>
            </a:r>
            <a:r>
              <a:rPr lang="en-US" altLang="zh-CN"/>
              <a:t>2</a:t>
            </a:r>
            <a:r>
              <a:rPr lang="zh-CN" altLang="en-US"/>
              <a:t>）：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04875" y="4919980"/>
            <a:ext cx="9926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P.S </a:t>
            </a:r>
            <a:r>
              <a:rPr lang="zh-CN" altLang="en-US"/>
              <a:t>注意啦，这类表达式一般与紧束缚近似联系的比较密切（近自由电子近似的表达式过于复杂，没法考）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4875" y="5654675"/>
            <a:ext cx="922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如：求简立方晶体布里渊区中心小范围内的能态密度？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2.非自由电子近似下的费米面画法</a:t>
            </a:r>
            <a:endParaRPr lang="zh-CN" altLang="en-US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70560" y="1036955"/>
            <a:ext cx="9674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①首先根据价电子来确定费米面半径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0560" y="1480820"/>
            <a:ext cx="9716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②如果费米面没超过第一布里渊区，可以直接将费米面进行一定程度的畸变，向布里渊区边界处突出即可（如图</a:t>
            </a:r>
            <a:r>
              <a:rPr lang="en-US" altLang="zh-CN"/>
              <a:t>a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0560" y="2275205"/>
            <a:ext cx="9716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③如果费米面超过第一布里渊区，需要将与布里渊区相交的部分画成与布里渊区垂直（如图</a:t>
            </a:r>
            <a:r>
              <a:rPr lang="en-US" altLang="zh-CN"/>
              <a:t>b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0560" y="2738120"/>
            <a:ext cx="9716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④如果要求画出第一布里渊区内的费米面图形，就将高布里渊区的部分平移若干倒格矢到第一布里渊区之内</a:t>
            </a:r>
            <a:endParaRPr lang="zh-CN" altLang="en-US"/>
          </a:p>
        </p:txBody>
      </p:sp>
      <p:pic>
        <p:nvPicPr>
          <p:cNvPr id="4" name="图片 3" descr="G7L$P99EPJPLA`AWS)QTTV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7445" y="3147695"/>
            <a:ext cx="3442335" cy="3641090"/>
          </a:xfrm>
          <a:prstGeom prst="rect">
            <a:avLst/>
          </a:prstGeom>
        </p:spPr>
      </p:pic>
      <p:pic>
        <p:nvPicPr>
          <p:cNvPr id="7" name="图片 6" descr="$7FBR2$D9@$PTZ2CMM))X3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715" y="3077845"/>
            <a:ext cx="3613785" cy="378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电子的类经典运动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</a:t>
            </a:r>
            <a:r>
              <a:rPr lang="zh-CN" altLang="en-US" smtClean="0"/>
              <a:t>类经典运动方程</a:t>
            </a:r>
            <a:endParaRPr lang="zh-CN" altLang="en-US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恒定电场中的运动</a:t>
            </a:r>
            <a:endParaRPr lang="zh-CN" dirty="0" smtClean="0"/>
          </a:p>
          <a:p>
            <a:r>
              <a:rPr lang="en-US" altLang="zh-CN" dirty="0" smtClean="0">
                <a:sym typeface="+mn-ea"/>
              </a:rPr>
              <a:t>3.</a:t>
            </a:r>
            <a:r>
              <a:rPr lang="zh-CN" altLang="en-US" dirty="0" smtClean="0">
                <a:sym typeface="+mn-ea"/>
              </a:rPr>
              <a:t>有效质量</a:t>
            </a:r>
            <a:endParaRPr lang="zh-CN" altLang="en-US" dirty="0" smtClean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sym typeface="+mn-ea"/>
              </a:rPr>
              <a:t>1.类经典运动方程（将电子作为粒子而非波看待）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85" y="1137285"/>
            <a:ext cx="954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91845" y="1849120"/>
            <a:ext cx="878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①能带指标</a:t>
            </a:r>
            <a:r>
              <a:rPr lang="en-US" altLang="zh-CN"/>
              <a:t>n</a:t>
            </a:r>
            <a:r>
              <a:rPr lang="zh-CN" altLang="en-US"/>
              <a:t>是运动轨迹的常数，电子总是待在同一个能带中，忽略带间跃迁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22325" y="2663190"/>
            <a:ext cx="7815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②电子实空间的速度满足：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2325" y="986790"/>
            <a:ext cx="9130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讨论布洛赫电子在外场中的运动时，需要求解含时</a:t>
            </a:r>
            <a:r>
              <a:rPr lang="en-US" altLang="zh-CN"/>
              <a:t>Schrdinger</a:t>
            </a:r>
            <a:r>
              <a:rPr lang="zh-CN" altLang="en-US"/>
              <a:t>方程，为了简化处理，得出以下电子做准经典运动的规律（其实②和③都是可以推导出来的，过程不用了解）：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1845" y="3476625"/>
            <a:ext cx="9615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③波矢随时间的变化量</a:t>
            </a:r>
            <a:endParaRPr lang="zh-CN" altLang="en-US"/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67710" y="3407410"/>
          <a:ext cx="341439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1968500" imgH="292100" progId="Equation.KSEE3">
                  <p:embed/>
                </p:oleObj>
              </mc:Choice>
              <mc:Fallback>
                <p:oleObj name="" r:id="rId1" imgW="1968500" imgH="292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67710" y="3407410"/>
                        <a:ext cx="3414395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04875" y="4339590"/>
            <a:ext cx="9787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P.S</a:t>
            </a:r>
            <a:r>
              <a:rPr lang="zh-CN" altLang="en-US"/>
              <a:t>：根据②，可以得知，具有某一动量的电子在晶体中的速度是常数，不会发生衰减，实际固体存在电阻的原因是晶体中肯定有非理想周期性因素。</a:t>
            </a:r>
            <a:endParaRPr lang="zh-CN" altLang="en-US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65855" y="2478405"/>
          <a:ext cx="2618105" cy="73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397000" imgH="393700" progId="Equation.KSEE3">
                  <p:embed/>
                </p:oleObj>
              </mc:Choice>
              <mc:Fallback>
                <p:oleObj name="" r:id="rId3" imgW="1397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855" y="2478405"/>
                        <a:ext cx="2618105" cy="73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.</a:t>
            </a:r>
            <a:r>
              <a:rPr lang="en-US" altLang="zh-CN" smtClean="0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空间中的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电子在电场中的匀速运动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85" y="1137285"/>
            <a:ext cx="954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9" name="图片 8" descr="M8OD0R}NVQE`}{{JU(7E_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741170"/>
            <a:ext cx="2505075" cy="800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2325" y="1197610"/>
            <a:ext cx="8365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根据准经典关系式</a:t>
            </a:r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01315" y="1128395"/>
          <a:ext cx="3414395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2" imgW="1968500" imgH="292100" progId="Equation.KSEE3">
                  <p:embed/>
                </p:oleObj>
              </mc:Choice>
              <mc:Fallback>
                <p:oleObj name="" r:id="rId2" imgW="1968500" imgH="292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1315" y="1128395"/>
                        <a:ext cx="3414395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22325" y="1957070"/>
            <a:ext cx="5961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可以得到在波矢空间中电子为匀速运动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2325" y="2938145"/>
            <a:ext cx="9378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则电子的</a:t>
            </a:r>
            <a:r>
              <a:rPr lang="en-US" altLang="zh-CN"/>
              <a:t>“</a:t>
            </a:r>
            <a:r>
              <a:rPr lang="zh-CN" altLang="en-US"/>
              <a:t>动量</a:t>
            </a:r>
            <a:r>
              <a:rPr lang="en-US" altLang="zh-CN"/>
              <a:t>”</a:t>
            </a:r>
            <a:r>
              <a:rPr lang="zh-CN" altLang="en-US"/>
              <a:t>从布里渊区一端变化到另外一端所用的时间是恒定的。并且由于动量和能量都具有关于</a:t>
            </a:r>
            <a:r>
              <a:rPr lang="en-US" altLang="zh-CN"/>
              <a:t>G</a:t>
            </a:r>
            <a:r>
              <a:rPr lang="en-US" altLang="zh-CN" baseline="-25000"/>
              <a:t>n</a:t>
            </a:r>
            <a:r>
              <a:rPr lang="zh-CN" altLang="en-US"/>
              <a:t>的周期性，所以布洛赫电子的状态随时间也呈现周期性变化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.有效质量</a:t>
            </a:r>
            <a:endParaRPr lang="zh-CN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85" y="1137285"/>
            <a:ext cx="954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 descr="MGN[B50H(72U7KP[5@1P1]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315" y="1430020"/>
            <a:ext cx="6751955" cy="1188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2325" y="986790"/>
            <a:ext cx="9022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在由外力存在的情况下，电子在实空间的速度会发生变化，因而就具有了加速度</a:t>
            </a:r>
            <a:endParaRPr lang="zh-CN" altLang="en-US"/>
          </a:p>
        </p:txBody>
      </p:sp>
      <p:pic>
        <p:nvPicPr>
          <p:cNvPr id="7" name="图片 6" descr="Z05K}C279O55C102MVLMPH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" y="2999105"/>
            <a:ext cx="5886450" cy="25101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4540" y="2474595"/>
            <a:ext cx="9335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写成经典运动方程的形式：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68655" y="5665470"/>
            <a:ext cx="10229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可以发现准经典质量是一个三阶方阵，并且该矩阵对称，可以对角化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258050" y="4070350"/>
            <a:ext cx="2705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即：</a:t>
            </a:r>
            <a:endParaRPr lang="zh-CN" altLang="en-US"/>
          </a:p>
        </p:txBody>
      </p:sp>
      <p:pic>
        <p:nvPicPr>
          <p:cNvPr id="17" name="图片 16" descr="7814]{(4%UAY`KQ{}AM{K5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80" y="3853815"/>
            <a:ext cx="305752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.有效质量</a:t>
            </a:r>
            <a:endParaRPr lang="zh-CN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0285" y="1137285"/>
            <a:ext cx="954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 descr="316)2@KFTEEBRM[5[MGE18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6790" y="983615"/>
            <a:ext cx="5763260" cy="13100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325" y="2401570"/>
            <a:ext cx="10189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有时候比较碰巧，倒数的交叉项都是</a:t>
            </a:r>
            <a:r>
              <a:rPr lang="en-US" altLang="zh-CN"/>
              <a:t>0</a:t>
            </a:r>
            <a:r>
              <a:rPr lang="zh-CN" altLang="en-US"/>
              <a:t>，那么就顺理成章地求出了需要的三个主方向的有效质量；有时候没那么碰巧，交叉项不是</a:t>
            </a:r>
            <a:r>
              <a:rPr lang="en-US" altLang="zh-CN"/>
              <a:t>0</a:t>
            </a:r>
            <a:r>
              <a:rPr lang="zh-CN" altLang="en-US"/>
              <a:t>，那还需要再接着求方阵的本征值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0900" y="3832860"/>
            <a:ext cx="10521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比较凑巧的情况：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0900" y="4201160"/>
            <a:ext cx="10441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能带结构为：                                       ，晶格常数为</a:t>
            </a:r>
            <a:r>
              <a:rPr lang="en-US" altLang="zh-CN"/>
              <a:t>a</a:t>
            </a:r>
            <a:r>
              <a:rPr lang="zh-CN" altLang="en-US"/>
              <a:t>，求第一布里渊区边界和中心的有效质量</a:t>
            </a:r>
            <a:endParaRPr lang="zh-CN" altLang="en-US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56790" y="4057650"/>
          <a:ext cx="2682240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714500" imgH="419100" progId="Equation.KSEE3">
                  <p:embed/>
                </p:oleObj>
              </mc:Choice>
              <mc:Fallback>
                <p:oleObj name="" r:id="rId2" imgW="1714500" imgH="419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56790" y="4057650"/>
                        <a:ext cx="2682240" cy="65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50900" y="5480050"/>
            <a:ext cx="10689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能带结构为：                                                 ，晶格常数为</a:t>
            </a:r>
            <a:r>
              <a:rPr lang="en-US" altLang="zh-CN"/>
              <a:t>a</a:t>
            </a:r>
            <a:r>
              <a:rPr lang="zh-CN" altLang="en-US"/>
              <a:t>，求第一布里渊区边界和中心的有效质量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0900" y="5111750"/>
            <a:ext cx="7761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不太凑巧的情况：</a:t>
            </a:r>
            <a:endParaRPr lang="zh-CN" altLang="en-US"/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56790" y="5436235"/>
          <a:ext cx="3405505" cy="44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4" imgW="1943100" imgH="254000" progId="Equation.KSEE3">
                  <p:embed/>
                </p:oleObj>
              </mc:Choice>
              <mc:Fallback>
                <p:oleObj name="" r:id="rId4" imgW="1943100" imgH="254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6790" y="5436235"/>
                        <a:ext cx="3405505" cy="445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谢谢</a:t>
            </a:r>
            <a:r>
              <a:rPr lang="en-US" altLang="zh-CN" smtClean="0"/>
              <a:t>	</a:t>
            </a:r>
            <a:r>
              <a:rPr lang="zh-CN" altLang="en-US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请提宝贵意见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能带结构的通用理论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含晶体周期势的</a:t>
            </a:r>
            <a:r>
              <a:rPr lang="en-US" altLang="zh-CN" smtClean="0"/>
              <a:t>Schrodinger</a:t>
            </a:r>
            <a:r>
              <a:rPr lang="zh-CN" altLang="en-US" smtClean="0"/>
              <a:t>方程本征函数</a:t>
            </a:r>
            <a:r>
              <a:rPr lang="en-US" altLang="zh-CN" smtClean="0"/>
              <a:t>——Bloch</a:t>
            </a:r>
            <a:r>
              <a:rPr lang="zh-CN" altLang="en-US" smtClean="0"/>
              <a:t>波</a:t>
            </a:r>
            <a:endParaRPr lang="zh-CN" altLang="en-US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含</a:t>
            </a:r>
            <a:r>
              <a:rPr lang="zh-CN" altLang="en-US" b="1" smtClean="0">
                <a:sym typeface="+mn-ea"/>
              </a:rPr>
              <a:t>晶体周期势的</a:t>
            </a:r>
            <a:r>
              <a:rPr lang="en-US" altLang="zh-CN" b="1" smtClean="0">
                <a:sym typeface="+mn-ea"/>
              </a:rPr>
              <a:t>Schrodinger</a:t>
            </a:r>
            <a:r>
              <a:rPr lang="zh-CN" altLang="en-US" b="1" smtClean="0">
                <a:sym typeface="+mn-ea"/>
              </a:rPr>
              <a:t>方程本征值</a:t>
            </a:r>
            <a:endParaRPr lang="en-US" altLang="zh-CN" b="1" dirty="0" smtClean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含晶体周期势的Schrodinger方程本征函数——Bloch波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1006475"/>
            <a:ext cx="1027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①晶体中的</a:t>
            </a:r>
            <a:r>
              <a:rPr lang="en-US" altLang="zh-CN"/>
              <a:t>Schrodinger</a:t>
            </a:r>
            <a:r>
              <a:rPr lang="zh-CN" altLang="en-US"/>
              <a:t>方程为</a:t>
            </a:r>
            <a:endParaRPr lang="zh-CN" altLang="en-US"/>
          </a:p>
        </p:txBody>
      </p:sp>
      <p:pic>
        <p:nvPicPr>
          <p:cNvPr id="3" name="图片 2" descr="_K~PN@{O8J1P@RU~07Q53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384935"/>
            <a:ext cx="3862705" cy="5695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615" y="1485900"/>
            <a:ext cx="5285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其中</a:t>
            </a:r>
            <a:r>
              <a:rPr lang="en-US" altLang="zh-CN"/>
              <a:t>V(r)</a:t>
            </a:r>
            <a:r>
              <a:rPr lang="zh-CN" altLang="en-US"/>
              <a:t>满足周期性：</a:t>
            </a:r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83120" y="1457960"/>
          <a:ext cx="1778635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066800" imgH="254000" progId="Equation.KSEE3">
                  <p:embed/>
                </p:oleObj>
              </mc:Choice>
              <mc:Fallback>
                <p:oleObj name="" r:id="rId2" imgW="10668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3120" y="1457960"/>
                        <a:ext cx="1778635" cy="423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22325" y="2174875"/>
            <a:ext cx="9100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②该方程的本征函数为</a:t>
            </a:r>
            <a:endParaRPr lang="zh-CN" altLang="en-US"/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55645" y="2155190"/>
          <a:ext cx="721995" cy="4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405765" imgH="228600" progId="Equation.KSEE3">
                  <p:embed/>
                </p:oleObj>
              </mc:Choice>
              <mc:Fallback>
                <p:oleObj name="" r:id="rId4" imgW="405765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5645" y="2155190"/>
                        <a:ext cx="721995" cy="407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 descr="HN%[G[PVQ1BI~QZ[(L$$0{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15" y="2543175"/>
            <a:ext cx="2314575" cy="771525"/>
          </a:xfrm>
          <a:prstGeom prst="rect">
            <a:avLst/>
          </a:prstGeom>
        </p:spPr>
      </p:pic>
      <p:sp>
        <p:nvSpPr>
          <p:cNvPr id="11" name="左大括号 10"/>
          <p:cNvSpPr/>
          <p:nvPr/>
        </p:nvSpPr>
        <p:spPr>
          <a:xfrm>
            <a:off x="944245" y="2651125"/>
            <a:ext cx="140970" cy="593725"/>
          </a:xfrm>
          <a:prstGeom prst="leftBrace">
            <a:avLst>
              <a:gd name="adj1" fmla="val 6531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790315" y="2728595"/>
            <a:ext cx="4681220" cy="438150"/>
            <a:chOff x="7572" y="4320"/>
            <a:chExt cx="7372" cy="690"/>
          </a:xfrm>
        </p:grpSpPr>
        <p:sp>
          <p:nvSpPr>
            <p:cNvPr id="12" name="文本框 11"/>
            <p:cNvSpPr txBox="1"/>
            <p:nvPr/>
          </p:nvSpPr>
          <p:spPr>
            <a:xfrm>
              <a:off x="7572" y="4375"/>
              <a:ext cx="737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或者等价地写成</a:t>
              </a:r>
              <a:endParaRPr lang="zh-CN" altLang="en-US"/>
            </a:p>
          </p:txBody>
        </p:sp>
        <p:pic>
          <p:nvPicPr>
            <p:cNvPr id="13" name="图片 12" descr="`_VUS8BQ4$GY]_L{3]PS(DR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6" y="4320"/>
              <a:ext cx="4245" cy="69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718820" y="4162425"/>
            <a:ext cx="8760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</a:t>
            </a:r>
            <a:r>
              <a:rPr lang="en-US" altLang="zh-CN"/>
              <a:t>k</a:t>
            </a:r>
            <a:r>
              <a:rPr lang="zh-CN" altLang="en-US"/>
              <a:t>点的取值又是</a:t>
            </a:r>
            <a:r>
              <a:rPr lang="en-US" altLang="zh-CN"/>
              <a:t>Born-Karmen</a:t>
            </a:r>
            <a:r>
              <a:rPr lang="zh-CN" altLang="en-US"/>
              <a:t>边界条件的老一套：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2325" y="3479800"/>
            <a:ext cx="627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以上       为平面波因子，        是周期势因子</a:t>
            </a:r>
            <a:endParaRPr lang="zh-CN" altLang="en-US"/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83030" y="3437890"/>
          <a:ext cx="506730" cy="4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8" imgW="266700" imgH="215900" progId="Equation.KSEE3">
                  <p:embed/>
                </p:oleObj>
              </mc:Choice>
              <mc:Fallback>
                <p:oleObj name="" r:id="rId8" imgW="2667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3030" y="3437890"/>
                        <a:ext cx="506730" cy="410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67405" y="3474720"/>
          <a:ext cx="610235" cy="37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10" imgW="368300" imgH="228600" progId="Equation.KSEE3">
                  <p:embed/>
                </p:oleObj>
              </mc:Choice>
              <mc:Fallback>
                <p:oleObj name="" r:id="rId10" imgW="368300" imgH="2286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67405" y="3474720"/>
                        <a:ext cx="610235" cy="37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 descr="3JR95{7D]{OOA]O~KM2E~@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325" y="4587240"/>
            <a:ext cx="2667000" cy="127635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3724275" y="4933315"/>
            <a:ext cx="1441450" cy="5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Y]$73A@7FAJ2KWH)`H4LA5V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0810" y="4991735"/>
            <a:ext cx="1885950" cy="466725"/>
          </a:xfrm>
          <a:prstGeom prst="rect">
            <a:avLst/>
          </a:prstGeom>
        </p:spPr>
      </p:pic>
      <p:pic>
        <p:nvPicPr>
          <p:cNvPr id="22" name="图片 21" descr="9WPR5$2L9W4MMV{9[OH$VM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760" y="5059045"/>
            <a:ext cx="26384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  <a:sym typeface="+mn-ea"/>
              </a:rPr>
              <a:t>1.含晶体周期势的Schrodinger方程本征函数——Bloch波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822325" y="1463675"/>
            <a:ext cx="6135370" cy="4431665"/>
            <a:chOff x="3338" y="2250"/>
            <a:chExt cx="11070" cy="7469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338" y="2250"/>
              <a:ext cx="11070" cy="22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338" y="4617"/>
              <a:ext cx="10755" cy="189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338" y="7095"/>
              <a:ext cx="11055" cy="2625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7059295" y="1694815"/>
            <a:ext cx="370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平面波因子的周期和自由电子的周期一致，为</a:t>
            </a:r>
            <a:r>
              <a:rPr lang="en-US" altLang="zh-CN"/>
              <a:t>T=2π/k</a:t>
            </a:r>
            <a:r>
              <a:rPr lang="zh-CN" altLang="en-US"/>
              <a:t>（也是分离值）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59295" y="3244850"/>
            <a:ext cx="370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周期势因子的周期为</a:t>
            </a:r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059295" y="4933315"/>
            <a:ext cx="370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耦合后的总波函数周期与平面波函数相同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近自由电子近似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1745" y="4800600"/>
            <a:ext cx="9418320" cy="1965325"/>
          </a:xfrm>
        </p:spPr>
        <p:txBody>
          <a:bodyPr>
            <a:normAutofit lnSpcReduction="10000"/>
          </a:bodyPr>
          <a:lstStyle/>
          <a:p>
            <a:r>
              <a:rPr lang="zh-CN" smtClean="0"/>
              <a:t>1.基本思想</a:t>
            </a:r>
            <a:endParaRPr lang="zh-CN" smtClean="0"/>
          </a:p>
          <a:p>
            <a:r>
              <a:rPr lang="zh-CN" b="1" smtClean="0"/>
              <a:t>2.含</a:t>
            </a:r>
            <a:r>
              <a:rPr lang="zh-CN" b="1" smtClean="0">
                <a:sym typeface="+mn-ea"/>
              </a:rPr>
              <a:t>晶体周期势的Schrodinger方程本征值</a:t>
            </a:r>
            <a:endParaRPr lang="zh-CN" b="1" smtClean="0">
              <a:sym typeface="+mn-ea"/>
            </a:endParaRPr>
          </a:p>
          <a:p>
            <a:r>
              <a:rPr lang="zh-CN" b="1" smtClean="0">
                <a:sym typeface="+mn-ea"/>
              </a:rPr>
              <a:t>3.三维情况下的近自由电子近似</a:t>
            </a:r>
            <a:endParaRPr lang="zh-CN" b="1" smtClean="0">
              <a:sym typeface="+mn-ea"/>
            </a:endParaRPr>
          </a:p>
          <a:p>
            <a:r>
              <a:rPr lang="zh-CN" smtClean="0">
                <a:sym typeface="+mn-ea"/>
              </a:rPr>
              <a:t>4.</a:t>
            </a:r>
            <a:r>
              <a:rPr lang="zh-CN" smtClean="0">
                <a:sym typeface="+mn-ea"/>
              </a:rPr>
              <a:t>两个问题搞清楚近自由电子近似</a:t>
            </a:r>
            <a:endParaRPr lang="zh-CN" smtClean="0">
              <a:sym typeface="+mn-ea"/>
            </a:endParaRPr>
          </a:p>
          <a:p>
            <a:endParaRPr lang="zh-CN" smtClean="0">
              <a:sym typeface="+mn-ea"/>
            </a:endParaRPr>
          </a:p>
          <a:p>
            <a:endParaRPr lang="en-US" altLang="zh-CN" b="1" dirty="0" smtClean="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sym typeface="+mn-ea"/>
              </a:rPr>
              <a:t>2.含晶体周期势的Schrodinger方程本征值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22325" y="908050"/>
            <a:ext cx="9504680" cy="1640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相比于晶体周期势</a:t>
            </a:r>
            <a:r>
              <a:rPr lang="en-US" altLang="zh-CN"/>
              <a:t>Schrodinger</a:t>
            </a:r>
            <a:r>
              <a:rPr lang="zh-CN" altLang="en-US"/>
              <a:t>方程的本征值，实际上我们更关注本征能量的数值</a:t>
            </a:r>
            <a:endParaRPr lang="zh-CN" altLang="en-US"/>
          </a:p>
          <a:p>
            <a:r>
              <a:rPr lang="zh-CN" altLang="en-US"/>
              <a:t>本征能量的特点（可以不用知道证明过程）：</a:t>
            </a:r>
            <a:endParaRPr lang="zh-CN" altLang="en-US"/>
          </a:p>
          <a:p>
            <a:endParaRPr lang="zh-CN" altLang="en-US"/>
          </a:p>
          <a:p>
            <a:pPr fontAlgn="auto">
              <a:lnSpc>
                <a:spcPts val="2800"/>
              </a:lnSpc>
            </a:pPr>
            <a:r>
              <a:rPr lang="zh-CN" altLang="en-US"/>
              <a:t>①一个</a:t>
            </a:r>
            <a:r>
              <a:rPr lang="en-US" altLang="zh-CN"/>
              <a:t>k</a:t>
            </a:r>
            <a:r>
              <a:rPr lang="zh-CN" altLang="en-US"/>
              <a:t>值对应若干个能量（当然一个</a:t>
            </a:r>
            <a:r>
              <a:rPr lang="en-US" altLang="zh-CN"/>
              <a:t>k</a:t>
            </a:r>
            <a:r>
              <a:rPr lang="zh-CN" altLang="en-US"/>
              <a:t>也对应若干个波函数</a:t>
            </a:r>
            <a:r>
              <a:rPr lang="zh-CN" altLang="en-US"/>
              <a:t>），记为</a:t>
            </a:r>
            <a:endParaRPr lang="zh-CN" altLang="en-US"/>
          </a:p>
          <a:p>
            <a:pPr fontAlgn="auto">
              <a:lnSpc>
                <a:spcPts val="2800"/>
              </a:lnSpc>
            </a:pPr>
            <a:r>
              <a:rPr lang="zh-CN" altLang="en-US"/>
              <a:t>②取定        中的</a:t>
            </a:r>
            <a:r>
              <a:rPr lang="en-US" altLang="zh-CN"/>
              <a:t>n</a:t>
            </a:r>
            <a:r>
              <a:rPr lang="zh-CN" altLang="en-US"/>
              <a:t>，</a:t>
            </a:r>
            <a:r>
              <a:rPr lang="en-US" altLang="zh-CN"/>
              <a:t>k</a:t>
            </a:r>
            <a:r>
              <a:rPr lang="zh-CN" altLang="en-US"/>
              <a:t>变化若干倒格矢，能量不变，即</a:t>
            </a:r>
            <a:endParaRPr lang="zh-CN" altLang="en-US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80020" y="1807210"/>
          <a:ext cx="219583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397000" imgH="228600" progId="Equation.KSEE3">
                  <p:embed/>
                </p:oleObj>
              </mc:Choice>
              <mc:Fallback>
                <p:oleObj name="" r:id="rId1" imgW="13970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80020" y="1807210"/>
                        <a:ext cx="219583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16075" y="2196000"/>
          <a:ext cx="51943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368300" imgH="228600" progId="Equation.KSEE3">
                  <p:embed/>
                </p:oleObj>
              </mc:Choice>
              <mc:Fallback>
                <p:oleObj name="" r:id="rId3" imgW="368300" imgH="2286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6075" y="2196000"/>
                        <a:ext cx="51943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53175" y="2166620"/>
          <a:ext cx="196659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5" imgW="1181100" imgH="228600" progId="Equation.KSEE3">
                  <p:embed/>
                </p:oleObj>
              </mc:Choice>
              <mc:Fallback>
                <p:oleObj name="" r:id="rId5" imgW="1181100" imgH="2286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3175" y="2166620"/>
                        <a:ext cx="196659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822325" y="2865120"/>
            <a:ext cx="8261350" cy="368300"/>
            <a:chOff x="1295" y="4512"/>
            <a:chExt cx="13010" cy="580"/>
          </a:xfrm>
        </p:grpSpPr>
        <p:sp>
          <p:nvSpPr>
            <p:cNvPr id="28" name="文本框 27"/>
            <p:cNvSpPr txBox="1"/>
            <p:nvPr/>
          </p:nvSpPr>
          <p:spPr>
            <a:xfrm>
              <a:off x="1295" y="4512"/>
              <a:ext cx="1301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因此，能带理论下的             关系图为：</a:t>
              </a:r>
              <a:endParaRPr lang="zh-CN" altLang="en-US"/>
            </a:p>
          </p:txBody>
        </p:sp>
        <p:graphicFrame>
          <p:nvGraphicFramePr>
            <p:cNvPr id="29" name="对象 2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715" y="4546"/>
            <a:ext cx="1343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" r:id="rId7" imgW="533400" imgH="203200" progId="Equation.KSEE3">
                    <p:embed/>
                  </p:oleObj>
                </mc:Choice>
                <mc:Fallback>
                  <p:oleObj name="" r:id="rId7" imgW="533400" imgH="203200" progId="Equation.KSEE3">
                    <p:embed/>
                    <p:pic>
                      <p:nvPicPr>
                        <p:cNvPr id="0" name="图片 205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15" y="4546"/>
                          <a:ext cx="1343" cy="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图片 30" descr="C_E{WE([ZMFKOPI%ZT{QL(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695" y="3233420"/>
            <a:ext cx="3495675" cy="107632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816610" y="4428490"/>
            <a:ext cx="9751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有时候为了方便描述和理解，我们有时候也用扩展区图（左）和简约区图（右）来表示：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899275" y="3587115"/>
            <a:ext cx="325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（这个常被称为周期区图）</a:t>
            </a:r>
            <a:endParaRPr lang="zh-CN" altLang="en-US"/>
          </a:p>
        </p:txBody>
      </p:sp>
      <p:pic>
        <p:nvPicPr>
          <p:cNvPr id="34" name="图片 33" descr="YNY(_M6OFX2)S{E$OITW_H5"/>
          <p:cNvPicPr>
            <a:picLocks noChangeAspect="1"/>
          </p:cNvPicPr>
          <p:nvPr/>
        </p:nvPicPr>
        <p:blipFill>
          <a:blip r:embed="rId10"/>
          <a:srcRect l="15996" r="15666"/>
          <a:stretch>
            <a:fillRect/>
          </a:stretch>
        </p:blipFill>
        <p:spPr>
          <a:xfrm>
            <a:off x="1939290" y="4796790"/>
            <a:ext cx="1972310" cy="1257300"/>
          </a:xfrm>
          <a:prstGeom prst="rect">
            <a:avLst/>
          </a:prstGeom>
        </p:spPr>
      </p:pic>
      <p:pic>
        <p:nvPicPr>
          <p:cNvPr id="35" name="图片 34" descr="N%KE5M0JKBDV~A}CKDHJ4~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4050" y="4882515"/>
            <a:ext cx="981075" cy="108585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58825" y="6054090"/>
            <a:ext cx="4559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扩展区图，方便近自由电子近似的理解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318125" y="6054090"/>
            <a:ext cx="435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简约区图，方便紧束缚近似的理解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基本思想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22325" y="908050"/>
            <a:ext cx="1042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认为晶体周期势很弱，对于近自由电子的波函数和本征能量值仅仅产生微扰：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2325" y="1440815"/>
            <a:ext cx="8365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数学处理感兴趣的同学可以看一看（巩固一波数理基础），对付考试的话直接上结论就</a:t>
            </a:r>
            <a:r>
              <a:rPr lang="en-US" altLang="zh-CN"/>
              <a:t>OK</a:t>
            </a:r>
            <a:r>
              <a:rPr lang="zh-CN" altLang="en-US"/>
              <a:t>了：</a:t>
            </a:r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92730" y="2059940"/>
          <a:ext cx="818515" cy="4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469900" imgH="241300" progId="Equation.KSEE3">
                  <p:embed/>
                </p:oleObj>
              </mc:Choice>
              <mc:Fallback>
                <p:oleObj name="" r:id="rId1" imgW="469900" imgH="2413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2730" y="2059940"/>
                        <a:ext cx="818515" cy="42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22325" y="2085975"/>
            <a:ext cx="2788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能量一级近似为</a:t>
            </a:r>
            <a:r>
              <a:rPr lang="en-US" altLang="zh-CN"/>
              <a:t>0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2325" y="2656205"/>
            <a:ext cx="3466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取到二级近似：</a:t>
            </a:r>
            <a:endParaRPr lang="zh-CN" altLang="en-US"/>
          </a:p>
        </p:txBody>
      </p:sp>
      <p:pic>
        <p:nvPicPr>
          <p:cNvPr id="15" name="图片 14" descr="8BDVMHOG20Y`0{6H$U]15S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2555240"/>
            <a:ext cx="6385560" cy="8458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22325" y="3626485"/>
            <a:ext cx="349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波函数取到一级近似：</a:t>
            </a:r>
            <a:endParaRPr lang="zh-CN" altLang="en-US"/>
          </a:p>
        </p:txBody>
      </p:sp>
      <p:pic>
        <p:nvPicPr>
          <p:cNvPr id="17" name="图片 16" descr="1H%{FYJ~W{[$B(]BQJ@DZ5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3918585"/>
            <a:ext cx="8448675" cy="1016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22325" y="5000625"/>
            <a:ext cx="4719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其中</a:t>
            </a:r>
            <a:r>
              <a:rPr lang="en-US" altLang="zh-CN"/>
              <a:t>V</a:t>
            </a:r>
            <a:r>
              <a:rPr lang="en-US" altLang="zh-CN" baseline="-25000"/>
              <a:t>n</a:t>
            </a:r>
            <a:r>
              <a:rPr lang="zh-CN" altLang="en-US"/>
              <a:t>的含义：</a:t>
            </a:r>
            <a:endParaRPr lang="zh-CN" altLang="en-US"/>
          </a:p>
        </p:txBody>
      </p:sp>
      <p:pic>
        <p:nvPicPr>
          <p:cNvPr id="19" name="图片 18" descr="CW{EIF)G59}CNN58(VPKET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25" y="5368925"/>
            <a:ext cx="3124200" cy="628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21660" y="5208905"/>
            <a:ext cx="3155950" cy="847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13000" y="2463800"/>
            <a:ext cx="6414770" cy="959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含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晶体周期势的Schrodinger方程本征值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2" name="图片 1" descr="0]`W%]`H2F4JJ]VIZSEI7_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5750" y="1397000"/>
            <a:ext cx="3019425" cy="2933700"/>
          </a:xfrm>
          <a:prstGeom prst="rect">
            <a:avLst/>
          </a:prstGeom>
        </p:spPr>
      </p:pic>
      <p:pic>
        <p:nvPicPr>
          <p:cNvPr id="15" name="图片 14" descr="8BDVMHOG20Y`0{6H$U]15S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35" y="1397000"/>
            <a:ext cx="6385560" cy="8458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4620" y="2506980"/>
            <a:ext cx="6747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注意上式中</a:t>
            </a:r>
            <a:r>
              <a:rPr lang="zh-CN"/>
              <a:t>，</a:t>
            </a:r>
            <a:r>
              <a:rPr lang="zh-CN" altLang="en-US"/>
              <a:t>当</a:t>
            </a:r>
            <a:r>
              <a:rPr lang="en-US" altLang="zh-CN"/>
              <a:t>k</a:t>
            </a:r>
            <a:r>
              <a:rPr lang="zh-CN" altLang="en-US"/>
              <a:t>取某些数值时，求和项中的某些单项分母可能为</a:t>
            </a:r>
            <a:r>
              <a:rPr lang="en-US" altLang="zh-CN"/>
              <a:t>0</a:t>
            </a:r>
            <a:r>
              <a:rPr lang="zh-CN" altLang="en-US"/>
              <a:t>，此时要用简并微扰，两个态微扰，在布里渊区边界产生两个能量，就是近自由电子近似中能带的起源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44620" y="4195445"/>
            <a:ext cx="7104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能隙为：</a:t>
            </a:r>
            <a:endParaRPr lang="zh-CN" altLang="en-US"/>
          </a:p>
        </p:txBody>
      </p:sp>
      <p:pic>
        <p:nvPicPr>
          <p:cNvPr id="9" name="图片 8" descr="~Z]LD8W4__`F3S05_A$D%G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315" y="4150995"/>
            <a:ext cx="1438275" cy="457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43985" y="3827145"/>
            <a:ext cx="6748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经过系列数学操作（想了解的同学可以移步上学期量物），得到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51485" y="4910455"/>
            <a:ext cx="1024064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注意：①一个倒格点对应一个能隙，有多少个倒格点就有多少个能隙。不过由于一维情况下能带都是左右对称的，一般都不会去管</a:t>
            </a:r>
            <a:r>
              <a:rPr lang="en-US" altLang="zh-CN"/>
              <a:t>n=-1,-2,-3……</a:t>
            </a:r>
            <a:r>
              <a:rPr lang="zh-CN" altLang="en-US"/>
              <a:t>这些情况，因为和</a:t>
            </a:r>
            <a:r>
              <a:rPr lang="en-US" altLang="zh-CN"/>
              <a:t>n=1,2,3……</a:t>
            </a:r>
            <a:r>
              <a:rPr lang="zh-CN" altLang="en-US"/>
              <a:t>都是一样的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          ②二维情况下比一维情况复杂不少，需要认真处理</a:t>
            </a:r>
            <a:r>
              <a:rPr lang="en-US" altLang="zh-CN"/>
              <a:t>k</a:t>
            </a:r>
            <a:r>
              <a:rPr lang="zh-CN" altLang="en-US"/>
              <a:t>与</a:t>
            </a:r>
            <a:r>
              <a:rPr lang="en-US" altLang="zh-CN"/>
              <a:t>n</a:t>
            </a:r>
            <a:r>
              <a:rPr lang="zh-CN" altLang="en-US"/>
              <a:t>的关系才能正确求解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205,&quot;width&quot;:11070}"/>
</p:tagLst>
</file>

<file path=ppt/tags/tag2.xml><?xml version="1.0" encoding="utf-8"?>
<p:tagLst xmlns:p="http://schemas.openxmlformats.org/presentationml/2006/main">
  <p:tag name="KSO_WM_UNIT_PLACING_PICTURE_USER_VIEWPORT" val="{&quot;height&quot;:1890,&quot;width&quot;:10755}"/>
</p:tagLst>
</file>

<file path=ppt/tags/tag3.xml><?xml version="1.0" encoding="utf-8"?>
<p:tagLst xmlns:p="http://schemas.openxmlformats.org/presentationml/2006/main">
  <p:tag name="KSO_WM_UNIT_PLACING_PICTURE_USER_VIEWPORT" val="{&quot;height&quot;:2625,&quot;width&quot;:11055}"/>
</p:tagLst>
</file>

<file path=ppt/tags/tag4.xml><?xml version="1.0" encoding="utf-8"?>
<p:tagLst xmlns:p="http://schemas.openxmlformats.org/presentationml/2006/main">
  <p:tag name="KSO_WM_UNIT_PLACING_PICTURE_USER_VIEWPORT" val="{&quot;height&quot;:4620,&quot;width&quot;:4755}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0</TotalTime>
  <Words>3250</Words>
  <Application>WPS 演示</Application>
  <PresentationFormat>宽屏</PresentationFormat>
  <Paragraphs>288</Paragraphs>
  <Slides>27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27</vt:i4>
      </vt:variant>
    </vt:vector>
  </HeadingPairs>
  <TitlesOfParts>
    <vt:vector size="57" baseType="lpstr">
      <vt:lpstr>Arial</vt:lpstr>
      <vt:lpstr>宋体</vt:lpstr>
      <vt:lpstr>Wingdings</vt:lpstr>
      <vt:lpstr>Wingdings 2</vt:lpstr>
      <vt:lpstr>微软雅黑</vt:lpstr>
      <vt:lpstr>微软雅黑 bold</vt:lpstr>
      <vt:lpstr>黑体</vt:lpstr>
      <vt:lpstr>Arial Unicode MS</vt:lpstr>
      <vt:lpstr>等线</vt:lpstr>
      <vt:lpstr>Calibri</vt:lpstr>
      <vt:lpstr>View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固体物理习题课4</vt:lpstr>
      <vt:lpstr>目录</vt:lpstr>
      <vt:lpstr>能带结构的通用理论</vt:lpstr>
      <vt:lpstr>PowerPoint 演示文稿</vt:lpstr>
      <vt:lpstr>PowerPoint 演示文稿</vt:lpstr>
      <vt:lpstr>近自由电子近似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紧束缚近似</vt:lpstr>
      <vt:lpstr>PowerPoint 演示文稿</vt:lpstr>
      <vt:lpstr>PowerPoint 演示文稿</vt:lpstr>
      <vt:lpstr>PowerPoint 演示文稿</vt:lpstr>
      <vt:lpstr>PowerPoint 演示文稿</vt:lpstr>
      <vt:lpstr>两种近似方法的异同</vt:lpstr>
      <vt:lpstr>PowerPoint 演示文稿</vt:lpstr>
      <vt:lpstr>能态密度与费米面</vt:lpstr>
      <vt:lpstr>PowerPoint 演示文稿</vt:lpstr>
      <vt:lpstr>PowerPoint 演示文稿</vt:lpstr>
      <vt:lpstr>电子的类经典运动</vt:lpstr>
      <vt:lpstr>PowerPoint 演示文稿</vt:lpstr>
      <vt:lpstr>PowerPoint 演示文稿</vt:lpstr>
      <vt:lpstr>PowerPoint 演示文稿</vt:lpstr>
      <vt:lpstr>PowerPoint 演示文稿</vt:lpstr>
      <vt:lpstr>谢谢	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机智的安东泥煤</cp:lastModifiedBy>
  <cp:revision>35</cp:revision>
  <dcterms:created xsi:type="dcterms:W3CDTF">2022-05-11T12:24:00Z</dcterms:created>
  <dcterms:modified xsi:type="dcterms:W3CDTF">2022-06-09T14:19:06Z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