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1"/>
  </p:notesMasterIdLst>
  <p:handoutMasterIdLst>
    <p:handoutMasterId r:id="rId52"/>
  </p:handoutMasterIdLst>
  <p:sldIdLst>
    <p:sldId id="332" r:id="rId3"/>
    <p:sldId id="508"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3" r:id="rId23"/>
    <p:sldId id="432" r:id="rId24"/>
    <p:sldId id="434" r:id="rId25"/>
    <p:sldId id="482" r:id="rId26"/>
    <p:sldId id="443" r:id="rId27"/>
    <p:sldId id="495" r:id="rId28"/>
    <p:sldId id="496" r:id="rId29"/>
    <p:sldId id="497" r:id="rId30"/>
    <p:sldId id="498" r:id="rId31"/>
    <p:sldId id="499" r:id="rId32"/>
    <p:sldId id="500" r:id="rId33"/>
    <p:sldId id="501" r:id="rId34"/>
    <p:sldId id="502" r:id="rId35"/>
    <p:sldId id="450" r:id="rId36"/>
    <p:sldId id="451" r:id="rId37"/>
    <p:sldId id="518" r:id="rId38"/>
    <p:sldId id="458" r:id="rId39"/>
    <p:sldId id="460" r:id="rId40"/>
    <p:sldId id="461" r:id="rId41"/>
    <p:sldId id="463" r:id="rId42"/>
    <p:sldId id="520" r:id="rId43"/>
    <p:sldId id="519" r:id="rId44"/>
    <p:sldId id="468" r:id="rId45"/>
    <p:sldId id="513" r:id="rId46"/>
    <p:sldId id="489" r:id="rId47"/>
    <p:sldId id="505" r:id="rId48"/>
    <p:sldId id="506" r:id="rId49"/>
    <p:sldId id="490" r:id="rId50"/>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642">
          <p15:clr>
            <a:srgbClr val="A4A3A4"/>
          </p15:clr>
        </p15:guide>
        <p15:guide id="4" pos="7038">
          <p15:clr>
            <a:srgbClr val="A4A3A4"/>
          </p15:clr>
        </p15:guide>
        <p15:guide id="5" orient="horz" pos="3770">
          <p15:clr>
            <a:srgbClr val="A4A3A4"/>
          </p15:clr>
        </p15:guide>
        <p15:guide id="6" orient="horz" pos="79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6A7"/>
    <a:srgbClr val="7F7F7F"/>
    <a:srgbClr val="658F8E"/>
    <a:srgbClr val="FFFFFF"/>
    <a:srgbClr val="262626"/>
    <a:srgbClr val="F69E00"/>
    <a:srgbClr val="FEA205"/>
    <a:srgbClr val="ECF6F8"/>
    <a:srgbClr val="727C7E"/>
    <a:srgbClr val="D6E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5908" autoAdjust="0"/>
  </p:normalViewPr>
  <p:slideViewPr>
    <p:cSldViewPr snapToGrid="0" showGuides="1">
      <p:cViewPr varScale="1">
        <p:scale>
          <a:sx n="85" d="100"/>
          <a:sy n="85" d="100"/>
        </p:scale>
        <p:origin x="420" y="36"/>
      </p:cViewPr>
      <p:guideLst>
        <p:guide orient="horz" pos="2160"/>
        <p:guide pos="3840"/>
        <p:guide pos="642"/>
        <p:guide pos="7038"/>
        <p:guide orient="horz" pos="3770"/>
        <p:guide orient="horz" pos="799"/>
      </p:guideLst>
    </p:cSldViewPr>
  </p:slideViewPr>
  <p:notesTextViewPr>
    <p:cViewPr>
      <p:scale>
        <a:sx n="1" d="1"/>
        <a:sy n="1" d="1"/>
      </p:scale>
      <p:origin x="0" y="0"/>
    </p:cViewPr>
  </p:notesTextViewPr>
  <p:sorterViewPr>
    <p:cViewPr>
      <p:scale>
        <a:sx n="75" d="100"/>
        <a:sy n="75" d="100"/>
      </p:scale>
      <p:origin x="0" y="-6360"/>
    </p:cViewPr>
  </p:sorterViewPr>
  <p:notesViewPr>
    <p:cSldViewPr snapToGrid="0">
      <p:cViewPr varScale="1">
        <p:scale>
          <a:sx n="86" d="100"/>
          <a:sy n="86" d="100"/>
        </p:scale>
        <p:origin x="283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5C123-D6CD-4046-9E13-CA7186604EF0}" type="datetimeFigureOut">
              <a:rPr lang="zh-CN" altLang="en-US" smtClean="0"/>
              <a:t>2024/2/4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89000D-5344-416A-A6D3-78D1717783E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6DC34-D585-42D5-89F7-991AD639A885}" type="datetimeFigureOut">
              <a:rPr lang="zh-CN" altLang="en-US" smtClean="0"/>
              <a:t>2024/2/4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2743B-58E3-4952-98AC-60B7F3305738}" type="slidenum">
              <a:rPr lang="zh-CN" altLang="en-US" smtClean="0"/>
              <a:t>‹#›</a:t>
            </a:fld>
            <a:endParaRPr lang="zh-CN" altLang="en-US"/>
          </a:p>
        </p:txBody>
      </p:sp>
    </p:spTree>
    <p:extLst>
      <p:ext uri="{BB962C8B-B14F-4D97-AF65-F5344CB8AC3E}">
        <p14:creationId xmlns:p14="http://schemas.microsoft.com/office/powerpoint/2010/main" val="236762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1</a:t>
            </a:fld>
            <a:endParaRPr lang="zh-CN" altLang="en-US">
              <a:solidFill>
                <a:prstClr val="black"/>
              </a:solidFill>
            </a:endParaRPr>
          </a:p>
        </p:txBody>
      </p:sp>
    </p:spTree>
    <p:extLst>
      <p:ext uri="{BB962C8B-B14F-4D97-AF65-F5344CB8AC3E}">
        <p14:creationId xmlns:p14="http://schemas.microsoft.com/office/powerpoint/2010/main" val="420010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latin typeface="仿宋" panose="02010609060101010101" pitchFamily="49" charset="-122"/>
              <a:ea typeface="仿宋" panose="02010609060101010101" pitchFamily="49" charset="-122"/>
            </a:endParaRPr>
          </a:p>
        </p:txBody>
      </p:sp>
      <p:sp>
        <p:nvSpPr>
          <p:cNvPr id="4" name="灯片编号占位符 3"/>
          <p:cNvSpPr>
            <a:spLocks noGrp="1"/>
          </p:cNvSpPr>
          <p:nvPr>
            <p:ph type="sldNum" sz="quarter" idx="10"/>
          </p:nvPr>
        </p:nvSpPr>
        <p:spPr/>
        <p:txBody>
          <a:bodyPr/>
          <a:lstStyle/>
          <a:p>
            <a:fld id="{C956C4B2-4865-4E35-AC75-218D9162EB44}" type="slidenum">
              <a:rPr lang="zh-CN" altLang="en-US" smtClean="0"/>
              <a:pPr/>
              <a:t>15</a:t>
            </a:fld>
            <a:endParaRPr lang="zh-CN" altLang="en-US"/>
          </a:p>
        </p:txBody>
      </p:sp>
    </p:spTree>
    <p:extLst>
      <p:ext uri="{BB962C8B-B14F-4D97-AF65-F5344CB8AC3E}">
        <p14:creationId xmlns:p14="http://schemas.microsoft.com/office/powerpoint/2010/main" val="340887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E2743B-58E3-4952-98AC-60B7F3305738}" type="slidenum">
              <a:rPr lang="zh-CN" altLang="en-US" smtClean="0"/>
              <a:t>18</a:t>
            </a:fld>
            <a:endParaRPr lang="zh-CN" altLang="en-US"/>
          </a:p>
        </p:txBody>
      </p:sp>
    </p:spTree>
    <p:extLst>
      <p:ext uri="{BB962C8B-B14F-4D97-AF65-F5344CB8AC3E}">
        <p14:creationId xmlns:p14="http://schemas.microsoft.com/office/powerpoint/2010/main" val="267422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E2743B-58E3-4952-98AC-60B7F3305738}" type="slidenum">
              <a:rPr lang="zh-CN" altLang="en-US" smtClean="0"/>
              <a:t>24</a:t>
            </a:fld>
            <a:endParaRPr lang="zh-CN" altLang="en-US"/>
          </a:p>
        </p:txBody>
      </p:sp>
    </p:spTree>
    <p:extLst>
      <p:ext uri="{BB962C8B-B14F-4D97-AF65-F5344CB8AC3E}">
        <p14:creationId xmlns:p14="http://schemas.microsoft.com/office/powerpoint/2010/main" val="405611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5BC43-7485-4F6C-86B9-BF93B86F3CB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270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48</a:t>
            </a:fld>
            <a:endParaRPr lang="zh-CN" altLang="en-US">
              <a:solidFill>
                <a:prstClr val="black"/>
              </a:solidFill>
            </a:endParaRPr>
          </a:p>
        </p:txBody>
      </p:sp>
    </p:spTree>
    <p:extLst>
      <p:ext uri="{BB962C8B-B14F-4D97-AF65-F5344CB8AC3E}">
        <p14:creationId xmlns:p14="http://schemas.microsoft.com/office/powerpoint/2010/main" val="134951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65774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a:t>单击此处编辑母版标题样式</a:t>
            </a:r>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70AFBC2-F415-4D98-AC1A-3FF9083FB800}" type="slidenum">
              <a:rPr lang="zh-CN" altLang="en-US"/>
              <a:pPr>
                <a:defRPr/>
              </a:pPr>
              <a:t>‹#›</a:t>
            </a:fld>
            <a:endParaRPr lang="en-US" altLang="zh-CN" dirty="0"/>
          </a:p>
        </p:txBody>
      </p:sp>
    </p:spTree>
    <p:extLst>
      <p:ext uri="{BB962C8B-B14F-4D97-AF65-F5344CB8AC3E}">
        <p14:creationId xmlns:p14="http://schemas.microsoft.com/office/powerpoint/2010/main" val="637574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bg_right"/>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1"/>
          <a:stretch/>
        </p:blipFill>
        <p:spPr>
          <a:xfrm>
            <a:off x="8128000" y="-2621"/>
            <a:ext cx="4064000" cy="6858000"/>
          </a:xfrm>
          <a:prstGeom prst="rect">
            <a:avLst/>
          </a:prstGeom>
        </p:spPr>
      </p:pic>
      <p:pic>
        <p:nvPicPr>
          <p:cNvPr id="8" name="bg_lef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bg_main_theme"/>
          <p:cNvSpPr/>
          <p:nvPr userDrawn="1"/>
        </p:nvSpPr>
        <p:spPr>
          <a:xfrm>
            <a:off x="312912" y="0"/>
            <a:ext cx="85974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ttern"/>
          <p:cNvSpPr/>
          <p:nvPr userDrawn="1"/>
        </p:nvSpPr>
        <p:spPr>
          <a:xfrm>
            <a:off x="312912" y="2951480"/>
            <a:ext cx="8597407" cy="3903899"/>
          </a:xfrm>
          <a:prstGeom prst="rect">
            <a:avLst/>
          </a:prstGeom>
          <a:blipFill dpi="0" rotWithShape="1">
            <a:blip r:embed="rId3" cstate="print">
              <a:alphaModFix amt="20000"/>
            </a:blip>
            <a:srcRect/>
            <a:stretch>
              <a:fillRect l="-16369" t="-11784" r="-7157" b="-9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main_board"/>
          <p:cNvGrpSpPr/>
          <p:nvPr userDrawn="1"/>
        </p:nvGrpSpPr>
        <p:grpSpPr>
          <a:xfrm>
            <a:off x="726440" y="1400452"/>
            <a:ext cx="8600440" cy="2709268"/>
            <a:chOff x="685800" y="1400452"/>
            <a:chExt cx="8600440" cy="2709268"/>
          </a:xfrm>
          <a:effectLst>
            <a:outerShdw blurRad="203200" dist="38100" dir="2700000" algn="tl" rotWithShape="0">
              <a:prstClr val="black">
                <a:alpha val="19000"/>
              </a:prstClr>
            </a:outerShdw>
          </a:effectLst>
        </p:grpSpPr>
        <p:sp>
          <p:nvSpPr>
            <p:cNvPr id="14" name="矩形 13"/>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513840"/>
              <a:ext cx="8600440" cy="259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hasCustomPrompt="1"/>
          </p:nvPr>
        </p:nvSpPr>
        <p:spPr>
          <a:xfrm>
            <a:off x="1146089" y="2004459"/>
            <a:ext cx="7934411" cy="833633"/>
          </a:xfrm>
        </p:spPr>
        <p:txBody>
          <a:bodyPr anchor="ctr">
            <a:noAutofit/>
          </a:bodyPr>
          <a:lstStyle>
            <a:lvl1pPr algn="l">
              <a:defRPr sz="6000" b="1">
                <a:solidFill>
                  <a:schemeClr val="accent1">
                    <a:lumMod val="75000"/>
                  </a:schemeClr>
                </a:solidFill>
              </a:defRPr>
            </a:lvl1pPr>
          </a:lstStyle>
          <a:p>
            <a:r>
              <a:rPr lang="zh-CN" altLang="en-US" dirty="0"/>
              <a:t>单击编辑标题</a:t>
            </a:r>
          </a:p>
        </p:txBody>
      </p:sp>
      <p:sp>
        <p:nvSpPr>
          <p:cNvPr id="3" name="副标题 2"/>
          <p:cNvSpPr>
            <a:spLocks noGrp="1"/>
          </p:cNvSpPr>
          <p:nvPr>
            <p:ph type="subTitle" idx="1" hasCustomPrompt="1"/>
          </p:nvPr>
        </p:nvSpPr>
        <p:spPr>
          <a:xfrm>
            <a:off x="1146089" y="2838092"/>
            <a:ext cx="7934411" cy="490619"/>
          </a:xfrm>
        </p:spPr>
        <p:txBody>
          <a:bodyPr/>
          <a:lstStyle>
            <a:lvl1pPr marL="0" indent="0" algn="l">
              <a:buNone/>
              <a:defRPr sz="240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sp>
        <p:nvSpPr>
          <p:cNvPr id="16" name="矩形 15"/>
          <p:cNvSpPr/>
          <p:nvPr userDrawn="1"/>
        </p:nvSpPr>
        <p:spPr>
          <a:xfrm>
            <a:off x="722384" y="2004459"/>
            <a:ext cx="233680" cy="743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jwc_logo"/>
          <p:cNvGrpSpPr/>
          <p:nvPr userDrawn="1"/>
        </p:nvGrpSpPr>
        <p:grpSpPr>
          <a:xfrm>
            <a:off x="1146090" y="6242962"/>
            <a:ext cx="1809740" cy="305514"/>
            <a:chOff x="8729725" y="4570716"/>
            <a:chExt cx="2830513" cy="477838"/>
          </a:xfrm>
          <a:solidFill>
            <a:schemeClr val="bg1">
              <a:alpha val="50000"/>
            </a:schemeClr>
          </a:solidFill>
        </p:grpSpPr>
        <p:sp>
          <p:nvSpPr>
            <p:cNvPr id="18"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16613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1" name="bg_right"/>
          <p:cNvPicPr>
            <a:picLocks noChangeAspect="1"/>
          </p:cNvPicPr>
          <p:nvPr userDrawn="1"/>
        </p:nvPicPr>
        <p:blipFill rotWithShape="1">
          <a:blip r:embed="rId2" cstate="print">
            <a:extLst>
              <a:ext uri="{28A0092B-C50C-407E-A947-70E740481C1C}">
                <a14:useLocalDpi xmlns:a14="http://schemas.microsoft.com/office/drawing/2010/main" val="0"/>
              </a:ext>
            </a:extLst>
          </a:blip>
          <a:srcRect l="-11805" r="22916"/>
          <a:stretch/>
        </p:blipFill>
        <p:spPr>
          <a:xfrm>
            <a:off x="8128000" y="-2621"/>
            <a:ext cx="4064000" cy="6858000"/>
          </a:xfrm>
          <a:prstGeom prst="rect">
            <a:avLst/>
          </a:prstGeom>
        </p:spPr>
      </p:pic>
      <p:pic>
        <p:nvPicPr>
          <p:cNvPr id="8" name="bg_lef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95433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ttern"/>
          <p:cNvSpPr/>
          <p:nvPr userDrawn="1"/>
        </p:nvSpPr>
        <p:spPr>
          <a:xfrm>
            <a:off x="312912" y="2951480"/>
            <a:ext cx="9540000" cy="3903899"/>
          </a:xfrm>
          <a:prstGeom prst="rect">
            <a:avLst/>
          </a:prstGeom>
          <a:blipFill dpi="0" rotWithShape="1">
            <a:blip r:embed="rId3" cstate="print">
              <a:alphaModFix amt="20000"/>
            </a:blip>
            <a:srcRect/>
            <a:stretch>
              <a:fillRect l="-10944" t="-11784" r="-378" b="-9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main_board"/>
          <p:cNvGrpSpPr/>
          <p:nvPr userDrawn="1"/>
        </p:nvGrpSpPr>
        <p:grpSpPr>
          <a:xfrm>
            <a:off x="726439" y="825500"/>
            <a:ext cx="9539301" cy="4781549"/>
            <a:chOff x="685800" y="1400452"/>
            <a:chExt cx="8600440" cy="2709268"/>
          </a:xfrm>
          <a:effectLst>
            <a:outerShdw blurRad="203200" dist="38100" dir="2700000" algn="tl" rotWithShape="0">
              <a:prstClr val="black">
                <a:alpha val="19000"/>
              </a:prstClr>
            </a:outerShdw>
          </a:effectLst>
        </p:grpSpPr>
        <p:sp>
          <p:nvSpPr>
            <p:cNvPr id="14" name="矩形 13"/>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458019"/>
              <a:ext cx="8600440" cy="2651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占位符 5"/>
          <p:cNvSpPr>
            <a:spLocks noGrp="1"/>
          </p:cNvSpPr>
          <p:nvPr>
            <p:ph type="body" sz="quarter" idx="11"/>
          </p:nvPr>
        </p:nvSpPr>
        <p:spPr>
          <a:xfrm>
            <a:off x="1066007" y="2432050"/>
            <a:ext cx="8909844" cy="2471738"/>
          </a:xfrm>
        </p:spPr>
        <p:txBody>
          <a:bodyPr/>
          <a:lstStyle>
            <a:lvl1pPr marL="266700" indent="-266700">
              <a:buFont typeface="Arial" panose="020B0604020202020204" pitchFamily="34" charset="0"/>
              <a:buChar char="•"/>
              <a:defRPr/>
            </a:lvl1pPr>
          </a:lstStyle>
          <a:p>
            <a:pPr lvl="0"/>
            <a:endParaRPr lang="zh-CN" altLang="en-US" dirty="0"/>
          </a:p>
        </p:txBody>
      </p:sp>
      <p:sp>
        <p:nvSpPr>
          <p:cNvPr id="40" name="矩形 39"/>
          <p:cNvSpPr/>
          <p:nvPr userDrawn="1"/>
        </p:nvSpPr>
        <p:spPr>
          <a:xfrm>
            <a:off x="722384" y="1332206"/>
            <a:ext cx="233680" cy="743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9"/>
          <p:cNvSpPr>
            <a:spLocks noGrp="1"/>
          </p:cNvSpPr>
          <p:nvPr>
            <p:ph type="title" hasCustomPrompt="1"/>
          </p:nvPr>
        </p:nvSpPr>
        <p:spPr>
          <a:xfrm>
            <a:off x="1066006" y="1216332"/>
            <a:ext cx="8909844" cy="1021080"/>
          </a:xfrm>
        </p:spPr>
        <p:txBody>
          <a:bodyPr/>
          <a:lstStyle>
            <a:lvl1pPr>
              <a:defRPr b="1">
                <a:solidFill>
                  <a:schemeClr val="accent1">
                    <a:lumMod val="75000"/>
                  </a:schemeClr>
                </a:solidFill>
              </a:defRPr>
            </a:lvl1pPr>
          </a:lstStyle>
          <a:p>
            <a:r>
              <a:rPr lang="zh-CN" altLang="en-US" dirty="0"/>
              <a:t>目录</a:t>
            </a:r>
          </a:p>
        </p:txBody>
      </p:sp>
      <p:grpSp>
        <p:nvGrpSpPr>
          <p:cNvPr id="42" name="jwc_logo"/>
          <p:cNvGrpSpPr/>
          <p:nvPr userDrawn="1"/>
        </p:nvGrpSpPr>
        <p:grpSpPr>
          <a:xfrm>
            <a:off x="1146090" y="6242962"/>
            <a:ext cx="1809740" cy="305514"/>
            <a:chOff x="8729725" y="4570716"/>
            <a:chExt cx="2830513" cy="477838"/>
          </a:xfrm>
          <a:solidFill>
            <a:schemeClr val="bg1">
              <a:alpha val="50000"/>
            </a:schemeClr>
          </a:solidFill>
        </p:grpSpPr>
        <p:sp>
          <p:nvSpPr>
            <p:cNvPr id="43"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29004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40" name="bg_right"/>
          <p:cNvPicPr>
            <a:picLocks noChangeAspect="1"/>
          </p:cNvPicPr>
          <p:nvPr userDrawn="1"/>
        </p:nvPicPr>
        <p:blipFill rotWithShape="1">
          <a:blip r:embed="rId2" cstate="print">
            <a:extLst>
              <a:ext uri="{28A0092B-C50C-407E-A947-70E740481C1C}">
                <a14:useLocalDpi xmlns:a14="http://schemas.microsoft.com/office/drawing/2010/main" val="0"/>
              </a:ext>
            </a:extLst>
          </a:blip>
          <a:srcRect l="-11805" r="22916"/>
          <a:stretch/>
        </p:blipFill>
        <p:spPr>
          <a:xfrm>
            <a:off x="8128000" y="-2621"/>
            <a:ext cx="4064000" cy="6858000"/>
          </a:xfrm>
          <a:prstGeom prst="rect">
            <a:avLst/>
          </a:prstGeom>
        </p:spPr>
      </p:pic>
      <p:pic>
        <p:nvPicPr>
          <p:cNvPr id="8" name="bg_lef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95433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ttern"/>
          <p:cNvSpPr/>
          <p:nvPr userDrawn="1"/>
        </p:nvSpPr>
        <p:spPr>
          <a:xfrm>
            <a:off x="312912" y="2951480"/>
            <a:ext cx="9540000" cy="3903899"/>
          </a:xfrm>
          <a:prstGeom prst="rect">
            <a:avLst/>
          </a:prstGeom>
          <a:blipFill dpi="0" rotWithShape="1">
            <a:blip r:embed="rId3" cstate="print">
              <a:alphaModFix amt="20000"/>
            </a:blip>
            <a:srcRect/>
            <a:stretch>
              <a:fillRect l="-10944" t="-11784" r="-378" b="-9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main_board"/>
          <p:cNvGrpSpPr/>
          <p:nvPr userDrawn="1"/>
        </p:nvGrpSpPr>
        <p:grpSpPr>
          <a:xfrm>
            <a:off x="726439" y="2305227"/>
            <a:ext cx="9539301" cy="1928259"/>
            <a:chOff x="685800" y="1400452"/>
            <a:chExt cx="8600440" cy="2709268"/>
          </a:xfrm>
          <a:effectLst>
            <a:outerShdw blurRad="203200" dist="38100" dir="2700000" algn="tl" rotWithShape="0">
              <a:prstClr val="black">
                <a:alpha val="19000"/>
              </a:prstClr>
            </a:outerShdw>
          </a:effectLst>
        </p:grpSpPr>
        <p:sp>
          <p:nvSpPr>
            <p:cNvPr id="14" name="矩形 13"/>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542955"/>
              <a:ext cx="8600440" cy="2566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hasCustomPrompt="1"/>
          </p:nvPr>
        </p:nvSpPr>
        <p:spPr>
          <a:xfrm>
            <a:off x="1808158" y="2774484"/>
            <a:ext cx="7726680" cy="833633"/>
          </a:xfrm>
        </p:spPr>
        <p:txBody>
          <a:bodyPr anchor="ctr">
            <a:normAutofit/>
          </a:bodyPr>
          <a:lstStyle>
            <a:lvl1pPr algn="l">
              <a:defRPr sz="4000" b="1">
                <a:solidFill>
                  <a:schemeClr val="accent1">
                    <a:lumMod val="75000"/>
                  </a:schemeClr>
                </a:solidFill>
              </a:defRPr>
            </a:lvl1pPr>
          </a:lstStyle>
          <a:p>
            <a:r>
              <a:rPr lang="zh-CN" altLang="en-US" dirty="0"/>
              <a:t>单击编辑小节标题</a:t>
            </a:r>
          </a:p>
        </p:txBody>
      </p:sp>
      <p:sp>
        <p:nvSpPr>
          <p:cNvPr id="3" name="副标题 2"/>
          <p:cNvSpPr>
            <a:spLocks noGrp="1"/>
          </p:cNvSpPr>
          <p:nvPr>
            <p:ph type="subTitle" idx="1" hasCustomPrompt="1"/>
          </p:nvPr>
        </p:nvSpPr>
        <p:spPr>
          <a:xfrm>
            <a:off x="1808158" y="3617738"/>
            <a:ext cx="7726680" cy="409918"/>
          </a:xfrm>
        </p:spPr>
        <p:txBody>
          <a:bodyPr>
            <a:normAutofit/>
          </a:bodyPr>
          <a:lstStyle>
            <a:lvl1pPr marL="0" indent="0" algn="l">
              <a:buNone/>
              <a:defRPr sz="180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sp>
        <p:nvSpPr>
          <p:cNvPr id="5" name="文本占位符 4"/>
          <p:cNvSpPr>
            <a:spLocks noGrp="1"/>
          </p:cNvSpPr>
          <p:nvPr>
            <p:ph type="body" sz="quarter" idx="10" hasCustomPrompt="1"/>
          </p:nvPr>
        </p:nvSpPr>
        <p:spPr>
          <a:xfrm>
            <a:off x="727075" y="2800739"/>
            <a:ext cx="898525" cy="883066"/>
          </a:xfrm>
          <a:solidFill>
            <a:schemeClr val="accent3"/>
          </a:solidFill>
        </p:spPr>
        <p:txBody>
          <a:bodyPr anchor="ctr">
            <a:normAutofit/>
          </a:bodyPr>
          <a:lstStyle>
            <a:lvl1pPr marL="0" indent="0" algn="ctr">
              <a:buNone/>
              <a:defRPr sz="4800" b="1">
                <a:solidFill>
                  <a:schemeClr val="bg1"/>
                </a:solidFill>
              </a:defRPr>
            </a:lvl1pPr>
          </a:lstStyle>
          <a:p>
            <a:pPr lvl="0"/>
            <a:r>
              <a:rPr lang="en-US" altLang="zh-CN" dirty="0"/>
              <a:t>01</a:t>
            </a:r>
            <a:endParaRPr lang="zh-CN" altLang="en-US" dirty="0"/>
          </a:p>
        </p:txBody>
      </p:sp>
      <p:grpSp>
        <p:nvGrpSpPr>
          <p:cNvPr id="41" name="jwc_logo"/>
          <p:cNvGrpSpPr/>
          <p:nvPr userDrawn="1"/>
        </p:nvGrpSpPr>
        <p:grpSpPr>
          <a:xfrm>
            <a:off x="1146090" y="6242962"/>
            <a:ext cx="1809740" cy="305514"/>
            <a:chOff x="8729725" y="4570716"/>
            <a:chExt cx="2830513" cy="477838"/>
          </a:xfrm>
          <a:solidFill>
            <a:schemeClr val="bg1">
              <a:alpha val="50000"/>
            </a:schemeClr>
          </a:solidFill>
        </p:grpSpPr>
        <p:sp>
          <p:nvSpPr>
            <p:cNvPr id="42"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13754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bg_lef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118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ttern"/>
          <p:cNvSpPr/>
          <p:nvPr userDrawn="1"/>
        </p:nvSpPr>
        <p:spPr>
          <a:xfrm>
            <a:off x="312912" y="1476000"/>
            <a:ext cx="11880000" cy="5382000"/>
          </a:xfrm>
          <a:prstGeom prst="rect">
            <a:avLst/>
          </a:prstGeom>
          <a:blipFill dpi="0" rotWithShape="1">
            <a:blip r:embed="rId3" cstate="print">
              <a:alphaModFix amt="20000"/>
            </a:blip>
            <a:srcRect/>
            <a:stretch>
              <a:fillRect l="-3788" t="-3537" r="-3788" b="-38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main_board"/>
          <p:cNvGrpSpPr/>
          <p:nvPr userDrawn="1"/>
        </p:nvGrpSpPr>
        <p:grpSpPr>
          <a:xfrm>
            <a:off x="726439" y="365125"/>
            <a:ext cx="11016382" cy="5812879"/>
            <a:chOff x="685800" y="1400452"/>
            <a:chExt cx="8600440" cy="2709269"/>
          </a:xfrm>
          <a:effectLst>
            <a:outerShdw blurRad="203200" dist="38100" dir="2700000" algn="tl" rotWithShape="0">
              <a:prstClr val="black">
                <a:alpha val="19000"/>
              </a:prstClr>
            </a:outerShdw>
          </a:effectLst>
        </p:grpSpPr>
        <p:sp>
          <p:nvSpPr>
            <p:cNvPr id="12" name="矩形 11"/>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443366"/>
              <a:ext cx="8600440" cy="266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灯片编号占位符 5"/>
          <p:cNvSpPr>
            <a:spLocks noGrp="1"/>
          </p:cNvSpPr>
          <p:nvPr>
            <p:ph type="sldNum" sz="quarter" idx="12"/>
          </p:nvPr>
        </p:nvSpPr>
        <p:spPr>
          <a:solidFill>
            <a:srgbClr val="000000">
              <a:alpha val="20000"/>
            </a:srgbClr>
          </a:solidFill>
        </p:spPr>
        <p:txBody>
          <a:bodyPr/>
          <a:lstStyle/>
          <a:p>
            <a:fld id="{5B74D221-F78E-4CE2-B90E-39C483F4591B}" type="slidenum">
              <a:rPr lang="zh-CN" altLang="en-US" smtClean="0"/>
              <a:pPr/>
              <a:t>‹#›</a:t>
            </a:fld>
            <a:endParaRPr lang="zh-CN" altLang="en-US"/>
          </a:p>
        </p:txBody>
      </p:sp>
      <p:sp>
        <p:nvSpPr>
          <p:cNvPr id="2" name="标题 1"/>
          <p:cNvSpPr>
            <a:spLocks noGrp="1"/>
          </p:cNvSpPr>
          <p:nvPr>
            <p:ph type="title"/>
          </p:nvPr>
        </p:nvSpPr>
        <p:spPr>
          <a:xfrm>
            <a:off x="961034" y="606265"/>
            <a:ext cx="10555326" cy="656061"/>
          </a:xfrm>
        </p:spPr>
        <p:txBody>
          <a:bodyPr>
            <a:noAutofit/>
          </a:bodyPr>
          <a:lstStyle>
            <a:lvl1pPr algn="l">
              <a:defRPr sz="3200" b="1">
                <a:solidFill>
                  <a:schemeClr val="accent1">
                    <a:lumMod val="75000"/>
                  </a:schemeClr>
                </a:solidFill>
              </a:defRPr>
            </a:lvl1pPr>
          </a:lstStyle>
          <a:p>
            <a:r>
              <a:rPr lang="zh-CN" altLang="en-US" dirty="0"/>
              <a:t>单击此处编辑母版标题样式</a:t>
            </a:r>
          </a:p>
        </p:txBody>
      </p:sp>
      <p:sp>
        <p:nvSpPr>
          <p:cNvPr id="3" name="内容占位符 2"/>
          <p:cNvSpPr>
            <a:spLocks noGrp="1"/>
          </p:cNvSpPr>
          <p:nvPr>
            <p:ph idx="1"/>
          </p:nvPr>
        </p:nvSpPr>
        <p:spPr>
          <a:xfrm>
            <a:off x="970168" y="1283641"/>
            <a:ext cx="10546192" cy="4651081"/>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8" name="矩形 37"/>
          <p:cNvSpPr/>
          <p:nvPr userDrawn="1"/>
        </p:nvSpPr>
        <p:spPr>
          <a:xfrm>
            <a:off x="722384" y="704310"/>
            <a:ext cx="144255" cy="44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jwc_logo"/>
          <p:cNvGrpSpPr/>
          <p:nvPr userDrawn="1"/>
        </p:nvGrpSpPr>
        <p:grpSpPr>
          <a:xfrm>
            <a:off x="810813" y="6370363"/>
            <a:ext cx="1809740" cy="305514"/>
            <a:chOff x="8729725" y="4570716"/>
            <a:chExt cx="2830513" cy="477838"/>
          </a:xfrm>
          <a:solidFill>
            <a:schemeClr val="bg1">
              <a:alpha val="50000"/>
            </a:schemeClr>
          </a:solidFill>
        </p:grpSpPr>
        <p:sp>
          <p:nvSpPr>
            <p:cNvPr id="39"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069005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pic>
        <p:nvPicPr>
          <p:cNvPr id="8" name="bg_lef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118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ttern"/>
          <p:cNvSpPr/>
          <p:nvPr userDrawn="1"/>
        </p:nvSpPr>
        <p:spPr>
          <a:xfrm>
            <a:off x="312912" y="1476000"/>
            <a:ext cx="11880000" cy="5382000"/>
          </a:xfrm>
          <a:prstGeom prst="rect">
            <a:avLst/>
          </a:prstGeom>
          <a:blipFill dpi="0" rotWithShape="1">
            <a:blip r:embed="rId3" cstate="print">
              <a:alphaModFix amt="20000"/>
            </a:blip>
            <a:srcRect/>
            <a:stretch>
              <a:fillRect l="-3788" t="-3537" r="-3788" b="-38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main_board"/>
          <p:cNvGrpSpPr/>
          <p:nvPr userDrawn="1"/>
        </p:nvGrpSpPr>
        <p:grpSpPr>
          <a:xfrm>
            <a:off x="726439" y="365125"/>
            <a:ext cx="11016382" cy="5812881"/>
            <a:chOff x="685800" y="1400452"/>
            <a:chExt cx="8600440" cy="2709270"/>
          </a:xfrm>
          <a:effectLst>
            <a:outerShdw blurRad="203200" dist="38100" dir="2700000" algn="tl" rotWithShape="0">
              <a:prstClr val="black">
                <a:alpha val="19000"/>
              </a:prstClr>
            </a:outerShdw>
          </a:effectLst>
        </p:grpSpPr>
        <p:sp>
          <p:nvSpPr>
            <p:cNvPr id="12" name="矩形 11"/>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443367"/>
              <a:ext cx="8600440" cy="266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灯片编号占位符 5"/>
          <p:cNvSpPr>
            <a:spLocks noGrp="1"/>
          </p:cNvSpPr>
          <p:nvPr>
            <p:ph type="sldNum" sz="quarter" idx="12"/>
          </p:nvPr>
        </p:nvSpPr>
        <p:spPr>
          <a:solidFill>
            <a:srgbClr val="000000">
              <a:alpha val="20000"/>
            </a:srgbClr>
          </a:solidFill>
        </p:spPr>
        <p:txBody>
          <a:bodyPr/>
          <a:lstStyle/>
          <a:p>
            <a:fld id="{5B74D221-F78E-4CE2-B90E-39C483F4591B}" type="slidenum">
              <a:rPr lang="zh-CN" altLang="en-US" smtClean="0"/>
              <a:pPr/>
              <a:t>‹#›</a:t>
            </a:fld>
            <a:endParaRPr lang="zh-CN" altLang="en-US"/>
          </a:p>
        </p:txBody>
      </p:sp>
      <p:sp>
        <p:nvSpPr>
          <p:cNvPr id="3" name="内容占位符 2"/>
          <p:cNvSpPr>
            <a:spLocks noGrp="1"/>
          </p:cNvSpPr>
          <p:nvPr>
            <p:ph idx="1"/>
          </p:nvPr>
        </p:nvSpPr>
        <p:spPr>
          <a:xfrm>
            <a:off x="970168" y="711201"/>
            <a:ext cx="10546192" cy="5223522"/>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37" name="jwc_logo"/>
          <p:cNvGrpSpPr/>
          <p:nvPr userDrawn="1"/>
        </p:nvGrpSpPr>
        <p:grpSpPr>
          <a:xfrm>
            <a:off x="810813" y="6370363"/>
            <a:ext cx="1809740" cy="305514"/>
            <a:chOff x="8729725" y="4570716"/>
            <a:chExt cx="2830513" cy="477838"/>
          </a:xfrm>
          <a:solidFill>
            <a:schemeClr val="bg1">
              <a:alpha val="50000"/>
            </a:schemeClr>
          </a:solidFill>
        </p:grpSpPr>
        <p:sp>
          <p:nvSpPr>
            <p:cNvPr id="38"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9497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8" name="bg_lef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abg_main_theme"/>
          <p:cNvSpPr/>
          <p:nvPr userDrawn="1"/>
        </p:nvSpPr>
        <p:spPr>
          <a:xfrm>
            <a:off x="312912" y="0"/>
            <a:ext cx="118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ttern"/>
          <p:cNvSpPr/>
          <p:nvPr userDrawn="1"/>
        </p:nvSpPr>
        <p:spPr>
          <a:xfrm>
            <a:off x="312912" y="1476000"/>
            <a:ext cx="11880000" cy="5382000"/>
          </a:xfrm>
          <a:prstGeom prst="rect">
            <a:avLst/>
          </a:prstGeom>
          <a:blipFill dpi="0" rotWithShape="1">
            <a:blip r:embed="rId3" cstate="print">
              <a:alphaModFix amt="10000"/>
            </a:blip>
            <a:srcRect/>
            <a:stretch>
              <a:fillRect l="-3788" t="-3537" r="-3788" b="-38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12"/>
          </p:nvPr>
        </p:nvSpPr>
        <p:spPr>
          <a:solidFill>
            <a:srgbClr val="000000">
              <a:alpha val="20000"/>
            </a:srgbClr>
          </a:solidFill>
        </p:spPr>
        <p:txBody>
          <a:bodyPr/>
          <a:lstStyle/>
          <a:p>
            <a:fld id="{5B74D221-F78E-4CE2-B90E-39C483F4591B}" type="slidenum">
              <a:rPr lang="zh-CN" altLang="en-US" smtClean="0"/>
              <a:pPr/>
              <a:t>‹#›</a:t>
            </a:fld>
            <a:endParaRPr lang="zh-CN" altLang="en-US"/>
          </a:p>
        </p:txBody>
      </p:sp>
      <p:grpSp>
        <p:nvGrpSpPr>
          <p:cNvPr id="37" name="jwc_logo"/>
          <p:cNvGrpSpPr/>
          <p:nvPr userDrawn="1"/>
        </p:nvGrpSpPr>
        <p:grpSpPr>
          <a:xfrm>
            <a:off x="810813" y="6370363"/>
            <a:ext cx="1809740" cy="305514"/>
            <a:chOff x="8729725" y="4570716"/>
            <a:chExt cx="2830513" cy="477838"/>
          </a:xfrm>
          <a:solidFill>
            <a:schemeClr val="bg1">
              <a:alpha val="50000"/>
            </a:schemeClr>
          </a:solidFill>
        </p:grpSpPr>
        <p:sp>
          <p:nvSpPr>
            <p:cNvPr id="38"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688545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致谢">
    <p:spTree>
      <p:nvGrpSpPr>
        <p:cNvPr id="1" name=""/>
        <p:cNvGrpSpPr/>
        <p:nvPr/>
      </p:nvGrpSpPr>
      <p:grpSpPr>
        <a:xfrm>
          <a:off x="0" y="0"/>
          <a:ext cx="0" cy="0"/>
          <a:chOff x="0" y="0"/>
          <a:chExt cx="0" cy="0"/>
        </a:xfrm>
      </p:grpSpPr>
      <p:pic>
        <p:nvPicPr>
          <p:cNvPr id="7" name="bg_right"/>
          <p:cNvPicPr>
            <a:picLocks noChangeAspect="1"/>
          </p:cNvPicPr>
          <p:nvPr userDrawn="1"/>
        </p:nvPicPr>
        <p:blipFill rotWithShape="1">
          <a:blip r:embed="rId2" cstate="print">
            <a:extLst>
              <a:ext uri="{28A0092B-C50C-407E-A947-70E740481C1C}">
                <a14:useLocalDpi xmlns:a14="http://schemas.microsoft.com/office/drawing/2010/main" val="0"/>
              </a:ext>
            </a:extLst>
          </a:blip>
          <a:srcRect l="973" r="277"/>
          <a:stretch/>
        </p:blipFill>
        <p:spPr>
          <a:xfrm>
            <a:off x="7677150" y="-2621"/>
            <a:ext cx="4514850" cy="6858000"/>
          </a:xfrm>
          <a:prstGeom prst="rect">
            <a:avLst/>
          </a:prstGeom>
        </p:spPr>
      </p:pic>
      <p:pic>
        <p:nvPicPr>
          <p:cNvPr id="8" name="bg_lef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9" name="bg_main_theme"/>
          <p:cNvSpPr/>
          <p:nvPr userDrawn="1"/>
        </p:nvSpPr>
        <p:spPr>
          <a:xfrm>
            <a:off x="956064" y="0"/>
            <a:ext cx="677823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ttern"/>
          <p:cNvSpPr/>
          <p:nvPr userDrawn="1"/>
        </p:nvSpPr>
        <p:spPr>
          <a:xfrm>
            <a:off x="504000" y="2951480"/>
            <a:ext cx="8597407" cy="3903899"/>
          </a:xfrm>
          <a:prstGeom prst="rect">
            <a:avLst/>
          </a:prstGeom>
          <a:blipFill dpi="0" rotWithShape="1">
            <a:blip r:embed="rId3" cstate="print">
              <a:alphaModFix amt="20000"/>
            </a:blip>
            <a:srcRect/>
            <a:stretch>
              <a:fillRect l="-12182" t="-11784" r="-11344" b="-99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main_board"/>
          <p:cNvGrpSpPr/>
          <p:nvPr userDrawn="1"/>
        </p:nvGrpSpPr>
        <p:grpSpPr>
          <a:xfrm>
            <a:off x="1443990" y="1400452"/>
            <a:ext cx="6774180" cy="2709268"/>
            <a:chOff x="685800" y="1400452"/>
            <a:chExt cx="8600440" cy="2709268"/>
          </a:xfrm>
          <a:effectLst>
            <a:outerShdw blurRad="203200" dist="38100" dir="2700000" algn="tl" rotWithShape="0">
              <a:prstClr val="black">
                <a:alpha val="19000"/>
              </a:prstClr>
            </a:outerShdw>
          </a:effectLst>
        </p:grpSpPr>
        <p:sp>
          <p:nvSpPr>
            <p:cNvPr id="14" name="矩形 13"/>
            <p:cNvSpPr/>
            <p:nvPr userDrawn="1"/>
          </p:nvSpPr>
          <p:spPr>
            <a:xfrm>
              <a:off x="685800" y="1400452"/>
              <a:ext cx="8600440" cy="2595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685800" y="1513840"/>
              <a:ext cx="8600440" cy="259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hasCustomPrompt="1"/>
          </p:nvPr>
        </p:nvSpPr>
        <p:spPr>
          <a:xfrm>
            <a:off x="1863639" y="2004459"/>
            <a:ext cx="5972261" cy="833633"/>
          </a:xfrm>
        </p:spPr>
        <p:txBody>
          <a:bodyPr anchor="ctr">
            <a:noAutofit/>
          </a:bodyPr>
          <a:lstStyle>
            <a:lvl1pPr algn="l">
              <a:defRPr sz="6000" b="1">
                <a:solidFill>
                  <a:schemeClr val="accent1">
                    <a:lumMod val="75000"/>
                  </a:schemeClr>
                </a:solidFill>
              </a:defRPr>
            </a:lvl1pPr>
          </a:lstStyle>
          <a:p>
            <a:r>
              <a:rPr lang="zh-CN" altLang="en-US" dirty="0"/>
              <a:t>谢谢</a:t>
            </a:r>
          </a:p>
        </p:txBody>
      </p:sp>
      <p:sp>
        <p:nvSpPr>
          <p:cNvPr id="3" name="副标题 2"/>
          <p:cNvSpPr>
            <a:spLocks noGrp="1"/>
          </p:cNvSpPr>
          <p:nvPr>
            <p:ph type="subTitle" idx="1" hasCustomPrompt="1"/>
          </p:nvPr>
        </p:nvSpPr>
        <p:spPr>
          <a:xfrm>
            <a:off x="1863639" y="2838092"/>
            <a:ext cx="5972261" cy="490619"/>
          </a:xfrm>
        </p:spPr>
        <p:txBody>
          <a:bodyPr/>
          <a:lstStyle>
            <a:lvl1pPr marL="0" indent="0" algn="l">
              <a:buNone/>
              <a:defRPr sz="240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sp>
        <p:nvSpPr>
          <p:cNvPr id="16" name="矩形 15"/>
          <p:cNvSpPr/>
          <p:nvPr userDrawn="1"/>
        </p:nvSpPr>
        <p:spPr>
          <a:xfrm>
            <a:off x="1439934" y="2004459"/>
            <a:ext cx="233680" cy="743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jwc_logo"/>
          <p:cNvGrpSpPr/>
          <p:nvPr userDrawn="1"/>
        </p:nvGrpSpPr>
        <p:grpSpPr>
          <a:xfrm>
            <a:off x="1529041" y="6238395"/>
            <a:ext cx="1809740" cy="305514"/>
            <a:chOff x="8729725" y="4570716"/>
            <a:chExt cx="2830513" cy="477838"/>
          </a:xfrm>
          <a:solidFill>
            <a:schemeClr val="bg1">
              <a:alpha val="50000"/>
            </a:schemeClr>
          </a:solidFill>
        </p:grpSpPr>
        <p:sp>
          <p:nvSpPr>
            <p:cNvPr id="61"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20687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253108" y="299796"/>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spcBef>
                <a:spcPts val="1000"/>
              </a:spcBef>
              <a:buFontTx/>
            </a:pPr>
            <a:r>
              <a:rPr lang="zh-CN" altLang="en-US"/>
              <a:t>单击此处编辑母版标题样式</a:t>
            </a:r>
          </a:p>
        </p:txBody>
      </p:sp>
      <p:sp>
        <p:nvSpPr>
          <p:cNvPr id="4" name="文本占位符 49"/>
          <p:cNvSpPr>
            <a:spLocks noGrp="1"/>
          </p:cNvSpPr>
          <p:nvPr>
            <p:ph type="body" sz="quarter" idx="13" hasCustomPrompt="1"/>
          </p:nvPr>
        </p:nvSpPr>
        <p:spPr>
          <a:xfrm>
            <a:off x="1278508" y="777517"/>
            <a:ext cx="8383148" cy="286232"/>
          </a:xfrm>
          <a:prstGeom prst="rect">
            <a:avLst/>
          </a:prstGeom>
          <a:noFill/>
        </p:spPr>
        <p:txBody>
          <a:bodyPr wrap="square" rtlCol="0" anchor="ctr" anchorCtr="0">
            <a:spAutoFit/>
          </a:bodyPr>
          <a:lstStyle>
            <a:lvl1pPr marL="0" indent="0">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5" name="立方体 4"/>
          <p:cNvSpPr>
            <a:spLocks noChangeAspect="1"/>
          </p:cNvSpPr>
          <p:nvPr userDrawn="1"/>
        </p:nvSpPr>
        <p:spPr>
          <a:xfrm>
            <a:off x="708348" y="341440"/>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立方体 5"/>
          <p:cNvSpPr>
            <a:spLocks noChangeAspect="1"/>
          </p:cNvSpPr>
          <p:nvPr userDrawn="1"/>
        </p:nvSpPr>
        <p:spPr>
          <a:xfrm>
            <a:off x="828780" y="736168"/>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立方体 6"/>
          <p:cNvSpPr>
            <a:spLocks noChangeAspect="1"/>
          </p:cNvSpPr>
          <p:nvPr userDrawn="1"/>
        </p:nvSpPr>
        <p:spPr>
          <a:xfrm>
            <a:off x="274609" y="360716"/>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63" presetClass="path" presetSubtype="0" decel="100000" fill="hold" grpId="1" nodeType="withEffect">
                                  <p:stCondLst>
                                    <p:cond delay="0"/>
                                  </p:stCondLst>
                                  <p:childTnLst>
                                    <p:animMotion origin="layout" path="M -1.04167E-6 1.11111E-6 L 0.0944 1.11111E-6 " pathEditMode="relative" rAng="0" ptsTypes="AA">
                                      <p:cBhvr>
                                        <p:cTn id="21" dur="1000" spd="-100000" fill="hold"/>
                                        <p:tgtEl>
                                          <p:spTgt spid="2"/>
                                        </p:tgtEl>
                                        <p:attrNameLst>
                                          <p:attrName>ppt_x</p:attrName>
                                          <p:attrName>ppt_y</p:attrName>
                                        </p:attrNameLst>
                                      </p:cBhvr>
                                      <p:rCtr x="4714" y="0"/>
                                    </p:animMotion>
                                  </p:childTnLst>
                                </p:cTn>
                              </p:par>
                              <p:par>
                                <p:cTn id="22" presetID="10" presetClass="entr" presetSubtype="0" fill="hold" grpId="0" nodeType="withEffect">
                                  <p:stCondLst>
                                    <p:cond delay="50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animBg="1"/>
      <p:bldP spid="6" grpId="0" animBg="1"/>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28920" y="299795"/>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lgn="r">
              <a:spcBef>
                <a:spcPts val="1000"/>
              </a:spcBef>
              <a:buFontTx/>
            </a:pPr>
            <a:r>
              <a:rPr lang="zh-CN" altLang="en-US"/>
              <a:t>单击此处编辑母版标题样式</a:t>
            </a:r>
          </a:p>
        </p:txBody>
      </p:sp>
      <p:sp>
        <p:nvSpPr>
          <p:cNvPr id="4" name="文本占位符 49"/>
          <p:cNvSpPr>
            <a:spLocks noGrp="1"/>
          </p:cNvSpPr>
          <p:nvPr>
            <p:ph type="body" sz="quarter" idx="13" hasCustomPrompt="1"/>
          </p:nvPr>
        </p:nvSpPr>
        <p:spPr>
          <a:xfrm>
            <a:off x="1238593" y="777517"/>
            <a:ext cx="9691413" cy="286232"/>
          </a:xfrm>
          <a:prstGeom prst="rect">
            <a:avLst/>
          </a:prstGeom>
          <a:noFill/>
        </p:spPr>
        <p:txBody>
          <a:bodyPr wrap="square" rtlCol="0" anchor="ctr" anchorCtr="0">
            <a:spAutoFit/>
          </a:bodyPr>
          <a:lstStyle>
            <a:lvl1pPr marL="0" indent="0" algn="r">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5" name="立方体 4"/>
          <p:cNvSpPr>
            <a:spLocks noChangeAspect="1"/>
          </p:cNvSpPr>
          <p:nvPr userDrawn="1"/>
        </p:nvSpPr>
        <p:spPr>
          <a:xfrm flipH="1">
            <a:off x="11250737" y="341440"/>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立方体 5"/>
          <p:cNvSpPr>
            <a:spLocks noChangeAspect="1"/>
          </p:cNvSpPr>
          <p:nvPr userDrawn="1"/>
        </p:nvSpPr>
        <p:spPr>
          <a:xfrm flipH="1">
            <a:off x="11090549" y="736168"/>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立方体 6"/>
          <p:cNvSpPr>
            <a:spLocks noChangeAspect="1"/>
          </p:cNvSpPr>
          <p:nvPr userDrawn="1"/>
        </p:nvSpPr>
        <p:spPr>
          <a:xfrm flipH="1">
            <a:off x="11366419" y="360716"/>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63" presetClass="path" presetSubtype="0" decel="100000" fill="hold" grpId="1" nodeType="withEffect">
                                  <p:stCondLst>
                                    <p:cond delay="0"/>
                                  </p:stCondLst>
                                  <p:childTnLst>
                                    <p:animMotion origin="layout" path="M 4.58333E-6 1.11111E-6 L 0.0944 1.11111E-6 " pathEditMode="relative" rAng="0" ptsTypes="AA">
                                      <p:cBhvr>
                                        <p:cTn id="21" dur="1000" spd="-100000" fill="hold"/>
                                        <p:tgtEl>
                                          <p:spTgt spid="2"/>
                                        </p:tgtEl>
                                        <p:attrNameLst>
                                          <p:attrName>ppt_x</p:attrName>
                                          <p:attrName>ppt_y</p:attrName>
                                        </p:attrNameLst>
                                      </p:cBhvr>
                                      <p:rCtr x="4714" y="0"/>
                                    </p:animMotion>
                                  </p:childTnLst>
                                </p:cTn>
                              </p:par>
                              <p:par>
                                <p:cTn id="22" presetID="10" presetClass="entr" presetSubtype="0" fill="hold" grpId="1" nodeType="withEffect">
                                  <p:stCondLst>
                                    <p:cond delay="50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1"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animBg="1"/>
      <p:bldP spid="6" grpId="0" animBg="1"/>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536209"/>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lgn="ctr">
              <a:spcBef>
                <a:spcPts val="1000"/>
              </a:spcBef>
              <a:buFontTx/>
            </a:pPr>
            <a:r>
              <a:rPr lang="zh-CN" altLang="en-US"/>
              <a:t>单击此处编辑母版标题样式</a:t>
            </a:r>
          </a:p>
        </p:txBody>
      </p:sp>
      <p:sp>
        <p:nvSpPr>
          <p:cNvPr id="4" name="文本占位符 49"/>
          <p:cNvSpPr>
            <a:spLocks noGrp="1"/>
          </p:cNvSpPr>
          <p:nvPr>
            <p:ph type="body" sz="quarter" idx="11" hasCustomPrompt="1"/>
          </p:nvPr>
        </p:nvSpPr>
        <p:spPr>
          <a:xfrm>
            <a:off x="1904426" y="1013931"/>
            <a:ext cx="8383148" cy="286232"/>
          </a:xfrm>
          <a:prstGeom prst="rect">
            <a:avLst/>
          </a:prstGeom>
          <a:noFill/>
        </p:spPr>
        <p:txBody>
          <a:bodyPr wrap="square" rtlCol="0" anchor="ctr" anchorCtr="0">
            <a:spAutoFit/>
          </a:bodyPr>
          <a:lstStyle>
            <a:lvl1pPr marL="0" indent="0" algn="ctr">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5" name="立方体 4"/>
          <p:cNvSpPr>
            <a:spLocks noChangeAspect="1"/>
          </p:cNvSpPr>
          <p:nvPr userDrawn="1"/>
        </p:nvSpPr>
        <p:spPr>
          <a:xfrm>
            <a:off x="5680207" y="-465"/>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立方体 5"/>
          <p:cNvSpPr>
            <a:spLocks noChangeAspect="1"/>
          </p:cNvSpPr>
          <p:nvPr userDrawn="1"/>
        </p:nvSpPr>
        <p:spPr>
          <a:xfrm>
            <a:off x="6392521" y="4413"/>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立方体 6"/>
          <p:cNvSpPr>
            <a:spLocks noChangeAspect="1"/>
          </p:cNvSpPr>
          <p:nvPr userDrawn="1"/>
        </p:nvSpPr>
        <p:spPr>
          <a:xfrm>
            <a:off x="5817700" y="-248815"/>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80000">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14:bounceEnd="80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8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8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2" presetClass="entr" presetSubtype="1" decel="10000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5"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2" presetClass="entr" presetSubtype="1" decel="10000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5" grpId="0" animBg="1"/>
          <p:bldP spid="6" grpId="0" animBg="1"/>
          <p:bldP spid="7" grpId="0" animBg="1"/>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632155" y="2394157"/>
            <a:ext cx="8927690" cy="8927686"/>
          </a:xfrm>
          <a:custGeom>
            <a:avLst/>
            <a:gdLst>
              <a:gd name="connsiteX0" fmla="*/ 5560145 w 11120290"/>
              <a:gd name="connsiteY0" fmla="*/ 0 h 11120284"/>
              <a:gd name="connsiteX1" fmla="*/ 11120290 w 11120290"/>
              <a:gd name="connsiteY1" fmla="*/ 5560142 h 11120284"/>
              <a:gd name="connsiteX2" fmla="*/ 5560145 w 11120290"/>
              <a:gd name="connsiteY2" fmla="*/ 11120284 h 11120284"/>
              <a:gd name="connsiteX3" fmla="*/ 0 w 11120290"/>
              <a:gd name="connsiteY3" fmla="*/ 5560142 h 11120284"/>
              <a:gd name="connsiteX4" fmla="*/ 5560145 w 11120290"/>
              <a:gd name="connsiteY4" fmla="*/ 0 h 1112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290" h="11120284">
                <a:moveTo>
                  <a:pt x="5560145" y="0"/>
                </a:moveTo>
                <a:cubicBezTo>
                  <a:pt x="8630928" y="0"/>
                  <a:pt x="11120290" y="2489360"/>
                  <a:pt x="11120290" y="5560142"/>
                </a:cubicBezTo>
                <a:cubicBezTo>
                  <a:pt x="11120290" y="8630924"/>
                  <a:pt x="8630928" y="11120284"/>
                  <a:pt x="5560145" y="11120284"/>
                </a:cubicBezTo>
                <a:cubicBezTo>
                  <a:pt x="2489362" y="11120284"/>
                  <a:pt x="0" y="8630924"/>
                  <a:pt x="0" y="5560142"/>
                </a:cubicBezTo>
                <a:cubicBezTo>
                  <a:pt x="0" y="2489360"/>
                  <a:pt x="2489362" y="0"/>
                  <a:pt x="5560145" y="0"/>
                </a:cubicBez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
        <p:nvSpPr>
          <p:cNvPr id="9" name="标题 1"/>
          <p:cNvSpPr>
            <a:spLocks noGrp="1"/>
          </p:cNvSpPr>
          <p:nvPr>
            <p:ph type="title"/>
          </p:nvPr>
        </p:nvSpPr>
        <p:spPr>
          <a:xfrm>
            <a:off x="838200" y="536209"/>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lgn="ctr">
              <a:spcBef>
                <a:spcPts val="1000"/>
              </a:spcBef>
              <a:buFontTx/>
            </a:pPr>
            <a:r>
              <a:rPr lang="zh-CN" altLang="en-US"/>
              <a:t>单击此处编辑母版标题样式</a:t>
            </a:r>
          </a:p>
        </p:txBody>
      </p:sp>
      <p:sp>
        <p:nvSpPr>
          <p:cNvPr id="10" name="文本占位符 49"/>
          <p:cNvSpPr>
            <a:spLocks noGrp="1"/>
          </p:cNvSpPr>
          <p:nvPr>
            <p:ph type="body" sz="quarter" idx="11" hasCustomPrompt="1"/>
          </p:nvPr>
        </p:nvSpPr>
        <p:spPr>
          <a:xfrm>
            <a:off x="1904426" y="1013931"/>
            <a:ext cx="8383148" cy="286232"/>
          </a:xfrm>
          <a:prstGeom prst="rect">
            <a:avLst/>
          </a:prstGeom>
          <a:noFill/>
        </p:spPr>
        <p:txBody>
          <a:bodyPr wrap="square" rtlCol="0" anchor="ctr" anchorCtr="0">
            <a:spAutoFit/>
          </a:bodyPr>
          <a:lstStyle>
            <a:lvl1pPr marL="0" indent="0" algn="ctr">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11" name="立方体 10"/>
          <p:cNvSpPr>
            <a:spLocks noChangeAspect="1"/>
          </p:cNvSpPr>
          <p:nvPr userDrawn="1"/>
        </p:nvSpPr>
        <p:spPr>
          <a:xfrm>
            <a:off x="5680207" y="-465"/>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立方体 11"/>
          <p:cNvSpPr>
            <a:spLocks noChangeAspect="1"/>
          </p:cNvSpPr>
          <p:nvPr userDrawn="1"/>
        </p:nvSpPr>
        <p:spPr>
          <a:xfrm>
            <a:off x="6392521" y="4413"/>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立方体 12"/>
          <p:cNvSpPr>
            <a:spLocks noChangeAspect="1"/>
          </p:cNvSpPr>
          <p:nvPr userDrawn="1"/>
        </p:nvSpPr>
        <p:spPr>
          <a:xfrm>
            <a:off x="5817700" y="-248815"/>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8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8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80000">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80000">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14:bounceEnd="80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8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80000">
                                          <p:cBhvr additive="base">
                                            <p:cTn id="19"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2" presetClass="entr" presetSubtype="1" decel="10000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build="p"/>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2" presetClass="entr" presetSubtype="1" decel="10000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build="p"/>
          <p:bldP spid="11" grpId="0" animBg="1"/>
          <p:bldP spid="12" grpId="0" animBg="1"/>
          <p:bldP spid="13" grpId="0" animBg="1"/>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2968291" y="0"/>
            <a:ext cx="2998787"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6" name="Picture Placeholder 5"/>
          <p:cNvSpPr>
            <a:spLocks noGrp="1"/>
          </p:cNvSpPr>
          <p:nvPr>
            <p:ph type="pic" sz="quarter" idx="10"/>
          </p:nvPr>
        </p:nvSpPr>
        <p:spPr>
          <a:xfrm>
            <a:off x="-32084" y="0"/>
            <a:ext cx="2998787" cy="6858000"/>
          </a:xfrm>
          <a:prstGeom prst="rect">
            <a:avLst/>
          </a:prstGeom>
          <a:effectLst>
            <a:outerShdw blurRad="1270000" algn="ctr" rotWithShape="0">
              <a:schemeClr val="tx1">
                <a:lumMod val="95000"/>
                <a:lumOff val="5000"/>
                <a:alpha val="40000"/>
              </a:schemeClr>
            </a:outerShdw>
          </a:effectLst>
        </p:spPr>
        <p:txBody>
          <a:bodyPr/>
          <a:lstStyle>
            <a:lvl1pPr marL="0" indent="0" algn="ctr">
              <a:buNone/>
              <a:defRPr>
                <a:solidFill>
                  <a:schemeClr val="tx1">
                    <a:lumMod val="65000"/>
                    <a:lumOff val="35000"/>
                  </a:schemeClr>
                </a:solidFill>
              </a:defRPr>
            </a:lvl1pPr>
          </a:lstStyle>
          <a:p>
            <a:endParaRPr lang="id-ID"/>
          </a:p>
        </p:txBody>
      </p:sp>
      <p:sp>
        <p:nvSpPr>
          <p:cNvPr id="11" name="标题 1"/>
          <p:cNvSpPr>
            <a:spLocks noGrp="1"/>
          </p:cNvSpPr>
          <p:nvPr>
            <p:ph type="title"/>
          </p:nvPr>
        </p:nvSpPr>
        <p:spPr>
          <a:xfrm>
            <a:off x="1253108" y="340792"/>
            <a:ext cx="9839602"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spcBef>
                <a:spcPts val="1000"/>
              </a:spcBef>
              <a:buFontTx/>
            </a:pPr>
            <a:r>
              <a:rPr lang="zh-CN" altLang="en-US"/>
              <a:t>单击此处编辑母版标题样式</a:t>
            </a:r>
          </a:p>
        </p:txBody>
      </p:sp>
      <p:sp>
        <p:nvSpPr>
          <p:cNvPr id="12" name="文本占位符 49"/>
          <p:cNvSpPr>
            <a:spLocks noGrp="1"/>
          </p:cNvSpPr>
          <p:nvPr>
            <p:ph type="body" sz="quarter" idx="13" hasCustomPrompt="1"/>
          </p:nvPr>
        </p:nvSpPr>
        <p:spPr>
          <a:xfrm>
            <a:off x="2709562" y="936595"/>
            <a:ext cx="8383148" cy="286232"/>
          </a:xfrm>
          <a:prstGeom prst="rect">
            <a:avLst/>
          </a:prstGeom>
          <a:noFill/>
        </p:spPr>
        <p:txBody>
          <a:bodyPr wrap="square" rtlCol="0" anchor="ctr" anchorCtr="0">
            <a:spAutoFit/>
          </a:bodyPr>
          <a:lstStyle>
            <a:lvl1pPr marL="0" indent="0">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13" name="立方体 12"/>
          <p:cNvSpPr>
            <a:spLocks noChangeAspect="1"/>
          </p:cNvSpPr>
          <p:nvPr userDrawn="1"/>
        </p:nvSpPr>
        <p:spPr>
          <a:xfrm>
            <a:off x="11526449" y="341440"/>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立方体 13"/>
          <p:cNvSpPr>
            <a:spLocks noChangeAspect="1"/>
          </p:cNvSpPr>
          <p:nvPr userDrawn="1"/>
        </p:nvSpPr>
        <p:spPr>
          <a:xfrm>
            <a:off x="11646881" y="736168"/>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立方体 14"/>
          <p:cNvSpPr>
            <a:spLocks noChangeAspect="1"/>
          </p:cNvSpPr>
          <p:nvPr userDrawn="1"/>
        </p:nvSpPr>
        <p:spPr>
          <a:xfrm>
            <a:off x="11092710" y="360716"/>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63" presetClass="path" presetSubtype="0" decel="100000" fill="hold" grpId="1" nodeType="withEffect">
                                  <p:stCondLst>
                                    <p:cond delay="0"/>
                                  </p:stCondLst>
                                  <p:childTnLst>
                                    <p:animMotion origin="layout" path="M 0 2.59259E-6 L 0.0944 2.59259E-6 " pathEditMode="relative" rAng="0" ptsTypes="AA">
                                      <p:cBhvr>
                                        <p:cTn id="29" dur="1000" spd="-100000" fill="hold"/>
                                        <p:tgtEl>
                                          <p:spTgt spid="11"/>
                                        </p:tgtEl>
                                        <p:attrNameLst>
                                          <p:attrName>ppt_x</p:attrName>
                                          <p:attrName>ppt_y</p:attrName>
                                        </p:attrNameLst>
                                      </p:cBhvr>
                                      <p:rCtr x="4714" y="0"/>
                                    </p:animMotion>
                                  </p:childTnLst>
                                </p:cTn>
                              </p:par>
                              <p:par>
                                <p:cTn id="30" presetID="10" presetClass="entr" presetSubtype="0" fill="hold" grpId="0" nodeType="withEffect">
                                  <p:stCondLst>
                                    <p:cond delay="50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1" grpId="0"/>
      <p:bldP spid="11" grpId="1"/>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3E9B5DC-BA59-4EE0-907F-F3527677ED53}" type="datetimeFigureOut">
              <a:rPr lang="zh-CN" altLang="en-US" smtClean="0"/>
              <a:t>2024/2/4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4DBD86-DD9B-4C80-827E-B61E3644BA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F60EDDA-554B-BA4C-8A20-004D3ACF734C}"/>
              </a:ext>
            </a:extLst>
          </p:cNvPr>
          <p:cNvSpPr>
            <a:spLocks noGrp="1"/>
          </p:cNvSpPr>
          <p:nvPr>
            <p:ph type="dt" sz="half" idx="10"/>
          </p:nvPr>
        </p:nvSpPr>
        <p:spPr/>
        <p:txBody>
          <a:bodyPr/>
          <a:lstStyle/>
          <a:p>
            <a:fld id="{C5282F46-B203-9F48-99EB-3A4DCD6D85AB}" type="datetimeFigureOut">
              <a:rPr kumimoji="1" lang="zh-CN" altLang="en-US" smtClean="0"/>
              <a:t>2024/2/4</a:t>
            </a:fld>
            <a:endParaRPr kumimoji="1" lang="zh-CN" altLang="en-US"/>
          </a:p>
        </p:txBody>
      </p:sp>
      <p:sp>
        <p:nvSpPr>
          <p:cNvPr id="3" name="页脚占位符 2">
            <a:extLst>
              <a:ext uri="{FF2B5EF4-FFF2-40B4-BE49-F238E27FC236}">
                <a16:creationId xmlns:a16="http://schemas.microsoft.com/office/drawing/2014/main" id="{6EA8B8F7-0A08-8649-8C0D-EA4263842037}"/>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5B913B4C-D39F-0646-A37D-F2030C5655D3}"/>
              </a:ext>
            </a:extLst>
          </p:cNvPr>
          <p:cNvSpPr>
            <a:spLocks noGrp="1"/>
          </p:cNvSpPr>
          <p:nvPr>
            <p:ph type="sldNum" sz="quarter" idx="12"/>
          </p:nvPr>
        </p:nvSpPr>
        <p:spPr/>
        <p:txBody>
          <a:bodyPr/>
          <a:lstStyle/>
          <a:p>
            <a:fld id="{6FA4B968-E013-B845-95E1-78DEEC9736C3}" type="slidenum">
              <a:rPr kumimoji="1" lang="zh-CN" altLang="en-US" smtClean="0"/>
              <a:t>‹#›</a:t>
            </a:fld>
            <a:endParaRPr kumimoji="1" lang="zh-CN" altLang="en-US"/>
          </a:p>
        </p:txBody>
      </p:sp>
    </p:spTree>
    <p:extLst>
      <p:ext uri="{BB962C8B-B14F-4D97-AF65-F5344CB8AC3E}">
        <p14:creationId xmlns:p14="http://schemas.microsoft.com/office/powerpoint/2010/main" val="33919880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文本框 18"/>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7FAE3-B6A6-4F8C-A3EE-9B3A5A9AB4F0}" type="datetimeFigureOut">
              <a:rPr lang="zh-CN" altLang="en-US" smtClean="0"/>
              <a:pPr/>
              <a:t>2024/2/4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353800" y="6356349"/>
            <a:ext cx="412750" cy="365125"/>
          </a:xfrm>
          <a:prstGeom prst="rect">
            <a:avLst/>
          </a:prstGeom>
          <a:solidFill>
            <a:schemeClr val="tx1">
              <a:alpha val="10000"/>
            </a:schemeClr>
          </a:solidFill>
        </p:spPr>
        <p:txBody>
          <a:bodyPr vert="horz" lIns="91440" tIns="45720" rIns="91440" bIns="45720" rtlCol="0" anchor="ctr"/>
          <a:lstStyle>
            <a:lvl1pPr algn="ctr">
              <a:defRPr sz="1600">
                <a:solidFill>
                  <a:schemeClr val="bg1"/>
                </a:solidFill>
                <a:latin typeface="+mn-lt"/>
              </a:defRPr>
            </a:lvl1pPr>
          </a:lstStyle>
          <a:p>
            <a:fld id="{5B74D221-F78E-4CE2-B90E-39C483F4591B}" type="slidenum">
              <a:rPr lang="zh-CN" altLang="en-US" smtClean="0"/>
              <a:pPr/>
              <a:t>‹#›</a:t>
            </a:fld>
            <a:endParaRPr lang="zh-CN" altLang="en-US"/>
          </a:p>
        </p:txBody>
      </p:sp>
    </p:spTree>
    <p:extLst>
      <p:ext uri="{BB962C8B-B14F-4D97-AF65-F5344CB8AC3E}">
        <p14:creationId xmlns:p14="http://schemas.microsoft.com/office/powerpoint/2010/main" val="31875661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wmf"/><Relationship Id="rId7"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11.x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wmf"/><Relationship Id="rId7" Type="http://schemas.openxmlformats.org/officeDocument/2006/relationships/image" Target="../media/image5.png"/><Relationship Id="rId2" Type="http://schemas.openxmlformats.org/officeDocument/2006/relationships/oleObject" Target="../embeddings/oleObject6.bin"/><Relationship Id="rId1" Type="http://schemas.openxmlformats.org/officeDocument/2006/relationships/slideLayout" Target="../slideLayouts/slideLayout11.x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4.wmf"/><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oleObject" Target="../embeddings/oleObject11.bin"/><Relationship Id="rId1" Type="http://schemas.openxmlformats.org/officeDocument/2006/relationships/slideLayout" Target="../slideLayouts/slideLayout11.xml"/><Relationship Id="rId6" Type="http://schemas.openxmlformats.org/officeDocument/2006/relationships/oleObject" Target="../embeddings/oleObject14.bin"/><Relationship Id="rId11" Type="http://schemas.openxmlformats.org/officeDocument/2006/relationships/image" Target="../media/image8.png"/><Relationship Id="rId5" Type="http://schemas.openxmlformats.org/officeDocument/2006/relationships/oleObject" Target="../embeddings/oleObject13.bin"/><Relationship Id="rId10" Type="http://schemas.openxmlformats.org/officeDocument/2006/relationships/image" Target="../media/image7.png"/><Relationship Id="rId4" Type="http://schemas.openxmlformats.org/officeDocument/2006/relationships/oleObject" Target="../embeddings/oleObject12.bin"/><Relationship Id="rId9"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4.wmf"/><Relationship Id="rId7" Type="http://schemas.openxmlformats.org/officeDocument/2006/relationships/image" Target="../media/image5.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oleObject" Target="../embeddings/oleObject16.bin"/><Relationship Id="rId16"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oleObject" Target="../embeddings/oleObject19.bin"/><Relationship Id="rId11" Type="http://schemas.openxmlformats.org/officeDocument/2006/relationships/image" Target="../media/image11.png"/><Relationship Id="rId5" Type="http://schemas.openxmlformats.org/officeDocument/2006/relationships/oleObject" Target="../embeddings/oleObject18.bin"/><Relationship Id="rId1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oleObject" Target="../embeddings/oleObject17.bin"/><Relationship Id="rId9" Type="http://schemas.openxmlformats.org/officeDocument/2006/relationships/oleObject" Target="../embeddings/oleObject20.bin"/><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4.wmf"/><Relationship Id="rId7" Type="http://schemas.openxmlformats.org/officeDocument/2006/relationships/image" Target="../media/image5.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oleObject" Target="../embeddings/oleObject21.bin"/><Relationship Id="rId16"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oleObject" Target="../embeddings/oleObject24.bin"/><Relationship Id="rId11" Type="http://schemas.openxmlformats.org/officeDocument/2006/relationships/image" Target="../media/image11.png"/><Relationship Id="rId5" Type="http://schemas.openxmlformats.org/officeDocument/2006/relationships/oleObject" Target="../embeddings/oleObject23.bin"/><Relationship Id="rId1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oleObject" Target="../embeddings/oleObject22.bin"/><Relationship Id="rId9" Type="http://schemas.openxmlformats.org/officeDocument/2006/relationships/oleObject" Target="../embeddings/oleObject25.bin"/><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31.bin"/><Relationship Id="rId18" Type="http://schemas.openxmlformats.org/officeDocument/2006/relationships/image" Target="../media/image25.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22.wmf"/><Relationship Id="rId17" Type="http://schemas.openxmlformats.org/officeDocument/2006/relationships/oleObject" Target="../embeddings/oleObject33.bin"/><Relationship Id="rId2" Type="http://schemas.openxmlformats.org/officeDocument/2006/relationships/notesSlide" Target="../notesSlides/notesSlide2.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slideLayout" Target="../slideLayouts/slideLayout7.xml"/><Relationship Id="rId6" Type="http://schemas.openxmlformats.org/officeDocument/2006/relationships/image" Target="../media/image19.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1.wmf"/><Relationship Id="rId19" Type="http://schemas.openxmlformats.org/officeDocument/2006/relationships/oleObject" Target="../embeddings/oleObject34.bin"/><Relationship Id="rId4" Type="http://schemas.openxmlformats.org/officeDocument/2006/relationships/image" Target="../media/image18.wmf"/><Relationship Id="rId9" Type="http://schemas.openxmlformats.org/officeDocument/2006/relationships/oleObject" Target="../embeddings/oleObject29.bin"/><Relationship Id="rId1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35.bin"/><Relationship Id="rId1" Type="http://schemas.openxmlformats.org/officeDocument/2006/relationships/slideLayout" Target="../slideLayouts/slideLayout10.xml"/><Relationship Id="rId5" Type="http://schemas.openxmlformats.org/officeDocument/2006/relationships/image" Target="../media/image28.wmf"/><Relationship Id="rId4"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37.bin"/><Relationship Id="rId1" Type="http://schemas.openxmlformats.org/officeDocument/2006/relationships/slideLayout" Target="../slideLayouts/slideLayout10.xml"/><Relationship Id="rId5" Type="http://schemas.openxmlformats.org/officeDocument/2006/relationships/image" Target="../media/image28.wmf"/><Relationship Id="rId4"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8.wmf"/><Relationship Id="rId5" Type="http://schemas.openxmlformats.org/officeDocument/2006/relationships/oleObject" Target="../embeddings/oleObject40.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41.bin"/><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42.bin"/><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43.bin"/><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rot="16200000">
            <a:off x="8527910" y="3595761"/>
            <a:ext cx="3247432" cy="47441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31586" y="-770305"/>
            <a:ext cx="4812734" cy="8340856"/>
          </a:xfrm>
          <a:prstGeom prst="rect">
            <a:avLst/>
          </a:prstGeom>
          <a:noFill/>
          <a:extLst>
            <a:ext uri="{909E8E84-426E-40DD-AFC4-6F175D3DCCD1}">
              <a14:hiddenFill xmlns:a14="http://schemas.microsoft.com/office/drawing/2010/main">
                <a:solidFill>
                  <a:srgbClr val="FFFFFF"/>
                </a:solidFill>
              </a14:hiddenFill>
            </a:ext>
          </a:extLst>
        </p:spPr>
      </p:pic>
      <p:sp>
        <p:nvSpPr>
          <p:cNvPr id="21" name="PA_文本框 18"/>
          <p:cNvSpPr txBox="1"/>
          <p:nvPr>
            <p:custDataLst>
              <p:tags r:id="rId2"/>
            </p:custDataLst>
          </p:nvPr>
        </p:nvSpPr>
        <p:spPr>
          <a:xfrm>
            <a:off x="3697355" y="2051299"/>
            <a:ext cx="6582545" cy="830997"/>
          </a:xfrm>
          <a:prstGeom prst="rect">
            <a:avLst/>
          </a:prstGeom>
          <a:noFill/>
          <a:effectLst/>
        </p:spPr>
        <p:txBody>
          <a:bodyPr wrap="square" rtlCol="0" anchor="b" anchorCtr="0">
            <a:spAutoFit/>
          </a:bodyPr>
          <a:lstStyle>
            <a:defPPr>
              <a:defRPr lang="zh-CN"/>
            </a:defPPr>
            <a:lvl1pPr>
              <a:defRPr sz="5400" b="1">
                <a:solidFill>
                  <a:srgbClr val="6BB2E1">
                    <a:lumMod val="75000"/>
                  </a:srgbClr>
                </a:solidFill>
                <a:effectLst>
                  <a:innerShdw blurRad="127000" dist="63500" dir="16200000">
                    <a:prstClr val="black">
                      <a:alpha val="50000"/>
                    </a:prstClr>
                  </a:innerShdw>
                </a:effectLst>
                <a:latin typeface="微软雅黑" panose="020B0503020204020204" pitchFamily="34" charset="-122"/>
                <a:ea typeface="微软雅黑" panose="020B0503020204020204" pitchFamily="34" charset="-122"/>
              </a:defRPr>
            </a:lvl1pPr>
          </a:lstStyle>
          <a:p>
            <a:pPr>
              <a:spcAft>
                <a:spcPts val="0"/>
              </a:spcAft>
            </a:pPr>
            <a:r>
              <a:rPr lang="zh-CN" altLang="en-US" sz="4800" dirty="0">
                <a:solidFill>
                  <a:srgbClr val="5596A7"/>
                </a:solidFill>
                <a:latin typeface="时尚中黑简体" panose="01010104010101010101" pitchFamily="2" charset="-122"/>
                <a:ea typeface="时尚中黑简体" panose="01010104010101010101" pitchFamily="2" charset="-122"/>
              </a:rPr>
              <a:t>物理化学基础实验</a:t>
            </a:r>
            <a:endParaRPr lang="zh-CN" altLang="zh-CN" sz="66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
        <p:nvSpPr>
          <p:cNvPr id="22" name="PA_圆角矩形 159"/>
          <p:cNvSpPr/>
          <p:nvPr>
            <p:custDataLst>
              <p:tags r:id="rId3"/>
            </p:custDataLst>
          </p:nvPr>
        </p:nvSpPr>
        <p:spPr>
          <a:xfrm>
            <a:off x="5345225" y="5215657"/>
            <a:ext cx="6321287" cy="646777"/>
          </a:xfrm>
          <a:prstGeom prst="roundRect">
            <a:avLst>
              <a:gd name="adj" fmla="val 50000"/>
            </a:avLst>
          </a:prstGeom>
          <a:solidFill>
            <a:srgbClr val="5596A7"/>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prstClr val="white"/>
                </a:solidFill>
                <a:sym typeface="+mn-lt"/>
              </a:rPr>
              <a:t>物理化学实验教学组  王钰熙 </a:t>
            </a:r>
            <a:endParaRPr lang="en-US" altLang="zh-CN" sz="2400" b="1" dirty="0">
              <a:solidFill>
                <a:prstClr val="white"/>
              </a:solidFill>
              <a:sym typeface="+mn-lt"/>
            </a:endParaRPr>
          </a:p>
        </p:txBody>
      </p:sp>
      <p:sp>
        <p:nvSpPr>
          <p:cNvPr id="12" name="矩形 11">
            <a:extLst>
              <a:ext uri="{FF2B5EF4-FFF2-40B4-BE49-F238E27FC236}">
                <a16:creationId xmlns:a16="http://schemas.microsoft.com/office/drawing/2014/main" id="{0B115603-50DD-46E7-824D-D074C5F8C4C7}"/>
              </a:ext>
            </a:extLst>
          </p:cNvPr>
          <p:cNvSpPr/>
          <p:nvPr/>
        </p:nvSpPr>
        <p:spPr>
          <a:xfrm>
            <a:off x="7779569" y="2962016"/>
            <a:ext cx="3527784" cy="523220"/>
          </a:xfrm>
          <a:prstGeom prst="rect">
            <a:avLst/>
          </a:prstGeom>
        </p:spPr>
        <p:txBody>
          <a:bodyPr wrap="square">
            <a:spAutoFit/>
          </a:bodyPr>
          <a:lstStyle/>
          <a:p>
            <a:pPr marL="901700" indent="-901700">
              <a:spcAft>
                <a:spcPts val="0"/>
              </a:spcAft>
            </a:pPr>
            <a:r>
              <a:rPr lang="en-US" altLang="zh-CN" sz="2800" b="1" dirty="0">
                <a:solidFill>
                  <a:schemeClr val="tx1">
                    <a:lumMod val="50000"/>
                    <a:lumOff val="50000"/>
                  </a:schemeClr>
                </a:solidFill>
                <a:effectLst>
                  <a:innerShdw blurRad="127000" dist="63500" dir="16200000">
                    <a:prstClr val="black">
                      <a:alpha val="50000"/>
                    </a:prstClr>
                  </a:innerShdw>
                </a:effectLst>
                <a:ea typeface="时尚中黑简体" panose="01010104010101010101" pitchFamily="2" charset="-122"/>
              </a:rPr>
              <a:t>——</a:t>
            </a:r>
            <a:r>
              <a:rPr lang="zh-CN" altLang="en-US" sz="2800" b="1" dirty="0">
                <a:solidFill>
                  <a:schemeClr val="tx1">
                    <a:lumMod val="50000"/>
                    <a:lumOff val="50000"/>
                  </a:schemeClr>
                </a:solidFill>
                <a:effectLst>
                  <a:innerShdw blurRad="127000" dist="63500" dir="16200000">
                    <a:prstClr val="black">
                      <a:alpha val="50000"/>
                    </a:prstClr>
                  </a:innerShdw>
                </a:effectLst>
                <a:ea typeface="时尚中黑简体" panose="01010104010101010101" pitchFamily="2" charset="-122"/>
              </a:rPr>
              <a:t>绪论课</a:t>
            </a:r>
            <a:endParaRPr lang="zh-CN" altLang="zh-CN" sz="2800" b="1" dirty="0">
              <a:solidFill>
                <a:schemeClr val="tx1">
                  <a:lumMod val="50000"/>
                  <a:lumOff val="50000"/>
                </a:schemeClr>
              </a:solidFill>
              <a:effectLst>
                <a:innerShdw blurRad="127000" dist="63500" dir="16200000">
                  <a:prstClr val="black">
                    <a:alpha val="50000"/>
                  </a:prstClr>
                </a:innerShdw>
              </a:effectLst>
              <a:ea typeface="时尚中黑简体" panose="01010104010101010101" pitchFamily="2" charset="-122"/>
            </a:endParaRPr>
          </a:p>
        </p:txBody>
      </p:sp>
      <p:sp>
        <p:nvSpPr>
          <p:cNvPr id="7" name="PA_圆角矩形 159">
            <a:extLst>
              <a:ext uri="{FF2B5EF4-FFF2-40B4-BE49-F238E27FC236}">
                <a16:creationId xmlns:a16="http://schemas.microsoft.com/office/drawing/2014/main" id="{582AC66B-A2D4-4FF2-83D3-193A1FBAD5E9}"/>
              </a:ext>
            </a:extLst>
          </p:cNvPr>
          <p:cNvSpPr/>
          <p:nvPr>
            <p:custDataLst>
              <p:tags r:id="rId4"/>
            </p:custDataLst>
          </p:nvPr>
        </p:nvSpPr>
        <p:spPr>
          <a:xfrm>
            <a:off x="234503" y="249621"/>
            <a:ext cx="2308518" cy="646777"/>
          </a:xfrm>
          <a:prstGeom prst="roundRect">
            <a:avLst>
              <a:gd name="adj" fmla="val 50000"/>
            </a:avLst>
          </a:prstGeom>
          <a:solidFill>
            <a:schemeClr val="accent4">
              <a:lumMod val="75000"/>
            </a:schemeClr>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prstClr val="white"/>
                </a:solidFill>
                <a:sym typeface="+mn-lt"/>
              </a:rPr>
              <a:t>2023</a:t>
            </a:r>
            <a:r>
              <a:rPr lang="zh-CN" altLang="en-US" sz="2400" b="1" dirty="0">
                <a:solidFill>
                  <a:prstClr val="white"/>
                </a:solidFill>
                <a:sym typeface="+mn-lt"/>
              </a:rPr>
              <a:t>年秋季</a:t>
            </a:r>
            <a:endParaRPr lang="en-US" altLang="zh-CN" sz="2400" b="1" dirty="0">
              <a:solidFill>
                <a:prstClr val="white"/>
              </a:solidFill>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0"/>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lang="zh-CN" altLang="en-US" sz="2400">
              <a:solidFill>
                <a:schemeClr val="tx2"/>
              </a:solidFill>
            </a:endParaRPr>
          </a:p>
        </p:txBody>
      </p:sp>
      <p:sp>
        <p:nvSpPr>
          <p:cNvPr id="42" name="Rectangle 3"/>
          <p:cNvSpPr>
            <a:spLocks noChangeArrowheads="1"/>
          </p:cNvSpPr>
          <p:nvPr/>
        </p:nvSpPr>
        <p:spPr bwMode="auto">
          <a:xfrm>
            <a:off x="1919289" y="981076"/>
            <a:ext cx="81740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zh-CN" sz="2800" dirty="0">
                <a:solidFill>
                  <a:srgbClr val="2A2A2A"/>
                </a:solidFill>
              </a:rPr>
              <a:t>根据热力学第一定律</a:t>
            </a:r>
            <a:r>
              <a:rPr lang="zh-CN" altLang="en-US" sz="2800" dirty="0">
                <a:solidFill>
                  <a:srgbClr val="2A2A2A"/>
                </a:solidFill>
              </a:rPr>
              <a:t>和第二定律联合</a:t>
            </a:r>
            <a:r>
              <a:rPr lang="zh-CN" altLang="zh-CN" sz="2800" dirty="0">
                <a:solidFill>
                  <a:srgbClr val="2A2A2A"/>
                </a:solidFill>
              </a:rPr>
              <a:t>公式：</a:t>
            </a:r>
          </a:p>
        </p:txBody>
      </p:sp>
      <p:sp>
        <p:nvSpPr>
          <p:cNvPr id="43" name="Rectangle 5"/>
          <p:cNvSpPr>
            <a:spLocks noChangeArrowheads="1"/>
          </p:cNvSpPr>
          <p:nvPr/>
        </p:nvSpPr>
        <p:spPr bwMode="auto">
          <a:xfrm>
            <a:off x="2208214" y="1817688"/>
            <a:ext cx="8135937"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dU </a:t>
            </a:r>
            <a:r>
              <a:rPr lang="zh-CN" altLang="en-US" sz="2800" dirty="0">
                <a:solidFill>
                  <a:srgbClr val="2A2A2A"/>
                </a:solidFill>
                <a:latin typeface="宋体" panose="02010600030101010101" pitchFamily="2" charset="-122"/>
              </a:rPr>
              <a:t>＝</a:t>
            </a:r>
            <a:r>
              <a:rPr lang="en-US" altLang="zh-CN" sz="2800" dirty="0">
                <a:solidFill>
                  <a:srgbClr val="2A2A2A"/>
                </a:solidFill>
              </a:rPr>
              <a:t> </a:t>
            </a:r>
            <a:r>
              <a:rPr lang="zh-CN" altLang="zh-CN" sz="2800" dirty="0">
                <a:solidFill>
                  <a:srgbClr val="2A2A2A"/>
                </a:solidFill>
              </a:rPr>
              <a:t>δ</a:t>
            </a:r>
            <a:r>
              <a:rPr lang="en-US" altLang="zh-CN" sz="2800" dirty="0">
                <a:solidFill>
                  <a:srgbClr val="2A2A2A"/>
                </a:solidFill>
              </a:rPr>
              <a:t>Q</a:t>
            </a:r>
            <a:r>
              <a:rPr lang="zh-CN" altLang="zh-CN" sz="2800" dirty="0">
                <a:solidFill>
                  <a:srgbClr val="2A2A2A"/>
                </a:solidFill>
              </a:rPr>
              <a:t>－δ</a:t>
            </a:r>
            <a:r>
              <a:rPr lang="en-US" altLang="zh-CN" sz="2800" dirty="0">
                <a:solidFill>
                  <a:srgbClr val="2A2A2A"/>
                </a:solidFill>
              </a:rPr>
              <a:t>W</a:t>
            </a:r>
            <a:r>
              <a:rPr lang="zh-CN" altLang="en-US" sz="2800" dirty="0">
                <a:solidFill>
                  <a:srgbClr val="2A2A2A"/>
                </a:solidFill>
                <a:latin typeface="宋体" panose="02010600030101010101" pitchFamily="2" charset="-122"/>
              </a:rPr>
              <a:t> ＝</a:t>
            </a:r>
            <a:r>
              <a:rPr lang="en-US" altLang="zh-CN" sz="2800" dirty="0">
                <a:solidFill>
                  <a:srgbClr val="2A2A2A"/>
                </a:solidFill>
                <a:latin typeface="宋体" panose="02010600030101010101" pitchFamily="2" charset="-122"/>
              </a:rPr>
              <a:t>……</a:t>
            </a:r>
            <a:endParaRPr lang="zh-CN" altLang="en-US" sz="2800" b="1" dirty="0">
              <a:solidFill>
                <a:srgbClr val="2A2A2A"/>
              </a:solidFill>
            </a:endParaRPr>
          </a:p>
        </p:txBody>
      </p:sp>
      <p:sp>
        <p:nvSpPr>
          <p:cNvPr id="44" name="Rectangle 5"/>
          <p:cNvSpPr>
            <a:spLocks noChangeArrowheads="1"/>
          </p:cNvSpPr>
          <p:nvPr/>
        </p:nvSpPr>
        <p:spPr bwMode="auto">
          <a:xfrm>
            <a:off x="2208213" y="2435226"/>
            <a:ext cx="43926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dU </a:t>
            </a:r>
            <a:r>
              <a:rPr lang="zh-CN" altLang="en-US" sz="2800" dirty="0">
                <a:solidFill>
                  <a:srgbClr val="2A2A2A"/>
                </a:solidFill>
                <a:latin typeface="宋体" panose="02010600030101010101" pitchFamily="2" charset="-122"/>
              </a:rPr>
              <a:t>＝</a:t>
            </a:r>
            <a:r>
              <a:rPr lang="en-US" altLang="zh-CN" sz="2800" dirty="0">
                <a:solidFill>
                  <a:srgbClr val="2A2A2A"/>
                </a:solidFill>
              </a:rPr>
              <a:t>T dS</a:t>
            </a:r>
            <a:r>
              <a:rPr lang="zh-CN" altLang="zh-CN" sz="2800" dirty="0">
                <a:solidFill>
                  <a:srgbClr val="2A2A2A"/>
                </a:solidFill>
              </a:rPr>
              <a:t>－</a:t>
            </a:r>
            <a:r>
              <a:rPr lang="en-US" altLang="zh-CN" sz="2800" dirty="0">
                <a:solidFill>
                  <a:srgbClr val="2A2A2A"/>
                </a:solidFill>
              </a:rPr>
              <a:t>pdV</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graphicFrame>
        <p:nvGraphicFramePr>
          <p:cNvPr id="50" name="对象 49"/>
          <p:cNvGraphicFramePr>
            <a:graphicFrameLocks noChangeAspect="1"/>
          </p:cNvGraphicFramePr>
          <p:nvPr/>
        </p:nvGraphicFramePr>
        <p:xfrm>
          <a:off x="6307139" y="2632076"/>
          <a:ext cx="473075" cy="550863"/>
        </p:xfrm>
        <a:graphic>
          <a:graphicData uri="http://schemas.openxmlformats.org/presentationml/2006/ole">
            <mc:AlternateContent xmlns:mc="http://schemas.openxmlformats.org/markup-compatibility/2006">
              <mc:Choice xmlns:v="urn:schemas-microsoft-com:vml" Requires="v">
                <p:oleObj name="公式" r:id="rId2" imgW="291973" imgH="342751" progId="Equation.3">
                  <p:embed/>
                </p:oleObj>
              </mc:Choice>
              <mc:Fallback>
                <p:oleObj name="公式" r:id="rId2" imgW="291973" imgH="342751" progId="Equation.3">
                  <p:embed/>
                  <p:pic>
                    <p:nvPicPr>
                      <p:cNvPr id="50" name="对象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39" y="2632076"/>
                        <a:ext cx="4730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Rectangle 5"/>
          <p:cNvSpPr>
            <a:spLocks noChangeArrowheads="1"/>
          </p:cNvSpPr>
          <p:nvPr/>
        </p:nvSpPr>
        <p:spPr bwMode="auto">
          <a:xfrm>
            <a:off x="6588126" y="2435226"/>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52" name="Rectangle 5"/>
          <p:cNvSpPr>
            <a:spLocks noChangeArrowheads="1"/>
          </p:cNvSpPr>
          <p:nvPr/>
        </p:nvSpPr>
        <p:spPr bwMode="auto">
          <a:xfrm>
            <a:off x="2195513" y="3133726"/>
            <a:ext cx="43926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dH </a:t>
            </a:r>
            <a:r>
              <a:rPr lang="zh-CN" altLang="en-US" sz="2800" dirty="0">
                <a:solidFill>
                  <a:srgbClr val="2A2A2A"/>
                </a:solidFill>
                <a:latin typeface="宋体" panose="02010600030101010101" pitchFamily="2" charset="-122"/>
              </a:rPr>
              <a:t>＝</a:t>
            </a:r>
            <a:r>
              <a:rPr lang="en-US" altLang="zh-CN" sz="2800" dirty="0">
                <a:solidFill>
                  <a:srgbClr val="2A2A2A"/>
                </a:solidFill>
              </a:rPr>
              <a:t>T dS</a:t>
            </a:r>
            <a:r>
              <a:rPr lang="zh-CN" altLang="zh-CN" sz="2800" dirty="0">
                <a:solidFill>
                  <a:srgbClr val="2A2A2A"/>
                </a:solidFill>
              </a:rPr>
              <a:t>＋</a:t>
            </a:r>
            <a:r>
              <a:rPr lang="en-US" altLang="zh-CN" sz="2800" dirty="0">
                <a:solidFill>
                  <a:srgbClr val="2A2A2A"/>
                </a:solidFill>
              </a:rPr>
              <a:t>Vdp</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graphicFrame>
        <p:nvGraphicFramePr>
          <p:cNvPr id="53" name="对象 52"/>
          <p:cNvGraphicFramePr>
            <a:graphicFrameLocks noChangeAspect="1"/>
          </p:cNvGraphicFramePr>
          <p:nvPr/>
        </p:nvGraphicFramePr>
        <p:xfrm>
          <a:off x="6311901" y="3268663"/>
          <a:ext cx="474663" cy="550862"/>
        </p:xfrm>
        <a:graphic>
          <a:graphicData uri="http://schemas.openxmlformats.org/presentationml/2006/ole">
            <mc:AlternateContent xmlns:mc="http://schemas.openxmlformats.org/markup-compatibility/2006">
              <mc:Choice xmlns:v="urn:schemas-microsoft-com:vml" Requires="v">
                <p:oleObj name="公式" r:id="rId4" imgW="291973" imgH="342751" progId="Equation.3">
                  <p:embed/>
                </p:oleObj>
              </mc:Choice>
              <mc:Fallback>
                <p:oleObj name="公式" r:id="rId4" imgW="291973" imgH="342751" progId="Equation.3">
                  <p:embed/>
                  <p:pic>
                    <p:nvPicPr>
                      <p:cNvPr id="53" name="对象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3268663"/>
                        <a:ext cx="4746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Rectangle 5"/>
          <p:cNvSpPr>
            <a:spLocks noChangeArrowheads="1"/>
          </p:cNvSpPr>
          <p:nvPr/>
        </p:nvSpPr>
        <p:spPr bwMode="auto">
          <a:xfrm>
            <a:off x="6575426" y="3028951"/>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55" name="Rectangle 5"/>
          <p:cNvSpPr>
            <a:spLocks noChangeArrowheads="1"/>
          </p:cNvSpPr>
          <p:nvPr/>
        </p:nvSpPr>
        <p:spPr bwMode="auto">
          <a:xfrm>
            <a:off x="2208213" y="3865563"/>
            <a:ext cx="46291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dF </a:t>
            </a:r>
            <a:r>
              <a:rPr lang="zh-CN" altLang="en-US" sz="2800" dirty="0">
                <a:solidFill>
                  <a:srgbClr val="2A2A2A"/>
                </a:solidFill>
                <a:latin typeface="宋体" panose="02010600030101010101" pitchFamily="2" charset="-122"/>
              </a:rPr>
              <a:t>＝</a:t>
            </a:r>
            <a:r>
              <a:rPr lang="zh-CN" altLang="zh-CN" sz="2800" dirty="0">
                <a:solidFill>
                  <a:srgbClr val="2A2A2A"/>
                </a:solidFill>
              </a:rPr>
              <a:t>－</a:t>
            </a:r>
            <a:r>
              <a:rPr lang="en-US" altLang="zh-CN" sz="2800" dirty="0">
                <a:solidFill>
                  <a:srgbClr val="2A2A2A"/>
                </a:solidFill>
              </a:rPr>
              <a:t>SdT</a:t>
            </a:r>
            <a:r>
              <a:rPr lang="zh-CN" altLang="zh-CN" sz="2800" dirty="0">
                <a:solidFill>
                  <a:srgbClr val="2A2A2A"/>
                </a:solidFill>
              </a:rPr>
              <a:t>－</a:t>
            </a:r>
            <a:r>
              <a:rPr lang="en-US" altLang="zh-CN" sz="2800" dirty="0">
                <a:solidFill>
                  <a:srgbClr val="2A2A2A"/>
                </a:solidFill>
              </a:rPr>
              <a:t>pdV</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sp>
        <p:nvSpPr>
          <p:cNvPr id="56" name="Rectangle 5"/>
          <p:cNvSpPr>
            <a:spLocks noChangeArrowheads="1"/>
          </p:cNvSpPr>
          <p:nvPr/>
        </p:nvSpPr>
        <p:spPr bwMode="auto">
          <a:xfrm>
            <a:off x="2155826" y="4657726"/>
            <a:ext cx="48037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dG </a:t>
            </a:r>
            <a:r>
              <a:rPr lang="zh-CN" altLang="en-US" sz="2800" dirty="0">
                <a:solidFill>
                  <a:srgbClr val="2A2A2A"/>
                </a:solidFill>
                <a:latin typeface="宋体" panose="02010600030101010101" pitchFamily="2" charset="-122"/>
              </a:rPr>
              <a:t>＝</a:t>
            </a:r>
            <a:r>
              <a:rPr lang="zh-CN" altLang="zh-CN" sz="2800" dirty="0">
                <a:solidFill>
                  <a:srgbClr val="2A2A2A"/>
                </a:solidFill>
              </a:rPr>
              <a:t>－</a:t>
            </a:r>
            <a:r>
              <a:rPr lang="en-US" altLang="zh-CN" sz="2800" dirty="0">
                <a:solidFill>
                  <a:srgbClr val="2A2A2A"/>
                </a:solidFill>
              </a:rPr>
              <a:t>SdT</a:t>
            </a:r>
            <a:r>
              <a:rPr lang="zh-CN" altLang="zh-CN" sz="2800" dirty="0">
                <a:solidFill>
                  <a:srgbClr val="2A2A2A"/>
                </a:solidFill>
              </a:rPr>
              <a:t>＋</a:t>
            </a:r>
            <a:r>
              <a:rPr lang="en-US" altLang="zh-CN" sz="2800" dirty="0">
                <a:solidFill>
                  <a:srgbClr val="2A2A2A"/>
                </a:solidFill>
              </a:rPr>
              <a:t>Vdp</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graphicFrame>
        <p:nvGraphicFramePr>
          <p:cNvPr id="57" name="对象 56"/>
          <p:cNvGraphicFramePr>
            <a:graphicFrameLocks noChangeAspect="1"/>
          </p:cNvGraphicFramePr>
          <p:nvPr/>
        </p:nvGraphicFramePr>
        <p:xfrm>
          <a:off x="6543676" y="4013201"/>
          <a:ext cx="474663" cy="550863"/>
        </p:xfrm>
        <a:graphic>
          <a:graphicData uri="http://schemas.openxmlformats.org/presentationml/2006/ole">
            <mc:AlternateContent xmlns:mc="http://schemas.openxmlformats.org/markup-compatibility/2006">
              <mc:Choice xmlns:v="urn:schemas-microsoft-com:vml" Requires="v">
                <p:oleObj name="公式" r:id="rId5" imgW="291973" imgH="342751" progId="Equation.3">
                  <p:embed/>
                </p:oleObj>
              </mc:Choice>
              <mc:Fallback>
                <p:oleObj name="公式" r:id="rId5" imgW="291973" imgH="342751" progId="Equation.3">
                  <p:embed/>
                  <p:pic>
                    <p:nvPicPr>
                      <p:cNvPr id="57" name="对象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6" y="4013201"/>
                        <a:ext cx="4746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对象 57"/>
          <p:cNvGraphicFramePr>
            <a:graphicFrameLocks noChangeAspect="1"/>
          </p:cNvGraphicFramePr>
          <p:nvPr/>
        </p:nvGraphicFramePr>
        <p:xfrm>
          <a:off x="6524626" y="4840288"/>
          <a:ext cx="473075" cy="550862"/>
        </p:xfrm>
        <a:graphic>
          <a:graphicData uri="http://schemas.openxmlformats.org/presentationml/2006/ole">
            <mc:AlternateContent xmlns:mc="http://schemas.openxmlformats.org/markup-compatibility/2006">
              <mc:Choice xmlns:v="urn:schemas-microsoft-com:vml" Requires="v">
                <p:oleObj name="公式" r:id="rId6" imgW="291973" imgH="342751" progId="Equation.3">
                  <p:embed/>
                </p:oleObj>
              </mc:Choice>
              <mc:Fallback>
                <p:oleObj name="公式" r:id="rId6" imgW="291973" imgH="342751" progId="Equation.3">
                  <p:embed/>
                  <p:pic>
                    <p:nvPicPr>
                      <p:cNvPr id="58" name="对象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6" y="4840288"/>
                        <a:ext cx="4730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 name="Rectangle 5"/>
          <p:cNvSpPr>
            <a:spLocks noChangeArrowheads="1"/>
          </p:cNvSpPr>
          <p:nvPr/>
        </p:nvSpPr>
        <p:spPr bwMode="auto">
          <a:xfrm>
            <a:off x="6862764" y="3859213"/>
            <a:ext cx="1260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60" name="Rectangle 5"/>
          <p:cNvSpPr>
            <a:spLocks noChangeArrowheads="1"/>
          </p:cNvSpPr>
          <p:nvPr/>
        </p:nvSpPr>
        <p:spPr bwMode="auto">
          <a:xfrm>
            <a:off x="6862764" y="4638676"/>
            <a:ext cx="12604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61" name="Rectangle 5"/>
          <p:cNvSpPr>
            <a:spLocks noChangeArrowheads="1"/>
          </p:cNvSpPr>
          <p:nvPr/>
        </p:nvSpPr>
        <p:spPr bwMode="auto">
          <a:xfrm>
            <a:off x="8820150" y="2562226"/>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rgbClr val="2A2A2A"/>
                </a:solidFill>
                <a:cs typeface="Times New Roman" panose="02020603050405020304" pitchFamily="18" charset="0"/>
              </a:rPr>
              <a:t>H</a:t>
            </a:r>
            <a:r>
              <a:rPr lang="zh-CN" altLang="en-US" sz="2400" dirty="0">
                <a:solidFill>
                  <a:srgbClr val="2A2A2A"/>
                </a:solidFill>
                <a:cs typeface="Times New Roman" panose="02020603050405020304" pitchFamily="18" charset="0"/>
              </a:rPr>
              <a:t>＝</a:t>
            </a:r>
            <a:r>
              <a:rPr lang="en-US" altLang="zh-CN" sz="2400" dirty="0">
                <a:solidFill>
                  <a:srgbClr val="2A2A2A"/>
                </a:solidFill>
                <a:cs typeface="Times New Roman" panose="02020603050405020304" pitchFamily="18" charset="0"/>
              </a:rPr>
              <a:t>U</a:t>
            </a:r>
            <a:r>
              <a:rPr lang="zh-CN" altLang="zh-CN" sz="2400" dirty="0">
                <a:solidFill>
                  <a:srgbClr val="2A2A2A"/>
                </a:solidFill>
                <a:cs typeface="Times New Roman" panose="02020603050405020304" pitchFamily="18" charset="0"/>
              </a:rPr>
              <a:t>＋</a:t>
            </a:r>
            <a:r>
              <a:rPr lang="en-US" altLang="zh-CN" sz="2400" dirty="0">
                <a:solidFill>
                  <a:srgbClr val="2A2A2A"/>
                </a:solidFill>
                <a:cs typeface="Times New Roman" panose="02020603050405020304" pitchFamily="18" charset="0"/>
              </a:rPr>
              <a:t>pV</a:t>
            </a:r>
            <a:endParaRPr lang="zh-CN" altLang="en-US" sz="2400" b="1" dirty="0">
              <a:solidFill>
                <a:srgbClr val="2A2A2A"/>
              </a:solidFill>
              <a:cs typeface="Times New Roman" panose="02020603050405020304" pitchFamily="18" charset="0"/>
            </a:endParaRPr>
          </a:p>
        </p:txBody>
      </p:sp>
      <p:sp>
        <p:nvSpPr>
          <p:cNvPr id="62" name="Rectangle 5"/>
          <p:cNvSpPr>
            <a:spLocks noChangeArrowheads="1"/>
          </p:cNvSpPr>
          <p:nvPr/>
        </p:nvSpPr>
        <p:spPr bwMode="auto">
          <a:xfrm>
            <a:off x="8836026" y="3911601"/>
            <a:ext cx="165576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solidFill>
                  <a:srgbClr val="2A2A2A"/>
                </a:solidFill>
                <a:cs typeface="Times New Roman" panose="02020603050405020304" pitchFamily="18" charset="0"/>
              </a:rPr>
              <a:t>U</a:t>
            </a:r>
            <a:r>
              <a:rPr lang="zh-CN" altLang="en-US" dirty="0">
                <a:solidFill>
                  <a:srgbClr val="2A2A2A"/>
                </a:solidFill>
                <a:cs typeface="Times New Roman" panose="02020603050405020304" pitchFamily="18" charset="0"/>
              </a:rPr>
              <a:t>＝</a:t>
            </a:r>
            <a:r>
              <a:rPr lang="en-US" altLang="zh-CN" dirty="0">
                <a:solidFill>
                  <a:srgbClr val="2A2A2A"/>
                </a:solidFill>
                <a:cs typeface="Times New Roman" panose="02020603050405020304" pitchFamily="18" charset="0"/>
              </a:rPr>
              <a:t>F</a:t>
            </a:r>
            <a:r>
              <a:rPr lang="zh-CN" altLang="zh-CN" dirty="0">
                <a:solidFill>
                  <a:srgbClr val="2A2A2A"/>
                </a:solidFill>
                <a:cs typeface="Times New Roman" panose="02020603050405020304" pitchFamily="18" charset="0"/>
              </a:rPr>
              <a:t>＋</a:t>
            </a:r>
            <a:r>
              <a:rPr lang="en-US" altLang="zh-CN" dirty="0">
                <a:solidFill>
                  <a:srgbClr val="2A2A2A"/>
                </a:solidFill>
                <a:cs typeface="Times New Roman" panose="02020603050405020304" pitchFamily="18" charset="0"/>
              </a:rPr>
              <a:t>TS</a:t>
            </a:r>
            <a:endParaRPr lang="zh-CN" altLang="en-US" b="1" dirty="0">
              <a:solidFill>
                <a:srgbClr val="2A2A2A"/>
              </a:solidFill>
              <a:cs typeface="Times New Roman" panose="02020603050405020304" pitchFamily="18" charset="0"/>
            </a:endParaRPr>
          </a:p>
        </p:txBody>
      </p:sp>
      <p:sp>
        <p:nvSpPr>
          <p:cNvPr id="63" name="Rectangle 5"/>
          <p:cNvSpPr>
            <a:spLocks noChangeArrowheads="1"/>
          </p:cNvSpPr>
          <p:nvPr/>
        </p:nvSpPr>
        <p:spPr bwMode="auto">
          <a:xfrm>
            <a:off x="8848725" y="4729164"/>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rgbClr val="2A2A2A"/>
                </a:solidFill>
              </a:rPr>
              <a:t>H</a:t>
            </a:r>
            <a:r>
              <a:rPr lang="zh-CN" altLang="en-US" sz="2400" dirty="0">
                <a:solidFill>
                  <a:srgbClr val="2A2A2A"/>
                </a:solidFill>
                <a:latin typeface="宋体" panose="02010600030101010101" pitchFamily="2" charset="-122"/>
              </a:rPr>
              <a:t>＝</a:t>
            </a:r>
            <a:r>
              <a:rPr lang="en-US" altLang="zh-CN" sz="2400" dirty="0">
                <a:solidFill>
                  <a:srgbClr val="2A2A2A"/>
                </a:solidFill>
              </a:rPr>
              <a:t>G</a:t>
            </a:r>
            <a:r>
              <a:rPr lang="zh-CN" altLang="zh-CN" sz="2400" dirty="0">
                <a:solidFill>
                  <a:srgbClr val="2A2A2A"/>
                </a:solidFill>
              </a:rPr>
              <a:t>＋</a:t>
            </a:r>
            <a:r>
              <a:rPr lang="en-US" altLang="zh-CN" sz="2400" dirty="0">
                <a:solidFill>
                  <a:srgbClr val="2A2A2A"/>
                </a:solidFill>
              </a:rPr>
              <a:t>TS</a:t>
            </a:r>
            <a:endParaRPr lang="zh-CN" altLang="en-US" sz="2400" b="1" dirty="0">
              <a:solidFill>
                <a:srgbClr val="2A2A2A"/>
              </a:solidFill>
            </a:endParaRPr>
          </a:p>
        </p:txBody>
      </p:sp>
      <p:sp>
        <p:nvSpPr>
          <p:cNvPr id="64" name="左大括号 63"/>
          <p:cNvSpPr>
            <a:spLocks/>
          </p:cNvSpPr>
          <p:nvPr/>
        </p:nvSpPr>
        <p:spPr bwMode="auto">
          <a:xfrm>
            <a:off x="1946276" y="2609850"/>
            <a:ext cx="233363" cy="2547938"/>
          </a:xfrm>
          <a:prstGeom prst="leftBrace">
            <a:avLst>
              <a:gd name="adj1" fmla="val 8340"/>
              <a:gd name="adj2" fmla="val 50000"/>
            </a:avLst>
          </a:prstGeom>
          <a:solidFill>
            <a:srgbClr val="FFFF00"/>
          </a:solidFill>
          <a:ln w="9525" algn="ctr">
            <a:solidFill>
              <a:schemeClr val="accent4"/>
            </a:solidFill>
            <a:round/>
            <a:headEnd/>
            <a:tailEnd/>
          </a:ln>
        </p:spPr>
        <p:txBody>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solidFill>
                <a:schemeClr val="tx2"/>
              </a:solidFill>
            </a:endParaRPr>
          </a:p>
        </p:txBody>
      </p:sp>
      <p:sp>
        <p:nvSpPr>
          <p:cNvPr id="65" name="上弧形箭头 64"/>
          <p:cNvSpPr>
            <a:spLocks noChangeArrowheads="1"/>
          </p:cNvSpPr>
          <p:nvPr/>
        </p:nvSpPr>
        <p:spPr bwMode="auto">
          <a:xfrm>
            <a:off x="2603500" y="2006600"/>
            <a:ext cx="7092950" cy="706438"/>
          </a:xfrm>
          <a:prstGeom prst="curvedDownArrow">
            <a:avLst>
              <a:gd name="adj1" fmla="val 25008"/>
              <a:gd name="adj2" fmla="val 50016"/>
              <a:gd name="adj3" fmla="val 25000"/>
            </a:avLst>
          </a:prstGeom>
          <a:solidFill>
            <a:srgbClr val="FFFF00"/>
          </a:solidFill>
          <a:ln w="9525" algn="ctr">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solidFill>
                <a:schemeClr val="tx2"/>
              </a:solidFill>
            </a:endParaRPr>
          </a:p>
        </p:txBody>
      </p:sp>
      <p:sp>
        <p:nvSpPr>
          <p:cNvPr id="66" name="上弧形箭头 65"/>
          <p:cNvSpPr>
            <a:spLocks noChangeArrowheads="1"/>
          </p:cNvSpPr>
          <p:nvPr/>
        </p:nvSpPr>
        <p:spPr bwMode="auto">
          <a:xfrm rot="835047">
            <a:off x="2670176" y="2730500"/>
            <a:ext cx="6727825" cy="706438"/>
          </a:xfrm>
          <a:prstGeom prst="curvedDownArrow">
            <a:avLst>
              <a:gd name="adj1" fmla="val 24955"/>
              <a:gd name="adj2" fmla="val 49999"/>
              <a:gd name="adj3" fmla="val 25000"/>
            </a:avLst>
          </a:prstGeom>
          <a:solidFill>
            <a:srgbClr val="FFFF00"/>
          </a:solidFill>
          <a:ln w="9525" algn="ctr">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solidFill>
                <a:schemeClr val="tx2"/>
              </a:solidFill>
            </a:endParaRPr>
          </a:p>
        </p:txBody>
      </p:sp>
      <p:sp>
        <p:nvSpPr>
          <p:cNvPr id="67" name="上弧形箭头 66"/>
          <p:cNvSpPr>
            <a:spLocks noChangeArrowheads="1"/>
          </p:cNvSpPr>
          <p:nvPr/>
        </p:nvSpPr>
        <p:spPr bwMode="auto">
          <a:xfrm rot="835047">
            <a:off x="2619376" y="3405189"/>
            <a:ext cx="6727825" cy="706437"/>
          </a:xfrm>
          <a:prstGeom prst="curvedDownArrow">
            <a:avLst>
              <a:gd name="adj1" fmla="val 24955"/>
              <a:gd name="adj2" fmla="val 49999"/>
              <a:gd name="adj3" fmla="val 25000"/>
            </a:avLst>
          </a:prstGeom>
          <a:solidFill>
            <a:srgbClr val="FFFF00"/>
          </a:solidFill>
          <a:ln w="9525" algn="ctr">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solidFill>
                <a:schemeClr val="tx2"/>
              </a:solidFill>
            </a:endParaRPr>
          </a:p>
        </p:txBody>
      </p:sp>
      <p:sp>
        <p:nvSpPr>
          <p:cNvPr id="68" name="Rectangle 5"/>
          <p:cNvSpPr>
            <a:spLocks noChangeArrowheads="1"/>
          </p:cNvSpPr>
          <p:nvPr/>
        </p:nvSpPr>
        <p:spPr bwMode="auto">
          <a:xfrm>
            <a:off x="1919288" y="5387976"/>
            <a:ext cx="27162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solidFill>
                  <a:srgbClr val="2A2A2A"/>
                </a:solidFill>
                <a:cs typeface="Times New Roman" panose="02020603050405020304" pitchFamily="18" charset="0"/>
              </a:rPr>
              <a:t>G</a:t>
            </a:r>
            <a:r>
              <a:rPr lang="zh-CN" altLang="en-US" dirty="0">
                <a:solidFill>
                  <a:srgbClr val="2A2A2A"/>
                </a:solidFill>
                <a:cs typeface="Times New Roman" panose="02020603050405020304" pitchFamily="18" charset="0"/>
              </a:rPr>
              <a:t>＝</a:t>
            </a:r>
            <a:r>
              <a:rPr lang="en-US" altLang="zh-CN" dirty="0">
                <a:solidFill>
                  <a:srgbClr val="2A2A2A"/>
                </a:solidFill>
                <a:cs typeface="Times New Roman" panose="02020603050405020304" pitchFamily="18" charset="0"/>
              </a:rPr>
              <a:t>G(T, p, A, </a:t>
            </a:r>
            <a:r>
              <a:rPr lang="en-US" altLang="zh-CN" i="1" dirty="0">
                <a:solidFill>
                  <a:srgbClr val="2A2A2A"/>
                </a:solidFill>
                <a:cs typeface="Times New Roman" panose="02020603050405020304" pitchFamily="18" charset="0"/>
              </a:rPr>
              <a:t>n</a:t>
            </a:r>
            <a:r>
              <a:rPr lang="en-US" altLang="zh-CN" baseline="-25000" dirty="0">
                <a:solidFill>
                  <a:srgbClr val="2A2A2A"/>
                </a:solidFill>
                <a:cs typeface="Times New Roman" panose="02020603050405020304" pitchFamily="18" charset="0"/>
              </a:rPr>
              <a:t>B</a:t>
            </a:r>
            <a:r>
              <a:rPr lang="en-US" altLang="zh-CN" dirty="0">
                <a:solidFill>
                  <a:srgbClr val="2A2A2A"/>
                </a:solidFill>
                <a:cs typeface="Times New Roman" panose="02020603050405020304" pitchFamily="18" charset="0"/>
              </a:rPr>
              <a:t>)</a:t>
            </a:r>
            <a:endParaRPr lang="zh-CN" altLang="en-US" b="1" dirty="0">
              <a:solidFill>
                <a:srgbClr val="2A2A2A"/>
              </a:solidFill>
              <a:cs typeface="Times New Roman" panose="02020603050405020304" pitchFamily="18" charset="0"/>
            </a:endParaRPr>
          </a:p>
        </p:txBody>
      </p:sp>
      <p:sp>
        <p:nvSpPr>
          <p:cNvPr id="69" name="Rectangle 5"/>
          <p:cNvSpPr>
            <a:spLocks noRot="1" noChangeAspect="1" noMove="1" noResize="1" noEditPoints="1" noAdjustHandles="1" noChangeArrowheads="1" noChangeShapeType="1" noTextEdit="1"/>
          </p:cNvSpPr>
          <p:nvPr/>
        </p:nvSpPr>
        <p:spPr bwMode="auto">
          <a:xfrm>
            <a:off x="1775522" y="5907925"/>
            <a:ext cx="6696743" cy="746573"/>
          </a:xfrm>
          <a:prstGeom prst="rect">
            <a:avLst/>
          </a:prstGeom>
          <a:blipFill rotWithShape="0">
            <a:blip r:embed="rId7"/>
            <a:stretch>
              <a:fillRect l="-1365" b="-894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sp>
        <p:nvSpPr>
          <p:cNvPr id="70" name="Rectangle 5"/>
          <p:cNvSpPr>
            <a:spLocks noRot="1" noChangeAspect="1" noMove="1" noResize="1" noEditPoints="1" noAdjustHandles="1" noChangeArrowheads="1" noChangeShapeType="1" noTextEdit="1"/>
          </p:cNvSpPr>
          <p:nvPr/>
        </p:nvSpPr>
        <p:spPr bwMode="auto">
          <a:xfrm>
            <a:off x="8362084" y="5907925"/>
            <a:ext cx="1981421" cy="746573"/>
          </a:xfrm>
          <a:prstGeom prst="rect">
            <a:avLst/>
          </a:prstGeom>
          <a:blipFill rotWithShape="0">
            <a:blip r:embed="rId8"/>
            <a:stretch>
              <a:fillRect l="-4923" b="-813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graphicFrame>
        <p:nvGraphicFramePr>
          <p:cNvPr id="71" name="对象 70"/>
          <p:cNvGraphicFramePr>
            <a:graphicFrameLocks noChangeAspect="1"/>
          </p:cNvGraphicFramePr>
          <p:nvPr/>
        </p:nvGraphicFramePr>
        <p:xfrm>
          <a:off x="8096251" y="6172201"/>
          <a:ext cx="473075" cy="549275"/>
        </p:xfrm>
        <a:graphic>
          <a:graphicData uri="http://schemas.openxmlformats.org/presentationml/2006/ole">
            <mc:AlternateContent xmlns:mc="http://schemas.openxmlformats.org/markup-compatibility/2006">
              <mc:Choice xmlns:v="urn:schemas-microsoft-com:vml" Requires="v">
                <p:oleObj name="公式" r:id="rId9" imgW="291973" imgH="342751" progId="Equation.3">
                  <p:embed/>
                </p:oleObj>
              </mc:Choice>
              <mc:Fallback>
                <p:oleObj name="公式" r:id="rId9" imgW="291973" imgH="342751" progId="Equation.3">
                  <p:embed/>
                  <p:pic>
                    <p:nvPicPr>
                      <p:cNvPr id="71" name="对象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1" y="6172201"/>
                        <a:ext cx="4730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 name="圆角矩形 72"/>
          <p:cNvSpPr/>
          <p:nvPr/>
        </p:nvSpPr>
        <p:spPr bwMode="auto">
          <a:xfrm>
            <a:off x="2155826" y="4711700"/>
            <a:ext cx="5967413" cy="674688"/>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30" name="矩形 29"/>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1" name="圆角矩形 30"/>
          <p:cNvSpPr/>
          <p:nvPr/>
        </p:nvSpPr>
        <p:spPr>
          <a:xfrm>
            <a:off x="4716000" y="129600"/>
            <a:ext cx="2606261" cy="604815"/>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2" name="文本框 31"/>
          <p:cNvSpPr txBox="1"/>
          <p:nvPr/>
        </p:nvSpPr>
        <p:spPr>
          <a:xfrm>
            <a:off x="4725031" y="168759"/>
            <a:ext cx="2597230" cy="461666"/>
          </a:xfrm>
          <a:prstGeom prst="rect">
            <a:avLst/>
          </a:prstGeom>
          <a:noFill/>
        </p:spPr>
        <p:txBody>
          <a:bodyPr wrap="square" rtlCol="0">
            <a:spAutoFit/>
          </a:bodyPr>
          <a:lstStyle/>
          <a:p>
            <a:pPr algn="ctr"/>
            <a:r>
              <a:rPr lang="zh-CN" altLang="en-US" sz="2400" b="1" dirty="0">
                <a:solidFill>
                  <a:srgbClr val="5596A7"/>
                </a:solidFill>
                <a:latin typeface="微软雅黑" panose="020B0503020204020204" pitchFamily="34" charset="-122"/>
                <a:ea typeface="微软雅黑" panose="020B0503020204020204" pitchFamily="34" charset="-122"/>
              </a:rPr>
              <a:t>热力学</a:t>
            </a:r>
          </a:p>
        </p:txBody>
      </p:sp>
    </p:spTree>
    <p:extLst>
      <p:ext uri="{BB962C8B-B14F-4D97-AF65-F5344CB8AC3E}">
        <p14:creationId xmlns:p14="http://schemas.microsoft.com/office/powerpoint/2010/main" val="31683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wipe(left)">
                                      <p:cBhvr>
                                        <p:cTn id="11" dur="500"/>
                                        <p:tgtEl>
                                          <p:spTgt spid="4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
                                            <p:txEl>
                                              <p:pRg st="0" end="0"/>
                                            </p:txEl>
                                          </p:spTgt>
                                        </p:tgtEl>
                                        <p:attrNameLst>
                                          <p:attrName>style.visibility</p:attrName>
                                        </p:attrNameLst>
                                      </p:cBhvr>
                                      <p:to>
                                        <p:strVal val="visible"/>
                                      </p:to>
                                    </p:set>
                                    <p:animEffect transition="in" filter="wipe(left)">
                                      <p:cBhvr>
                                        <p:cTn id="15" dur="500"/>
                                        <p:tgtEl>
                                          <p:spTgt spid="44">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1">
                                            <p:txEl>
                                              <p:pRg st="0" end="0"/>
                                            </p:txEl>
                                          </p:spTgt>
                                        </p:tgtEl>
                                        <p:attrNameLst>
                                          <p:attrName>style.visibility</p:attrName>
                                        </p:attrNameLst>
                                      </p:cBhvr>
                                      <p:to>
                                        <p:strVal val="visible"/>
                                      </p:to>
                                    </p:set>
                                    <p:animEffect transition="in" filter="wipe(left)">
                                      <p:cBhvr>
                                        <p:cTn id="23" dur="500"/>
                                        <p:tgtEl>
                                          <p:spTgt spid="5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1">
                                            <p:txEl>
                                              <p:pRg st="0" end="0"/>
                                            </p:txEl>
                                          </p:spTgt>
                                        </p:tgtEl>
                                        <p:attrNameLst>
                                          <p:attrName>style.visibility</p:attrName>
                                        </p:attrNameLst>
                                      </p:cBhvr>
                                      <p:to>
                                        <p:strVal val="visible"/>
                                      </p:to>
                                    </p:set>
                                    <p:animEffect transition="in" filter="wipe(left)">
                                      <p:cBhvr>
                                        <p:cTn id="28" dur="500"/>
                                        <p:tgtEl>
                                          <p:spTgt spid="61">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2">
                                            <p:txEl>
                                              <p:pRg st="0" end="0"/>
                                            </p:txEl>
                                          </p:spTgt>
                                        </p:tgtEl>
                                        <p:attrNameLst>
                                          <p:attrName>style.visibility</p:attrName>
                                        </p:attrNameLst>
                                      </p:cBhvr>
                                      <p:to>
                                        <p:strVal val="visible"/>
                                      </p:to>
                                    </p:set>
                                    <p:animEffect transition="in" filter="wipe(left)">
                                      <p:cBhvr>
                                        <p:cTn id="36" dur="500"/>
                                        <p:tgtEl>
                                          <p:spTgt spid="52">
                                            <p:txEl>
                                              <p:pRg st="0" end="0"/>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54">
                                            <p:txEl>
                                              <p:pRg st="0" end="0"/>
                                            </p:txEl>
                                          </p:spTgt>
                                        </p:tgtEl>
                                        <p:attrNameLst>
                                          <p:attrName>style.visibility</p:attrName>
                                        </p:attrNameLst>
                                      </p:cBhvr>
                                      <p:to>
                                        <p:strVal val="visible"/>
                                      </p:to>
                                    </p:set>
                                    <p:animEffect transition="in" filter="wipe(left)">
                                      <p:cBhvr>
                                        <p:cTn id="44" dur="500"/>
                                        <p:tgtEl>
                                          <p:spTgt spid="5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xit" presetSubtype="8" fill="hold" grpId="1" nodeType="clickEffect">
                                  <p:stCondLst>
                                    <p:cond delay="0"/>
                                  </p:stCondLst>
                                  <p:childTnLst>
                                    <p:animEffect transition="out" filter="wipe(left)">
                                      <p:cBhvr>
                                        <p:cTn id="48" dur="500"/>
                                        <p:tgtEl>
                                          <p:spTgt spid="65"/>
                                        </p:tgtEl>
                                      </p:cBhvr>
                                    </p:animEffect>
                                    <p:set>
                                      <p:cBhvr>
                                        <p:cTn id="49" dur="1" fill="hold">
                                          <p:stCondLst>
                                            <p:cond delay="499"/>
                                          </p:stCondLst>
                                        </p:cTn>
                                        <p:tgtEl>
                                          <p:spTgt spid="65"/>
                                        </p:tgtEl>
                                        <p:attrNameLst>
                                          <p:attrName>style.visibility</p:attrName>
                                        </p:attrNameLst>
                                      </p:cBhvr>
                                      <p:to>
                                        <p:strVal val="hidden"/>
                                      </p:to>
                                    </p:se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62">
                                            <p:txEl>
                                              <p:pRg st="0" end="0"/>
                                            </p:txEl>
                                          </p:spTgt>
                                        </p:tgtEl>
                                        <p:attrNameLst>
                                          <p:attrName>style.visibility</p:attrName>
                                        </p:attrNameLst>
                                      </p:cBhvr>
                                      <p:to>
                                        <p:strVal val="visible"/>
                                      </p:to>
                                    </p:set>
                                    <p:animEffect transition="in" filter="wipe(left)">
                                      <p:cBhvr>
                                        <p:cTn id="53" dur="500"/>
                                        <p:tgtEl>
                                          <p:spTgt spid="62">
                                            <p:txEl>
                                              <p:pRg st="0" end="0"/>
                                            </p:tx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wipe(left)">
                                      <p:cBhvr>
                                        <p:cTn id="61" dur="500"/>
                                        <p:tgtEl>
                                          <p:spTgt spid="55">
                                            <p:txEl>
                                              <p:pRg st="0" end="0"/>
                                            </p:txEl>
                                          </p:spTgt>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59">
                                            <p:txEl>
                                              <p:pRg st="0" end="0"/>
                                            </p:txEl>
                                          </p:spTgt>
                                        </p:tgtEl>
                                        <p:attrNameLst>
                                          <p:attrName>style.visibility</p:attrName>
                                        </p:attrNameLst>
                                      </p:cBhvr>
                                      <p:to>
                                        <p:strVal val="visible"/>
                                      </p:to>
                                    </p:set>
                                    <p:animEffect transition="in" filter="wipe(left)">
                                      <p:cBhvr>
                                        <p:cTn id="69" dur="500"/>
                                        <p:tgtEl>
                                          <p:spTgt spid="5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xit" presetSubtype="8" fill="hold" grpId="1" nodeType="clickEffect">
                                  <p:stCondLst>
                                    <p:cond delay="0"/>
                                  </p:stCondLst>
                                  <p:childTnLst>
                                    <p:animEffect transition="out" filter="wipe(left)">
                                      <p:cBhvr>
                                        <p:cTn id="73" dur="500"/>
                                        <p:tgtEl>
                                          <p:spTgt spid="66"/>
                                        </p:tgtEl>
                                      </p:cBhvr>
                                    </p:animEffect>
                                    <p:set>
                                      <p:cBhvr>
                                        <p:cTn id="74" dur="1" fill="hold">
                                          <p:stCondLst>
                                            <p:cond delay="499"/>
                                          </p:stCondLst>
                                        </p:cTn>
                                        <p:tgtEl>
                                          <p:spTgt spid="66"/>
                                        </p:tgtEl>
                                        <p:attrNameLst>
                                          <p:attrName>style.visibility</p:attrName>
                                        </p:attrNameLst>
                                      </p:cBhvr>
                                      <p:to>
                                        <p:strVal val="hidden"/>
                                      </p:to>
                                    </p:se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63">
                                            <p:txEl>
                                              <p:pRg st="0" end="0"/>
                                            </p:txEl>
                                          </p:spTgt>
                                        </p:tgtEl>
                                        <p:attrNameLst>
                                          <p:attrName>style.visibility</p:attrName>
                                        </p:attrNameLst>
                                      </p:cBhvr>
                                      <p:to>
                                        <p:strVal val="visible"/>
                                      </p:to>
                                    </p:set>
                                    <p:animEffect transition="in" filter="wipe(left)">
                                      <p:cBhvr>
                                        <p:cTn id="78" dur="500"/>
                                        <p:tgtEl>
                                          <p:spTgt spid="63">
                                            <p:txEl>
                                              <p:pRg st="0" end="0"/>
                                            </p:txEl>
                                          </p:spTgt>
                                        </p:tgtEl>
                                      </p:cBhvr>
                                    </p:animEffec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left)">
                                      <p:cBhvr>
                                        <p:cTn id="82" dur="500"/>
                                        <p:tgtEl>
                                          <p:spTgt spid="67"/>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56">
                                            <p:txEl>
                                              <p:pRg st="0" end="0"/>
                                            </p:txEl>
                                          </p:spTgt>
                                        </p:tgtEl>
                                        <p:attrNameLst>
                                          <p:attrName>style.visibility</p:attrName>
                                        </p:attrNameLst>
                                      </p:cBhvr>
                                      <p:to>
                                        <p:strVal val="visible"/>
                                      </p:to>
                                    </p:set>
                                    <p:animEffect transition="in" filter="wipe(left)">
                                      <p:cBhvr>
                                        <p:cTn id="86" dur="500"/>
                                        <p:tgtEl>
                                          <p:spTgt spid="56">
                                            <p:txEl>
                                              <p:pRg st="0" end="0"/>
                                            </p:txEl>
                                          </p:spTgt>
                                        </p:tgtEl>
                                      </p:cBhvr>
                                    </p:animEffect>
                                  </p:childTnLst>
                                </p:cTn>
                              </p:par>
                            </p:childTnLst>
                          </p:cTn>
                        </p:par>
                        <p:par>
                          <p:cTn id="87" fill="hold">
                            <p:stCondLst>
                              <p:cond delay="2000"/>
                            </p:stCondLst>
                            <p:childTnLst>
                              <p:par>
                                <p:cTn id="88" presetID="22" presetClass="entr" presetSubtype="8" fill="hold"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wipe(left)">
                                      <p:cBhvr>
                                        <p:cTn id="90" dur="500"/>
                                        <p:tgtEl>
                                          <p:spTgt spid="58"/>
                                        </p:tgtEl>
                                      </p:cBhvr>
                                    </p:animEffect>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60">
                                            <p:txEl>
                                              <p:pRg st="0" end="0"/>
                                            </p:txEl>
                                          </p:spTgt>
                                        </p:tgtEl>
                                        <p:attrNameLst>
                                          <p:attrName>style.visibility</p:attrName>
                                        </p:attrNameLst>
                                      </p:cBhvr>
                                      <p:to>
                                        <p:strVal val="visible"/>
                                      </p:to>
                                    </p:set>
                                    <p:animEffect transition="in" filter="wipe(left)">
                                      <p:cBhvr>
                                        <p:cTn id="94" dur="500"/>
                                        <p:tgtEl>
                                          <p:spTgt spid="60">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xit" presetSubtype="8" fill="hold" grpId="1" nodeType="clickEffect">
                                  <p:stCondLst>
                                    <p:cond delay="0"/>
                                  </p:stCondLst>
                                  <p:childTnLst>
                                    <p:animEffect transition="out" filter="wipe(left)">
                                      <p:cBhvr>
                                        <p:cTn id="98" dur="500"/>
                                        <p:tgtEl>
                                          <p:spTgt spid="67"/>
                                        </p:tgtEl>
                                      </p:cBhvr>
                                    </p:animEffect>
                                    <p:set>
                                      <p:cBhvr>
                                        <p:cTn id="99" dur="1" fill="hold">
                                          <p:stCondLst>
                                            <p:cond delay="499"/>
                                          </p:stCondLst>
                                        </p:cTn>
                                        <p:tgtEl>
                                          <p:spTgt spid="67"/>
                                        </p:tgtEl>
                                        <p:attrNameLst>
                                          <p:attrName>style.visibility</p:attrName>
                                        </p:attrNameLst>
                                      </p:cBhvr>
                                      <p:to>
                                        <p:strVal val="hidden"/>
                                      </p:to>
                                    </p:set>
                                  </p:childTnLst>
                                </p:cTn>
                              </p:par>
                            </p:childTnLst>
                          </p:cTn>
                        </p:par>
                        <p:par>
                          <p:cTn id="100" fill="hold">
                            <p:stCondLst>
                              <p:cond delay="500"/>
                            </p:stCondLst>
                            <p:childTnLst>
                              <p:par>
                                <p:cTn id="101" presetID="22" presetClass="entr" presetSubtype="1"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up)">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wipe(left)">
                                      <p:cBhvr>
                                        <p:cTn id="108" dur="500"/>
                                        <p:tgtEl>
                                          <p:spTgt spid="7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68">
                                            <p:txEl>
                                              <p:pRg st="0" end="0"/>
                                            </p:txEl>
                                          </p:spTgt>
                                        </p:tgtEl>
                                        <p:attrNameLst>
                                          <p:attrName>style.visibility</p:attrName>
                                        </p:attrNameLst>
                                      </p:cBhvr>
                                      <p:to>
                                        <p:strVal val="visible"/>
                                      </p:to>
                                    </p:set>
                                    <p:animEffect transition="in" filter="wipe(left)">
                                      <p:cBhvr>
                                        <p:cTn id="113" dur="500"/>
                                        <p:tgtEl>
                                          <p:spTgt spid="68">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wipe(left)">
                                      <p:cBhvr>
                                        <p:cTn id="118" dur="500"/>
                                        <p:tgtEl>
                                          <p:spTgt spid="69"/>
                                        </p:tgtEl>
                                      </p:cBhvr>
                                    </p:animEffect>
                                  </p:childTnLst>
                                </p:cTn>
                              </p:par>
                            </p:childTnLst>
                          </p:cTn>
                        </p:par>
                        <p:par>
                          <p:cTn id="119" fill="hold">
                            <p:stCondLst>
                              <p:cond delay="500"/>
                            </p:stCondLst>
                            <p:childTnLst>
                              <p:par>
                                <p:cTn id="120" presetID="22" presetClass="entr" presetSubtype="8" fill="hold" nodeType="after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left)">
                                      <p:cBhvr>
                                        <p:cTn id="122" dur="500"/>
                                        <p:tgtEl>
                                          <p:spTgt spid="71"/>
                                        </p:tgtEl>
                                      </p:cBhvr>
                                    </p:animEffect>
                                  </p:childTnLst>
                                </p:cTn>
                              </p:par>
                            </p:childTnLst>
                          </p:cTn>
                        </p:par>
                        <p:par>
                          <p:cTn id="123" fill="hold">
                            <p:stCondLst>
                              <p:cond delay="1000"/>
                            </p:stCondLst>
                            <p:childTnLst>
                              <p:par>
                                <p:cTn id="124" presetID="22" presetClass="entr" presetSubtype="8" fill="hold" nodeType="after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wipe(left)">
                                      <p:cBhvr>
                                        <p:cTn id="12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autoUpdateAnimBg="0"/>
      <p:bldP spid="44" grpId="0" build="p" autoUpdateAnimBg="0"/>
      <p:bldP spid="51" grpId="0" build="p" autoUpdateAnimBg="0"/>
      <p:bldP spid="52" grpId="0" build="p" autoUpdateAnimBg="0"/>
      <p:bldP spid="54" grpId="0" build="p" autoUpdateAnimBg="0"/>
      <p:bldP spid="55" grpId="0" build="p" autoUpdateAnimBg="0"/>
      <p:bldP spid="56" grpId="0" build="p" autoUpdateAnimBg="0"/>
      <p:bldP spid="59" grpId="0" build="p" autoUpdateAnimBg="0"/>
      <p:bldP spid="60" grpId="0" build="p" autoUpdateAnimBg="0"/>
      <p:bldP spid="61" grpId="0" build="p" autoUpdateAnimBg="0"/>
      <p:bldP spid="62" grpId="0" build="p" autoUpdateAnimBg="0"/>
      <p:bldP spid="63" grpId="0" build="p" autoUpdateAnimBg="0"/>
      <p:bldP spid="64" grpId="0" animBg="1"/>
      <p:bldP spid="65" grpId="0" animBg="1"/>
      <p:bldP spid="65" grpId="1" animBg="1"/>
      <p:bldP spid="66" grpId="0" animBg="1"/>
      <p:bldP spid="66" grpId="1" animBg="1"/>
      <p:bldP spid="67" grpId="0" animBg="1"/>
      <p:bldP spid="67" grpId="1" animBg="1"/>
      <p:bldP spid="68" grpId="0" build="p" autoUpdateAnimBg="0"/>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919289" y="981076"/>
            <a:ext cx="81740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zh-CN" sz="2800" dirty="0">
                <a:solidFill>
                  <a:srgbClr val="2A2A2A"/>
                </a:solidFill>
              </a:rPr>
              <a:t>根据热力学第一定律</a:t>
            </a:r>
            <a:r>
              <a:rPr lang="zh-CN" altLang="en-US" sz="2800" dirty="0">
                <a:solidFill>
                  <a:srgbClr val="2A2A2A"/>
                </a:solidFill>
              </a:rPr>
              <a:t>和第二定律联合</a:t>
            </a:r>
            <a:r>
              <a:rPr lang="zh-CN" altLang="zh-CN" sz="2800" dirty="0">
                <a:solidFill>
                  <a:srgbClr val="2A2A2A"/>
                </a:solidFill>
              </a:rPr>
              <a:t>公式：</a:t>
            </a:r>
          </a:p>
        </p:txBody>
      </p:sp>
      <p:sp>
        <p:nvSpPr>
          <p:cNvPr id="5" name="Rectangle 5"/>
          <p:cNvSpPr>
            <a:spLocks noChangeArrowheads="1"/>
          </p:cNvSpPr>
          <p:nvPr/>
        </p:nvSpPr>
        <p:spPr bwMode="auto">
          <a:xfrm>
            <a:off x="2208214" y="1817688"/>
            <a:ext cx="8135937"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dU </a:t>
            </a:r>
            <a:r>
              <a:rPr lang="zh-CN" altLang="en-US" sz="2800" dirty="0">
                <a:solidFill>
                  <a:srgbClr val="2A2A2A"/>
                </a:solidFill>
                <a:latin typeface="宋体" panose="02010600030101010101" pitchFamily="2" charset="-122"/>
              </a:rPr>
              <a:t>＝</a:t>
            </a:r>
            <a:r>
              <a:rPr lang="en-US" altLang="zh-CN" sz="2800" dirty="0">
                <a:solidFill>
                  <a:srgbClr val="2A2A2A"/>
                </a:solidFill>
              </a:rPr>
              <a:t> </a:t>
            </a:r>
            <a:r>
              <a:rPr lang="zh-CN" altLang="zh-CN" sz="2800" dirty="0">
                <a:solidFill>
                  <a:srgbClr val="2A2A2A"/>
                </a:solidFill>
              </a:rPr>
              <a:t>δ</a:t>
            </a:r>
            <a:r>
              <a:rPr lang="en-US" altLang="zh-CN" sz="2800" dirty="0">
                <a:solidFill>
                  <a:srgbClr val="2A2A2A"/>
                </a:solidFill>
              </a:rPr>
              <a:t>Q</a:t>
            </a:r>
            <a:r>
              <a:rPr lang="zh-CN" altLang="zh-CN" sz="2800" dirty="0">
                <a:solidFill>
                  <a:srgbClr val="2A2A2A"/>
                </a:solidFill>
              </a:rPr>
              <a:t>－δ</a:t>
            </a:r>
            <a:r>
              <a:rPr lang="en-US" altLang="zh-CN" sz="2800" dirty="0">
                <a:solidFill>
                  <a:srgbClr val="2A2A2A"/>
                </a:solidFill>
              </a:rPr>
              <a:t>W</a:t>
            </a:r>
            <a:r>
              <a:rPr lang="zh-CN" altLang="en-US" sz="2800" dirty="0">
                <a:solidFill>
                  <a:srgbClr val="2A2A2A"/>
                </a:solidFill>
                <a:latin typeface="宋体" panose="02010600030101010101" pitchFamily="2" charset="-122"/>
              </a:rPr>
              <a:t> ＝</a:t>
            </a:r>
            <a:r>
              <a:rPr lang="en-US" altLang="zh-CN" sz="2800" dirty="0">
                <a:solidFill>
                  <a:srgbClr val="2A2A2A"/>
                </a:solidFill>
                <a:latin typeface="宋体" panose="02010600030101010101" pitchFamily="2" charset="-122"/>
              </a:rPr>
              <a:t>……</a:t>
            </a:r>
            <a:endParaRPr lang="zh-CN" altLang="en-US" sz="2800" b="1" dirty="0">
              <a:solidFill>
                <a:srgbClr val="2A2A2A"/>
              </a:solidFill>
            </a:endParaRPr>
          </a:p>
        </p:txBody>
      </p:sp>
      <p:sp>
        <p:nvSpPr>
          <p:cNvPr id="6" name="Rectangle 5"/>
          <p:cNvSpPr>
            <a:spLocks noChangeArrowheads="1"/>
          </p:cNvSpPr>
          <p:nvPr/>
        </p:nvSpPr>
        <p:spPr bwMode="auto">
          <a:xfrm>
            <a:off x="2208213" y="2435226"/>
            <a:ext cx="43926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dU </a:t>
            </a:r>
            <a:r>
              <a:rPr lang="zh-CN" altLang="en-US" sz="2800" dirty="0">
                <a:solidFill>
                  <a:srgbClr val="2A2A2A"/>
                </a:solidFill>
                <a:latin typeface="宋体" panose="02010600030101010101" pitchFamily="2" charset="-122"/>
              </a:rPr>
              <a:t>＝</a:t>
            </a:r>
            <a:r>
              <a:rPr lang="en-US" altLang="zh-CN" sz="2800" dirty="0">
                <a:solidFill>
                  <a:srgbClr val="2A2A2A"/>
                </a:solidFill>
              </a:rPr>
              <a:t>T dS</a:t>
            </a:r>
            <a:r>
              <a:rPr lang="zh-CN" altLang="zh-CN" sz="2800" dirty="0">
                <a:solidFill>
                  <a:srgbClr val="2A2A2A"/>
                </a:solidFill>
              </a:rPr>
              <a:t>－</a:t>
            </a:r>
            <a:r>
              <a:rPr lang="en-US" altLang="zh-CN" sz="2800" dirty="0">
                <a:solidFill>
                  <a:srgbClr val="2A2A2A"/>
                </a:solidFill>
              </a:rPr>
              <a:t>pdV</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graphicFrame>
        <p:nvGraphicFramePr>
          <p:cNvPr id="7" name="对象 6"/>
          <p:cNvGraphicFramePr>
            <a:graphicFrameLocks noChangeAspect="1"/>
          </p:cNvGraphicFramePr>
          <p:nvPr/>
        </p:nvGraphicFramePr>
        <p:xfrm>
          <a:off x="6307139" y="2632076"/>
          <a:ext cx="473075" cy="550863"/>
        </p:xfrm>
        <a:graphic>
          <a:graphicData uri="http://schemas.openxmlformats.org/presentationml/2006/ole">
            <mc:AlternateContent xmlns:mc="http://schemas.openxmlformats.org/markup-compatibility/2006">
              <mc:Choice xmlns:v="urn:schemas-microsoft-com:vml" Requires="v">
                <p:oleObj name="公式" r:id="rId2" imgW="291973" imgH="342751" progId="Equation.3">
                  <p:embed/>
                </p:oleObj>
              </mc:Choice>
              <mc:Fallback>
                <p:oleObj name="公式" r:id="rId2" imgW="291973" imgH="342751" progId="Equation.3">
                  <p:embed/>
                  <p:pic>
                    <p:nvPicPr>
                      <p:cNvPr id="7" name="对象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39" y="2632076"/>
                        <a:ext cx="4730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5"/>
          <p:cNvSpPr>
            <a:spLocks noChangeArrowheads="1"/>
          </p:cNvSpPr>
          <p:nvPr/>
        </p:nvSpPr>
        <p:spPr bwMode="auto">
          <a:xfrm>
            <a:off x="6588126" y="2435226"/>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9" name="Rectangle 5"/>
          <p:cNvSpPr>
            <a:spLocks noChangeArrowheads="1"/>
          </p:cNvSpPr>
          <p:nvPr/>
        </p:nvSpPr>
        <p:spPr bwMode="auto">
          <a:xfrm>
            <a:off x="2195513" y="3133726"/>
            <a:ext cx="43926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dH </a:t>
            </a:r>
            <a:r>
              <a:rPr lang="zh-CN" altLang="en-US" sz="2800" dirty="0">
                <a:solidFill>
                  <a:srgbClr val="2A2A2A"/>
                </a:solidFill>
                <a:latin typeface="宋体" panose="02010600030101010101" pitchFamily="2" charset="-122"/>
              </a:rPr>
              <a:t>＝</a:t>
            </a:r>
            <a:r>
              <a:rPr lang="en-US" altLang="zh-CN" sz="2800" dirty="0">
                <a:solidFill>
                  <a:srgbClr val="2A2A2A"/>
                </a:solidFill>
              </a:rPr>
              <a:t>T dS</a:t>
            </a:r>
            <a:r>
              <a:rPr lang="zh-CN" altLang="zh-CN" sz="2800" dirty="0">
                <a:solidFill>
                  <a:srgbClr val="2A2A2A"/>
                </a:solidFill>
              </a:rPr>
              <a:t>＋</a:t>
            </a:r>
            <a:r>
              <a:rPr lang="en-US" altLang="zh-CN" sz="2800" dirty="0">
                <a:solidFill>
                  <a:srgbClr val="2A2A2A"/>
                </a:solidFill>
              </a:rPr>
              <a:t>Vdp</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graphicFrame>
        <p:nvGraphicFramePr>
          <p:cNvPr id="10" name="对象 9"/>
          <p:cNvGraphicFramePr>
            <a:graphicFrameLocks noChangeAspect="1"/>
          </p:cNvGraphicFramePr>
          <p:nvPr/>
        </p:nvGraphicFramePr>
        <p:xfrm>
          <a:off x="6311901" y="3268663"/>
          <a:ext cx="474663" cy="550862"/>
        </p:xfrm>
        <a:graphic>
          <a:graphicData uri="http://schemas.openxmlformats.org/presentationml/2006/ole">
            <mc:AlternateContent xmlns:mc="http://schemas.openxmlformats.org/markup-compatibility/2006">
              <mc:Choice xmlns:v="urn:schemas-microsoft-com:vml" Requires="v">
                <p:oleObj name="公式" r:id="rId4" imgW="291973" imgH="342751" progId="Equation.3">
                  <p:embed/>
                </p:oleObj>
              </mc:Choice>
              <mc:Fallback>
                <p:oleObj name="公式" r:id="rId4" imgW="291973" imgH="342751" progId="Equation.3">
                  <p:embed/>
                  <p:pic>
                    <p:nvPicPr>
                      <p:cNvPr id="10" name="对象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3268663"/>
                        <a:ext cx="4746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5"/>
          <p:cNvSpPr>
            <a:spLocks noChangeArrowheads="1"/>
          </p:cNvSpPr>
          <p:nvPr/>
        </p:nvSpPr>
        <p:spPr bwMode="auto">
          <a:xfrm>
            <a:off x="6575426" y="3028951"/>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12" name="Rectangle 5"/>
          <p:cNvSpPr>
            <a:spLocks noChangeArrowheads="1"/>
          </p:cNvSpPr>
          <p:nvPr/>
        </p:nvSpPr>
        <p:spPr bwMode="auto">
          <a:xfrm>
            <a:off x="2208213" y="3865563"/>
            <a:ext cx="46291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dF </a:t>
            </a:r>
            <a:r>
              <a:rPr lang="zh-CN" altLang="en-US" sz="2800" dirty="0">
                <a:solidFill>
                  <a:srgbClr val="2A2A2A"/>
                </a:solidFill>
                <a:latin typeface="宋体" panose="02010600030101010101" pitchFamily="2" charset="-122"/>
              </a:rPr>
              <a:t>＝</a:t>
            </a:r>
            <a:r>
              <a:rPr lang="zh-CN" altLang="zh-CN" sz="2800" dirty="0">
                <a:solidFill>
                  <a:srgbClr val="2A2A2A"/>
                </a:solidFill>
              </a:rPr>
              <a:t>－</a:t>
            </a:r>
            <a:r>
              <a:rPr lang="en-US" altLang="zh-CN" sz="2800" dirty="0">
                <a:solidFill>
                  <a:srgbClr val="2A2A2A"/>
                </a:solidFill>
              </a:rPr>
              <a:t>SdT</a:t>
            </a:r>
            <a:r>
              <a:rPr lang="zh-CN" altLang="zh-CN" sz="2800" dirty="0">
                <a:solidFill>
                  <a:srgbClr val="2A2A2A"/>
                </a:solidFill>
              </a:rPr>
              <a:t>－</a:t>
            </a:r>
            <a:r>
              <a:rPr lang="en-US" altLang="zh-CN" sz="2800" dirty="0">
                <a:solidFill>
                  <a:srgbClr val="2A2A2A"/>
                </a:solidFill>
              </a:rPr>
              <a:t>pdV</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sp>
        <p:nvSpPr>
          <p:cNvPr id="13" name="Rectangle 5"/>
          <p:cNvSpPr>
            <a:spLocks noChangeArrowheads="1"/>
          </p:cNvSpPr>
          <p:nvPr/>
        </p:nvSpPr>
        <p:spPr bwMode="auto">
          <a:xfrm>
            <a:off x="2155826" y="4657726"/>
            <a:ext cx="48037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dG </a:t>
            </a:r>
            <a:r>
              <a:rPr lang="zh-CN" altLang="en-US" sz="2800" dirty="0">
                <a:solidFill>
                  <a:srgbClr val="2A2A2A"/>
                </a:solidFill>
                <a:latin typeface="宋体" panose="02010600030101010101" pitchFamily="2" charset="-122"/>
              </a:rPr>
              <a:t>＝</a:t>
            </a:r>
            <a:r>
              <a:rPr lang="zh-CN" altLang="zh-CN" sz="2800" dirty="0">
                <a:solidFill>
                  <a:srgbClr val="2A2A2A"/>
                </a:solidFill>
              </a:rPr>
              <a:t>－</a:t>
            </a:r>
            <a:r>
              <a:rPr lang="en-US" altLang="zh-CN" sz="2800" dirty="0">
                <a:solidFill>
                  <a:srgbClr val="2A2A2A"/>
                </a:solidFill>
              </a:rPr>
              <a:t>SdT</a:t>
            </a:r>
            <a:r>
              <a:rPr lang="zh-CN" altLang="zh-CN" sz="2800" dirty="0">
                <a:solidFill>
                  <a:srgbClr val="2A2A2A"/>
                </a:solidFill>
              </a:rPr>
              <a:t>＋</a:t>
            </a:r>
            <a:r>
              <a:rPr lang="en-US" altLang="zh-CN" sz="2800" dirty="0">
                <a:solidFill>
                  <a:srgbClr val="2A2A2A"/>
                </a:solidFill>
              </a:rPr>
              <a:t>Vdp</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graphicFrame>
        <p:nvGraphicFramePr>
          <p:cNvPr id="14" name="对象 13"/>
          <p:cNvGraphicFramePr>
            <a:graphicFrameLocks noChangeAspect="1"/>
          </p:cNvGraphicFramePr>
          <p:nvPr/>
        </p:nvGraphicFramePr>
        <p:xfrm>
          <a:off x="6543676" y="4013201"/>
          <a:ext cx="474663" cy="550863"/>
        </p:xfrm>
        <a:graphic>
          <a:graphicData uri="http://schemas.openxmlformats.org/presentationml/2006/ole">
            <mc:AlternateContent xmlns:mc="http://schemas.openxmlformats.org/markup-compatibility/2006">
              <mc:Choice xmlns:v="urn:schemas-microsoft-com:vml" Requires="v">
                <p:oleObj name="公式" r:id="rId5" imgW="291973" imgH="342751" progId="Equation.3">
                  <p:embed/>
                </p:oleObj>
              </mc:Choice>
              <mc:Fallback>
                <p:oleObj name="公式" r:id="rId5" imgW="291973" imgH="342751" progId="Equation.3">
                  <p:embed/>
                  <p:pic>
                    <p:nvPicPr>
                      <p:cNvPr id="14" name="对象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6" y="4013201"/>
                        <a:ext cx="4746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14"/>
          <p:cNvGraphicFramePr>
            <a:graphicFrameLocks noChangeAspect="1"/>
          </p:cNvGraphicFramePr>
          <p:nvPr/>
        </p:nvGraphicFramePr>
        <p:xfrm>
          <a:off x="6524626" y="4840288"/>
          <a:ext cx="473075" cy="550862"/>
        </p:xfrm>
        <a:graphic>
          <a:graphicData uri="http://schemas.openxmlformats.org/presentationml/2006/ole">
            <mc:AlternateContent xmlns:mc="http://schemas.openxmlformats.org/markup-compatibility/2006">
              <mc:Choice xmlns:v="urn:schemas-microsoft-com:vml" Requires="v">
                <p:oleObj name="公式" r:id="rId6" imgW="291973" imgH="342751" progId="Equation.3">
                  <p:embed/>
                </p:oleObj>
              </mc:Choice>
              <mc:Fallback>
                <p:oleObj name="公式" r:id="rId6" imgW="291973" imgH="342751" progId="Equation.3">
                  <p:embed/>
                  <p:pic>
                    <p:nvPicPr>
                      <p:cNvPr id="15" name="对象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6" y="4840288"/>
                        <a:ext cx="4730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5"/>
          <p:cNvSpPr>
            <a:spLocks noChangeArrowheads="1"/>
          </p:cNvSpPr>
          <p:nvPr/>
        </p:nvSpPr>
        <p:spPr bwMode="auto">
          <a:xfrm>
            <a:off x="6862764" y="3859213"/>
            <a:ext cx="1260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17" name="Rectangle 5"/>
          <p:cNvSpPr>
            <a:spLocks noChangeArrowheads="1"/>
          </p:cNvSpPr>
          <p:nvPr/>
        </p:nvSpPr>
        <p:spPr bwMode="auto">
          <a:xfrm>
            <a:off x="6862764" y="4638676"/>
            <a:ext cx="12604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18" name="Rectangle 5"/>
          <p:cNvSpPr>
            <a:spLocks noChangeArrowheads="1"/>
          </p:cNvSpPr>
          <p:nvPr/>
        </p:nvSpPr>
        <p:spPr bwMode="auto">
          <a:xfrm>
            <a:off x="8820150" y="2562226"/>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rgbClr val="2A2A2A"/>
                </a:solidFill>
                <a:cs typeface="Times New Roman" panose="02020603050405020304" pitchFamily="18" charset="0"/>
              </a:rPr>
              <a:t>H</a:t>
            </a:r>
            <a:r>
              <a:rPr lang="zh-CN" altLang="en-US" sz="2400" dirty="0">
                <a:solidFill>
                  <a:srgbClr val="2A2A2A"/>
                </a:solidFill>
                <a:cs typeface="Times New Roman" panose="02020603050405020304" pitchFamily="18" charset="0"/>
              </a:rPr>
              <a:t>＝</a:t>
            </a:r>
            <a:r>
              <a:rPr lang="en-US" altLang="zh-CN" sz="2400" dirty="0">
                <a:solidFill>
                  <a:srgbClr val="2A2A2A"/>
                </a:solidFill>
                <a:cs typeface="Times New Roman" panose="02020603050405020304" pitchFamily="18" charset="0"/>
              </a:rPr>
              <a:t>U</a:t>
            </a:r>
            <a:r>
              <a:rPr lang="zh-CN" altLang="zh-CN" sz="2400" dirty="0">
                <a:solidFill>
                  <a:srgbClr val="2A2A2A"/>
                </a:solidFill>
                <a:cs typeface="Times New Roman" panose="02020603050405020304" pitchFamily="18" charset="0"/>
              </a:rPr>
              <a:t>＋</a:t>
            </a:r>
            <a:r>
              <a:rPr lang="en-US" altLang="zh-CN" sz="2400" dirty="0">
                <a:solidFill>
                  <a:srgbClr val="2A2A2A"/>
                </a:solidFill>
                <a:cs typeface="Times New Roman" panose="02020603050405020304" pitchFamily="18" charset="0"/>
              </a:rPr>
              <a:t>pV</a:t>
            </a:r>
            <a:endParaRPr lang="zh-CN" altLang="en-US" sz="2400" b="1" dirty="0">
              <a:solidFill>
                <a:srgbClr val="2A2A2A"/>
              </a:solidFill>
              <a:cs typeface="Times New Roman" panose="02020603050405020304" pitchFamily="18" charset="0"/>
            </a:endParaRPr>
          </a:p>
        </p:txBody>
      </p:sp>
      <p:sp>
        <p:nvSpPr>
          <p:cNvPr id="19" name="Rectangle 5"/>
          <p:cNvSpPr>
            <a:spLocks noChangeArrowheads="1"/>
          </p:cNvSpPr>
          <p:nvPr/>
        </p:nvSpPr>
        <p:spPr bwMode="auto">
          <a:xfrm>
            <a:off x="8836026" y="3911601"/>
            <a:ext cx="165576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solidFill>
                  <a:srgbClr val="2A2A2A"/>
                </a:solidFill>
                <a:cs typeface="Times New Roman" panose="02020603050405020304" pitchFamily="18" charset="0"/>
              </a:rPr>
              <a:t>U</a:t>
            </a:r>
            <a:r>
              <a:rPr lang="zh-CN" altLang="en-US" dirty="0">
                <a:solidFill>
                  <a:srgbClr val="2A2A2A"/>
                </a:solidFill>
                <a:cs typeface="Times New Roman" panose="02020603050405020304" pitchFamily="18" charset="0"/>
              </a:rPr>
              <a:t>＝</a:t>
            </a:r>
            <a:r>
              <a:rPr lang="en-US" altLang="zh-CN" dirty="0">
                <a:solidFill>
                  <a:srgbClr val="2A2A2A"/>
                </a:solidFill>
                <a:cs typeface="Times New Roman" panose="02020603050405020304" pitchFamily="18" charset="0"/>
              </a:rPr>
              <a:t>F</a:t>
            </a:r>
            <a:r>
              <a:rPr lang="zh-CN" altLang="zh-CN" dirty="0">
                <a:solidFill>
                  <a:srgbClr val="2A2A2A"/>
                </a:solidFill>
                <a:cs typeface="Times New Roman" panose="02020603050405020304" pitchFamily="18" charset="0"/>
              </a:rPr>
              <a:t>＋</a:t>
            </a:r>
            <a:r>
              <a:rPr lang="en-US" altLang="zh-CN" dirty="0">
                <a:solidFill>
                  <a:srgbClr val="2A2A2A"/>
                </a:solidFill>
                <a:cs typeface="Times New Roman" panose="02020603050405020304" pitchFamily="18" charset="0"/>
              </a:rPr>
              <a:t>TS</a:t>
            </a:r>
            <a:endParaRPr lang="zh-CN" altLang="en-US" b="1" dirty="0">
              <a:solidFill>
                <a:srgbClr val="2A2A2A"/>
              </a:solidFill>
              <a:cs typeface="Times New Roman" panose="02020603050405020304" pitchFamily="18" charset="0"/>
            </a:endParaRPr>
          </a:p>
        </p:txBody>
      </p:sp>
      <p:sp>
        <p:nvSpPr>
          <p:cNvPr id="20" name="Rectangle 5"/>
          <p:cNvSpPr>
            <a:spLocks noChangeArrowheads="1"/>
          </p:cNvSpPr>
          <p:nvPr/>
        </p:nvSpPr>
        <p:spPr bwMode="auto">
          <a:xfrm>
            <a:off x="8848725" y="4729164"/>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rgbClr val="2A2A2A"/>
                </a:solidFill>
                <a:cs typeface="Times New Roman" panose="02020603050405020304" pitchFamily="18" charset="0"/>
              </a:rPr>
              <a:t>H</a:t>
            </a:r>
            <a:r>
              <a:rPr lang="zh-CN" altLang="en-US" sz="2400" dirty="0">
                <a:solidFill>
                  <a:srgbClr val="2A2A2A"/>
                </a:solidFill>
                <a:cs typeface="Times New Roman" panose="02020603050405020304" pitchFamily="18" charset="0"/>
              </a:rPr>
              <a:t>＝</a:t>
            </a:r>
            <a:r>
              <a:rPr lang="en-US" altLang="zh-CN" sz="2400" dirty="0">
                <a:solidFill>
                  <a:srgbClr val="2A2A2A"/>
                </a:solidFill>
                <a:cs typeface="Times New Roman" panose="02020603050405020304" pitchFamily="18" charset="0"/>
              </a:rPr>
              <a:t>G</a:t>
            </a:r>
            <a:r>
              <a:rPr lang="zh-CN" altLang="zh-CN" sz="2400" dirty="0">
                <a:solidFill>
                  <a:srgbClr val="2A2A2A"/>
                </a:solidFill>
                <a:cs typeface="Times New Roman" panose="02020603050405020304" pitchFamily="18" charset="0"/>
              </a:rPr>
              <a:t>＋</a:t>
            </a:r>
            <a:r>
              <a:rPr lang="en-US" altLang="zh-CN" sz="2400" dirty="0">
                <a:solidFill>
                  <a:srgbClr val="2A2A2A"/>
                </a:solidFill>
                <a:cs typeface="Times New Roman" panose="02020603050405020304" pitchFamily="18" charset="0"/>
              </a:rPr>
              <a:t>TS</a:t>
            </a:r>
            <a:endParaRPr lang="zh-CN" altLang="en-US" sz="2400" b="1" dirty="0">
              <a:solidFill>
                <a:srgbClr val="2A2A2A"/>
              </a:solidFill>
              <a:cs typeface="Times New Roman" panose="02020603050405020304" pitchFamily="18" charset="0"/>
            </a:endParaRPr>
          </a:p>
        </p:txBody>
      </p:sp>
      <p:sp>
        <p:nvSpPr>
          <p:cNvPr id="21" name="左大括号 20"/>
          <p:cNvSpPr>
            <a:spLocks/>
          </p:cNvSpPr>
          <p:nvPr/>
        </p:nvSpPr>
        <p:spPr bwMode="auto">
          <a:xfrm>
            <a:off x="1946276" y="2609850"/>
            <a:ext cx="233363" cy="2547938"/>
          </a:xfrm>
          <a:prstGeom prst="leftBrace">
            <a:avLst>
              <a:gd name="adj1" fmla="val 8340"/>
              <a:gd name="adj2" fmla="val 50000"/>
            </a:avLst>
          </a:prstGeom>
          <a:solidFill>
            <a:srgbClr val="FFFF00"/>
          </a:solidFill>
          <a:ln w="9525" algn="ctr">
            <a:solidFill>
              <a:schemeClr val="accent4"/>
            </a:solidFill>
            <a:round/>
            <a:headEnd/>
            <a:tailEnd/>
          </a:ln>
        </p:spPr>
        <p:txBody>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solidFill>
                <a:schemeClr val="tx2"/>
              </a:solidFill>
            </a:endParaRPr>
          </a:p>
        </p:txBody>
      </p:sp>
      <p:sp>
        <p:nvSpPr>
          <p:cNvPr id="22" name="Rectangle 5"/>
          <p:cNvSpPr>
            <a:spLocks noChangeArrowheads="1"/>
          </p:cNvSpPr>
          <p:nvPr/>
        </p:nvSpPr>
        <p:spPr bwMode="auto">
          <a:xfrm>
            <a:off x="1919288" y="5387976"/>
            <a:ext cx="27162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solidFill>
                  <a:srgbClr val="2A2A2A"/>
                </a:solidFill>
                <a:cs typeface="Times New Roman" panose="02020603050405020304" pitchFamily="18" charset="0"/>
              </a:rPr>
              <a:t>G</a:t>
            </a:r>
            <a:r>
              <a:rPr lang="zh-CN" altLang="en-US" dirty="0">
                <a:solidFill>
                  <a:srgbClr val="2A2A2A"/>
                </a:solidFill>
                <a:cs typeface="Times New Roman" panose="02020603050405020304" pitchFamily="18" charset="0"/>
              </a:rPr>
              <a:t>＝</a:t>
            </a:r>
            <a:r>
              <a:rPr lang="en-US" altLang="zh-CN" dirty="0">
                <a:solidFill>
                  <a:srgbClr val="2A2A2A"/>
                </a:solidFill>
                <a:cs typeface="Times New Roman" panose="02020603050405020304" pitchFamily="18" charset="0"/>
              </a:rPr>
              <a:t>G(T, p, A, </a:t>
            </a:r>
            <a:r>
              <a:rPr lang="en-US" altLang="zh-CN" i="1" dirty="0">
                <a:solidFill>
                  <a:srgbClr val="2A2A2A"/>
                </a:solidFill>
                <a:cs typeface="Times New Roman" panose="02020603050405020304" pitchFamily="18" charset="0"/>
              </a:rPr>
              <a:t>n</a:t>
            </a:r>
            <a:r>
              <a:rPr lang="en-US" altLang="zh-CN" baseline="-25000" dirty="0">
                <a:solidFill>
                  <a:srgbClr val="2A2A2A"/>
                </a:solidFill>
                <a:cs typeface="Times New Roman" panose="02020603050405020304" pitchFamily="18" charset="0"/>
              </a:rPr>
              <a:t>B</a:t>
            </a:r>
            <a:r>
              <a:rPr lang="en-US" altLang="zh-CN" dirty="0">
                <a:solidFill>
                  <a:srgbClr val="2A2A2A"/>
                </a:solidFill>
                <a:cs typeface="Times New Roman" panose="02020603050405020304" pitchFamily="18" charset="0"/>
              </a:rPr>
              <a:t>)</a:t>
            </a:r>
            <a:endParaRPr lang="zh-CN" altLang="en-US" b="1" dirty="0">
              <a:solidFill>
                <a:srgbClr val="2A2A2A"/>
              </a:solidFill>
              <a:cs typeface="Times New Roman" panose="02020603050405020304" pitchFamily="18" charset="0"/>
            </a:endParaRPr>
          </a:p>
        </p:txBody>
      </p:sp>
      <p:sp>
        <p:nvSpPr>
          <p:cNvPr id="23" name="Rectangle 5"/>
          <p:cNvSpPr>
            <a:spLocks noRot="1" noChangeAspect="1" noMove="1" noResize="1" noEditPoints="1" noAdjustHandles="1" noChangeArrowheads="1" noChangeShapeType="1" noTextEdit="1"/>
          </p:cNvSpPr>
          <p:nvPr/>
        </p:nvSpPr>
        <p:spPr bwMode="auto">
          <a:xfrm>
            <a:off x="1775522" y="5907925"/>
            <a:ext cx="6696743" cy="746573"/>
          </a:xfrm>
          <a:prstGeom prst="rect">
            <a:avLst/>
          </a:prstGeom>
          <a:blipFill rotWithShape="0">
            <a:blip r:embed="rId7"/>
            <a:stretch>
              <a:fillRect l="-1365" b="-894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sp>
        <p:nvSpPr>
          <p:cNvPr id="24" name="Rectangle 5"/>
          <p:cNvSpPr>
            <a:spLocks noRot="1" noChangeAspect="1" noMove="1" noResize="1" noEditPoints="1" noAdjustHandles="1" noChangeArrowheads="1" noChangeShapeType="1" noTextEdit="1"/>
          </p:cNvSpPr>
          <p:nvPr/>
        </p:nvSpPr>
        <p:spPr bwMode="auto">
          <a:xfrm>
            <a:off x="8362084" y="5907925"/>
            <a:ext cx="1981421" cy="746573"/>
          </a:xfrm>
          <a:prstGeom prst="rect">
            <a:avLst/>
          </a:prstGeom>
          <a:blipFill rotWithShape="0">
            <a:blip r:embed="rId8"/>
            <a:stretch>
              <a:fillRect l="-4923" b="-813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graphicFrame>
        <p:nvGraphicFramePr>
          <p:cNvPr id="25" name="对象 24"/>
          <p:cNvGraphicFramePr>
            <a:graphicFrameLocks noChangeAspect="1"/>
          </p:cNvGraphicFramePr>
          <p:nvPr/>
        </p:nvGraphicFramePr>
        <p:xfrm>
          <a:off x="8096251" y="6172201"/>
          <a:ext cx="473075" cy="549275"/>
        </p:xfrm>
        <a:graphic>
          <a:graphicData uri="http://schemas.openxmlformats.org/presentationml/2006/ole">
            <mc:AlternateContent xmlns:mc="http://schemas.openxmlformats.org/markup-compatibility/2006">
              <mc:Choice xmlns:v="urn:schemas-microsoft-com:vml" Requires="v">
                <p:oleObj name="公式" r:id="rId9" imgW="291973" imgH="342751" progId="Equation.3">
                  <p:embed/>
                </p:oleObj>
              </mc:Choice>
              <mc:Fallback>
                <p:oleObj name="公式" r:id="rId9" imgW="291973" imgH="342751" progId="Equation.3">
                  <p:embed/>
                  <p:pic>
                    <p:nvPicPr>
                      <p:cNvPr id="25" name="对象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1" y="6172201"/>
                        <a:ext cx="4730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圆角矩形 26"/>
          <p:cNvSpPr/>
          <p:nvPr/>
        </p:nvSpPr>
        <p:spPr bwMode="auto">
          <a:xfrm>
            <a:off x="2155826" y="4711700"/>
            <a:ext cx="5967413" cy="674688"/>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Tree>
    <p:extLst>
      <p:ext uri="{BB962C8B-B14F-4D97-AF65-F5344CB8AC3E}">
        <p14:creationId xmlns:p14="http://schemas.microsoft.com/office/powerpoint/2010/main" val="274167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208214" y="1817688"/>
            <a:ext cx="8135937"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dU </a:t>
            </a:r>
            <a:r>
              <a:rPr lang="zh-CN" altLang="en-US" sz="2800" dirty="0">
                <a:solidFill>
                  <a:schemeClr val="tx2"/>
                </a:solidFill>
                <a:latin typeface="宋体" panose="02010600030101010101" pitchFamily="2" charset="-122"/>
              </a:rPr>
              <a:t>＝</a:t>
            </a:r>
            <a:r>
              <a:rPr lang="en-US" altLang="zh-CN" sz="2800" dirty="0">
                <a:solidFill>
                  <a:schemeClr val="tx2"/>
                </a:solidFill>
              </a:rPr>
              <a:t> </a:t>
            </a:r>
            <a:r>
              <a:rPr lang="zh-CN" altLang="zh-CN" sz="2800" dirty="0">
                <a:solidFill>
                  <a:schemeClr val="tx2"/>
                </a:solidFill>
              </a:rPr>
              <a:t>δ</a:t>
            </a:r>
            <a:r>
              <a:rPr lang="en-US" altLang="zh-CN" sz="2800" dirty="0">
                <a:solidFill>
                  <a:schemeClr val="tx2"/>
                </a:solidFill>
              </a:rPr>
              <a:t>Q</a:t>
            </a:r>
            <a:r>
              <a:rPr lang="zh-CN" altLang="zh-CN" sz="2800" dirty="0">
                <a:solidFill>
                  <a:schemeClr val="tx2"/>
                </a:solidFill>
              </a:rPr>
              <a:t>－δ</a:t>
            </a:r>
            <a:r>
              <a:rPr lang="en-US" altLang="zh-CN" sz="2800" dirty="0">
                <a:solidFill>
                  <a:schemeClr val="tx2"/>
                </a:solidFill>
              </a:rPr>
              <a:t>W</a:t>
            </a:r>
            <a:r>
              <a:rPr lang="zh-CN" altLang="en-US" sz="2800" dirty="0">
                <a:solidFill>
                  <a:schemeClr val="tx2"/>
                </a:solidFill>
                <a:latin typeface="宋体" panose="02010600030101010101" pitchFamily="2" charset="-122"/>
              </a:rPr>
              <a:t> ＝</a:t>
            </a:r>
            <a:r>
              <a:rPr lang="en-US" altLang="zh-CN" sz="2800" dirty="0">
                <a:solidFill>
                  <a:schemeClr val="tx2"/>
                </a:solidFill>
                <a:latin typeface="宋体" panose="02010600030101010101" pitchFamily="2" charset="-122"/>
              </a:rPr>
              <a:t>……</a:t>
            </a:r>
            <a:endParaRPr lang="zh-CN" altLang="en-US" sz="2800" b="1" dirty="0">
              <a:solidFill>
                <a:schemeClr val="tx2"/>
              </a:solidFill>
            </a:endParaRPr>
          </a:p>
        </p:txBody>
      </p:sp>
      <p:sp>
        <p:nvSpPr>
          <p:cNvPr id="6" name="Rectangle 5"/>
          <p:cNvSpPr>
            <a:spLocks noChangeArrowheads="1"/>
          </p:cNvSpPr>
          <p:nvPr/>
        </p:nvSpPr>
        <p:spPr bwMode="auto">
          <a:xfrm>
            <a:off x="2208213" y="2435226"/>
            <a:ext cx="43926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dU </a:t>
            </a:r>
            <a:r>
              <a:rPr lang="zh-CN" altLang="en-US" sz="2800" dirty="0">
                <a:solidFill>
                  <a:schemeClr val="tx2"/>
                </a:solidFill>
                <a:latin typeface="宋体" panose="02010600030101010101" pitchFamily="2" charset="-122"/>
              </a:rPr>
              <a:t>＝</a:t>
            </a:r>
            <a:r>
              <a:rPr lang="en-US" altLang="zh-CN" sz="2800" dirty="0">
                <a:solidFill>
                  <a:schemeClr val="tx2"/>
                </a:solidFill>
              </a:rPr>
              <a:t>T dS</a:t>
            </a:r>
            <a:r>
              <a:rPr lang="zh-CN" altLang="zh-CN" sz="2800" dirty="0">
                <a:solidFill>
                  <a:schemeClr val="tx2"/>
                </a:solidFill>
              </a:rPr>
              <a:t>－</a:t>
            </a:r>
            <a:r>
              <a:rPr lang="en-US" altLang="zh-CN" sz="2800" dirty="0">
                <a:solidFill>
                  <a:schemeClr val="tx2"/>
                </a:solidFill>
              </a:rPr>
              <a:t>pdV</a:t>
            </a:r>
            <a:r>
              <a:rPr lang="zh-CN" altLang="zh-CN" sz="2800" dirty="0">
                <a:solidFill>
                  <a:schemeClr val="tx2"/>
                </a:solidFill>
              </a:rPr>
              <a:t>＋</a:t>
            </a:r>
            <a:r>
              <a:rPr lang="en-US" altLang="zh-CN" sz="2800" dirty="0">
                <a:solidFill>
                  <a:schemeClr val="tx2"/>
                </a:solidFill>
              </a:rPr>
              <a:t> </a:t>
            </a:r>
            <a:r>
              <a:rPr lang="el-GR" altLang="zh-CN" sz="2800" dirty="0">
                <a:solidFill>
                  <a:schemeClr val="tx2"/>
                </a:solidFill>
              </a:rPr>
              <a:t>γ</a:t>
            </a:r>
            <a:r>
              <a:rPr lang="en-US" altLang="zh-CN" sz="2800" dirty="0">
                <a:solidFill>
                  <a:schemeClr val="tx2"/>
                </a:solidFill>
              </a:rPr>
              <a:t>dA</a:t>
            </a:r>
            <a:r>
              <a:rPr lang="zh-CN" altLang="zh-CN" sz="2800" dirty="0">
                <a:solidFill>
                  <a:schemeClr val="tx2"/>
                </a:solidFill>
              </a:rPr>
              <a:t> ＋</a:t>
            </a:r>
            <a:endParaRPr lang="zh-CN" altLang="en-US" sz="2800" b="1" dirty="0">
              <a:solidFill>
                <a:schemeClr val="tx2"/>
              </a:solidFill>
            </a:endParaRPr>
          </a:p>
        </p:txBody>
      </p:sp>
      <p:graphicFrame>
        <p:nvGraphicFramePr>
          <p:cNvPr id="7" name="对象 22"/>
          <p:cNvGraphicFramePr>
            <a:graphicFrameLocks noChangeAspect="1"/>
          </p:cNvGraphicFramePr>
          <p:nvPr/>
        </p:nvGraphicFramePr>
        <p:xfrm>
          <a:off x="6307139" y="2632076"/>
          <a:ext cx="473075" cy="550863"/>
        </p:xfrm>
        <a:graphic>
          <a:graphicData uri="http://schemas.openxmlformats.org/presentationml/2006/ole">
            <mc:AlternateContent xmlns:mc="http://schemas.openxmlformats.org/markup-compatibility/2006">
              <mc:Choice xmlns:v="urn:schemas-microsoft-com:vml" Requires="v">
                <p:oleObj name="公式" r:id="rId2" imgW="291973" imgH="342751" progId="Equation.3">
                  <p:embed/>
                </p:oleObj>
              </mc:Choice>
              <mc:Fallback>
                <p:oleObj name="公式" r:id="rId2" imgW="291973" imgH="342751" progId="Equation.3">
                  <p:embed/>
                  <p:pic>
                    <p:nvPicPr>
                      <p:cNvPr id="7" name="对象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39" y="2632076"/>
                        <a:ext cx="4730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5"/>
          <p:cNvSpPr>
            <a:spLocks noChangeArrowheads="1"/>
          </p:cNvSpPr>
          <p:nvPr/>
        </p:nvSpPr>
        <p:spPr bwMode="auto">
          <a:xfrm>
            <a:off x="6588126" y="2435226"/>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chemeClr val="tx2"/>
                </a:solidFill>
              </a:rPr>
              <a:t>μ</a:t>
            </a:r>
            <a:r>
              <a:rPr lang="en-US" altLang="zh-CN" sz="2800" baseline="-25000" dirty="0">
                <a:solidFill>
                  <a:schemeClr val="tx2"/>
                </a:solidFill>
              </a:rPr>
              <a:t>B</a:t>
            </a:r>
            <a:r>
              <a:rPr lang="en-US" altLang="zh-CN" sz="2800" dirty="0">
                <a:solidFill>
                  <a:schemeClr val="tx2"/>
                </a:solidFill>
              </a:rPr>
              <a:t>d</a:t>
            </a:r>
            <a:r>
              <a:rPr lang="en-US" altLang="zh-CN" sz="2800" i="1" dirty="0">
                <a:solidFill>
                  <a:schemeClr val="tx2"/>
                </a:solidFill>
              </a:rPr>
              <a:t>n</a:t>
            </a:r>
            <a:r>
              <a:rPr lang="en-US" altLang="zh-CN" sz="2800" baseline="-25000" dirty="0">
                <a:solidFill>
                  <a:schemeClr val="tx2"/>
                </a:solidFill>
              </a:rPr>
              <a:t>B</a:t>
            </a:r>
            <a:endParaRPr lang="zh-CN" altLang="en-US" sz="2800" b="1" dirty="0">
              <a:solidFill>
                <a:schemeClr val="tx2"/>
              </a:solidFill>
            </a:endParaRPr>
          </a:p>
        </p:txBody>
      </p:sp>
      <p:sp>
        <p:nvSpPr>
          <p:cNvPr id="9" name="Rectangle 5"/>
          <p:cNvSpPr>
            <a:spLocks noChangeArrowheads="1"/>
          </p:cNvSpPr>
          <p:nvPr/>
        </p:nvSpPr>
        <p:spPr bwMode="auto">
          <a:xfrm>
            <a:off x="2195513" y="3133726"/>
            <a:ext cx="43926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dH </a:t>
            </a:r>
            <a:r>
              <a:rPr lang="zh-CN" altLang="en-US" sz="2800" dirty="0">
                <a:solidFill>
                  <a:schemeClr val="tx2"/>
                </a:solidFill>
                <a:latin typeface="宋体" panose="02010600030101010101" pitchFamily="2" charset="-122"/>
              </a:rPr>
              <a:t>＝</a:t>
            </a:r>
            <a:r>
              <a:rPr lang="en-US" altLang="zh-CN" sz="2800" dirty="0">
                <a:solidFill>
                  <a:schemeClr val="tx2"/>
                </a:solidFill>
              </a:rPr>
              <a:t>T dS</a:t>
            </a:r>
            <a:r>
              <a:rPr lang="zh-CN" altLang="zh-CN" sz="2800" dirty="0">
                <a:solidFill>
                  <a:schemeClr val="tx2"/>
                </a:solidFill>
              </a:rPr>
              <a:t>＋</a:t>
            </a:r>
            <a:r>
              <a:rPr lang="en-US" altLang="zh-CN" sz="2800" dirty="0">
                <a:solidFill>
                  <a:schemeClr val="tx2"/>
                </a:solidFill>
              </a:rPr>
              <a:t>Vdp</a:t>
            </a:r>
            <a:r>
              <a:rPr lang="zh-CN" altLang="zh-CN" sz="2800" dirty="0">
                <a:solidFill>
                  <a:schemeClr val="tx2"/>
                </a:solidFill>
              </a:rPr>
              <a:t>＋</a:t>
            </a:r>
            <a:r>
              <a:rPr lang="en-US" altLang="zh-CN" sz="2800" dirty="0">
                <a:solidFill>
                  <a:schemeClr val="tx2"/>
                </a:solidFill>
              </a:rPr>
              <a:t> </a:t>
            </a:r>
            <a:r>
              <a:rPr lang="el-GR" altLang="zh-CN" sz="2800" dirty="0">
                <a:solidFill>
                  <a:schemeClr val="tx2"/>
                </a:solidFill>
              </a:rPr>
              <a:t>γ</a:t>
            </a:r>
            <a:r>
              <a:rPr lang="en-US" altLang="zh-CN" sz="2800" dirty="0">
                <a:solidFill>
                  <a:schemeClr val="tx2"/>
                </a:solidFill>
              </a:rPr>
              <a:t>dA</a:t>
            </a:r>
            <a:r>
              <a:rPr lang="zh-CN" altLang="zh-CN" sz="2800" dirty="0">
                <a:solidFill>
                  <a:schemeClr val="tx2"/>
                </a:solidFill>
              </a:rPr>
              <a:t> ＋</a:t>
            </a:r>
            <a:endParaRPr lang="zh-CN" altLang="en-US" sz="2800" b="1" dirty="0">
              <a:solidFill>
                <a:schemeClr val="tx2"/>
              </a:solidFill>
            </a:endParaRPr>
          </a:p>
        </p:txBody>
      </p:sp>
      <p:graphicFrame>
        <p:nvGraphicFramePr>
          <p:cNvPr id="10" name="对象 29"/>
          <p:cNvGraphicFramePr>
            <a:graphicFrameLocks noChangeAspect="1"/>
          </p:cNvGraphicFramePr>
          <p:nvPr/>
        </p:nvGraphicFramePr>
        <p:xfrm>
          <a:off x="6311901" y="3268663"/>
          <a:ext cx="474663" cy="550862"/>
        </p:xfrm>
        <a:graphic>
          <a:graphicData uri="http://schemas.openxmlformats.org/presentationml/2006/ole">
            <mc:AlternateContent xmlns:mc="http://schemas.openxmlformats.org/markup-compatibility/2006">
              <mc:Choice xmlns:v="urn:schemas-microsoft-com:vml" Requires="v">
                <p:oleObj name="公式" r:id="rId4" imgW="291973" imgH="342751" progId="Equation.3">
                  <p:embed/>
                </p:oleObj>
              </mc:Choice>
              <mc:Fallback>
                <p:oleObj name="公式" r:id="rId4" imgW="291973" imgH="342751" progId="Equation.3">
                  <p:embed/>
                  <p:pic>
                    <p:nvPicPr>
                      <p:cNvPr id="10" name="对象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3268663"/>
                        <a:ext cx="4746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5"/>
          <p:cNvSpPr>
            <a:spLocks noChangeArrowheads="1"/>
          </p:cNvSpPr>
          <p:nvPr/>
        </p:nvSpPr>
        <p:spPr bwMode="auto">
          <a:xfrm>
            <a:off x="6575426" y="3028951"/>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chemeClr val="tx2"/>
                </a:solidFill>
              </a:rPr>
              <a:t>μ</a:t>
            </a:r>
            <a:r>
              <a:rPr lang="en-US" altLang="zh-CN" sz="2800" baseline="-25000" dirty="0">
                <a:solidFill>
                  <a:schemeClr val="tx2"/>
                </a:solidFill>
              </a:rPr>
              <a:t>B</a:t>
            </a:r>
            <a:r>
              <a:rPr lang="en-US" altLang="zh-CN" sz="2800" dirty="0">
                <a:solidFill>
                  <a:schemeClr val="tx2"/>
                </a:solidFill>
              </a:rPr>
              <a:t>d</a:t>
            </a:r>
            <a:r>
              <a:rPr lang="en-US" altLang="zh-CN" sz="2800" i="1" dirty="0">
                <a:solidFill>
                  <a:schemeClr val="tx2"/>
                </a:solidFill>
              </a:rPr>
              <a:t>n</a:t>
            </a:r>
            <a:r>
              <a:rPr lang="en-US" altLang="zh-CN" sz="2800" baseline="-25000" dirty="0">
                <a:solidFill>
                  <a:schemeClr val="tx2"/>
                </a:solidFill>
              </a:rPr>
              <a:t>B</a:t>
            </a:r>
            <a:endParaRPr lang="zh-CN" altLang="en-US" sz="2800" b="1" dirty="0">
              <a:solidFill>
                <a:schemeClr val="tx2"/>
              </a:solidFill>
            </a:endParaRPr>
          </a:p>
        </p:txBody>
      </p:sp>
      <p:sp>
        <p:nvSpPr>
          <p:cNvPr id="12" name="Rectangle 5"/>
          <p:cNvSpPr>
            <a:spLocks noChangeArrowheads="1"/>
          </p:cNvSpPr>
          <p:nvPr/>
        </p:nvSpPr>
        <p:spPr bwMode="auto">
          <a:xfrm>
            <a:off x="2208213" y="3865563"/>
            <a:ext cx="46291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dF </a:t>
            </a:r>
            <a:r>
              <a:rPr lang="zh-CN" altLang="en-US" sz="2800" dirty="0">
                <a:solidFill>
                  <a:schemeClr val="tx2"/>
                </a:solidFill>
                <a:latin typeface="宋体" panose="02010600030101010101" pitchFamily="2" charset="-122"/>
              </a:rPr>
              <a:t>＝</a:t>
            </a:r>
            <a:r>
              <a:rPr lang="zh-CN" altLang="zh-CN" sz="2800" dirty="0">
                <a:solidFill>
                  <a:schemeClr val="tx2"/>
                </a:solidFill>
              </a:rPr>
              <a:t>－</a:t>
            </a:r>
            <a:r>
              <a:rPr lang="en-US" altLang="zh-CN" sz="2800" dirty="0">
                <a:solidFill>
                  <a:schemeClr val="tx2"/>
                </a:solidFill>
              </a:rPr>
              <a:t>SdT</a:t>
            </a:r>
            <a:r>
              <a:rPr lang="zh-CN" altLang="zh-CN" sz="2800" dirty="0">
                <a:solidFill>
                  <a:schemeClr val="tx2"/>
                </a:solidFill>
              </a:rPr>
              <a:t>－</a:t>
            </a:r>
            <a:r>
              <a:rPr lang="en-US" altLang="zh-CN" sz="2800" dirty="0">
                <a:solidFill>
                  <a:schemeClr val="tx2"/>
                </a:solidFill>
              </a:rPr>
              <a:t>pdV</a:t>
            </a:r>
            <a:r>
              <a:rPr lang="zh-CN" altLang="zh-CN" sz="2800" dirty="0">
                <a:solidFill>
                  <a:schemeClr val="tx2"/>
                </a:solidFill>
              </a:rPr>
              <a:t>＋</a:t>
            </a:r>
            <a:r>
              <a:rPr lang="en-US" altLang="zh-CN" sz="2800" dirty="0">
                <a:solidFill>
                  <a:schemeClr val="tx2"/>
                </a:solidFill>
              </a:rPr>
              <a:t> </a:t>
            </a:r>
            <a:r>
              <a:rPr lang="el-GR" altLang="zh-CN" sz="2800" dirty="0">
                <a:solidFill>
                  <a:schemeClr val="tx2"/>
                </a:solidFill>
              </a:rPr>
              <a:t>γ</a:t>
            </a:r>
            <a:r>
              <a:rPr lang="en-US" altLang="zh-CN" sz="2800" dirty="0">
                <a:solidFill>
                  <a:schemeClr val="tx2"/>
                </a:solidFill>
              </a:rPr>
              <a:t>dA</a:t>
            </a:r>
            <a:r>
              <a:rPr lang="zh-CN" altLang="zh-CN" sz="2800" dirty="0">
                <a:solidFill>
                  <a:schemeClr val="tx2"/>
                </a:solidFill>
              </a:rPr>
              <a:t> ＋</a:t>
            </a:r>
            <a:endParaRPr lang="zh-CN" altLang="en-US" sz="2800" b="1" dirty="0">
              <a:solidFill>
                <a:schemeClr val="tx2"/>
              </a:solidFill>
            </a:endParaRPr>
          </a:p>
        </p:txBody>
      </p:sp>
      <p:sp>
        <p:nvSpPr>
          <p:cNvPr id="13" name="Rectangle 5"/>
          <p:cNvSpPr>
            <a:spLocks noChangeArrowheads="1"/>
          </p:cNvSpPr>
          <p:nvPr/>
        </p:nvSpPr>
        <p:spPr bwMode="auto">
          <a:xfrm>
            <a:off x="2155826" y="4657726"/>
            <a:ext cx="48037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dG </a:t>
            </a:r>
            <a:r>
              <a:rPr lang="zh-CN" altLang="en-US" sz="2800" dirty="0">
                <a:solidFill>
                  <a:srgbClr val="2A2A2A"/>
                </a:solidFill>
                <a:latin typeface="宋体" panose="02010600030101010101" pitchFamily="2" charset="-122"/>
              </a:rPr>
              <a:t>＝</a:t>
            </a:r>
            <a:r>
              <a:rPr lang="zh-CN" altLang="zh-CN" sz="2800" dirty="0">
                <a:solidFill>
                  <a:srgbClr val="2A2A2A"/>
                </a:solidFill>
              </a:rPr>
              <a:t>－</a:t>
            </a:r>
            <a:r>
              <a:rPr lang="en-US" altLang="zh-CN" sz="2800" dirty="0">
                <a:solidFill>
                  <a:srgbClr val="2A2A2A"/>
                </a:solidFill>
              </a:rPr>
              <a:t>SdT</a:t>
            </a:r>
            <a:r>
              <a:rPr lang="zh-CN" altLang="zh-CN" sz="2800" dirty="0">
                <a:solidFill>
                  <a:srgbClr val="2A2A2A"/>
                </a:solidFill>
              </a:rPr>
              <a:t>＋</a:t>
            </a:r>
            <a:r>
              <a:rPr lang="en-US" altLang="zh-CN" sz="2800" dirty="0">
                <a:solidFill>
                  <a:srgbClr val="2A2A2A"/>
                </a:solidFill>
              </a:rPr>
              <a:t>Vdp</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graphicFrame>
        <p:nvGraphicFramePr>
          <p:cNvPr id="14" name="对象 33"/>
          <p:cNvGraphicFramePr>
            <a:graphicFrameLocks noChangeAspect="1"/>
          </p:cNvGraphicFramePr>
          <p:nvPr/>
        </p:nvGraphicFramePr>
        <p:xfrm>
          <a:off x="6543676" y="4013201"/>
          <a:ext cx="474663" cy="550863"/>
        </p:xfrm>
        <a:graphic>
          <a:graphicData uri="http://schemas.openxmlformats.org/presentationml/2006/ole">
            <mc:AlternateContent xmlns:mc="http://schemas.openxmlformats.org/markup-compatibility/2006">
              <mc:Choice xmlns:v="urn:schemas-microsoft-com:vml" Requires="v">
                <p:oleObj name="公式" r:id="rId5" imgW="291973" imgH="342751" progId="Equation.3">
                  <p:embed/>
                </p:oleObj>
              </mc:Choice>
              <mc:Fallback>
                <p:oleObj name="公式" r:id="rId5" imgW="291973" imgH="342751" progId="Equation.3">
                  <p:embed/>
                  <p:pic>
                    <p:nvPicPr>
                      <p:cNvPr id="14" name="对象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6" y="4013201"/>
                        <a:ext cx="4746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34"/>
          <p:cNvGraphicFramePr>
            <a:graphicFrameLocks noChangeAspect="1"/>
          </p:cNvGraphicFramePr>
          <p:nvPr/>
        </p:nvGraphicFramePr>
        <p:xfrm>
          <a:off x="6524626" y="4840288"/>
          <a:ext cx="473075" cy="550862"/>
        </p:xfrm>
        <a:graphic>
          <a:graphicData uri="http://schemas.openxmlformats.org/presentationml/2006/ole">
            <mc:AlternateContent xmlns:mc="http://schemas.openxmlformats.org/markup-compatibility/2006">
              <mc:Choice xmlns:v="urn:schemas-microsoft-com:vml" Requires="v">
                <p:oleObj name="公式" r:id="rId6" imgW="291973" imgH="342751" progId="Equation.3">
                  <p:embed/>
                </p:oleObj>
              </mc:Choice>
              <mc:Fallback>
                <p:oleObj name="公式" r:id="rId6" imgW="291973" imgH="342751" progId="Equation.3">
                  <p:embed/>
                  <p:pic>
                    <p:nvPicPr>
                      <p:cNvPr id="15" name="对象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6" y="4840288"/>
                        <a:ext cx="4730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5"/>
          <p:cNvSpPr>
            <a:spLocks noChangeArrowheads="1"/>
          </p:cNvSpPr>
          <p:nvPr/>
        </p:nvSpPr>
        <p:spPr bwMode="auto">
          <a:xfrm>
            <a:off x="6862764" y="3859213"/>
            <a:ext cx="1260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chemeClr val="tx2"/>
                </a:solidFill>
              </a:rPr>
              <a:t>μ</a:t>
            </a:r>
            <a:r>
              <a:rPr lang="en-US" altLang="zh-CN" sz="2800" baseline="-25000" dirty="0">
                <a:solidFill>
                  <a:schemeClr val="tx2"/>
                </a:solidFill>
              </a:rPr>
              <a:t>B</a:t>
            </a:r>
            <a:r>
              <a:rPr lang="en-US" altLang="zh-CN" sz="2800" dirty="0">
                <a:solidFill>
                  <a:schemeClr val="tx2"/>
                </a:solidFill>
              </a:rPr>
              <a:t>d</a:t>
            </a:r>
            <a:r>
              <a:rPr lang="en-US" altLang="zh-CN" sz="2800" i="1" dirty="0">
                <a:solidFill>
                  <a:schemeClr val="tx2"/>
                </a:solidFill>
              </a:rPr>
              <a:t>n</a:t>
            </a:r>
            <a:r>
              <a:rPr lang="en-US" altLang="zh-CN" sz="2800" baseline="-25000" dirty="0">
                <a:solidFill>
                  <a:schemeClr val="tx2"/>
                </a:solidFill>
              </a:rPr>
              <a:t>B</a:t>
            </a:r>
            <a:endParaRPr lang="zh-CN" altLang="en-US" sz="2800" b="1" dirty="0">
              <a:solidFill>
                <a:schemeClr val="tx2"/>
              </a:solidFill>
            </a:endParaRPr>
          </a:p>
        </p:txBody>
      </p:sp>
      <p:sp>
        <p:nvSpPr>
          <p:cNvPr id="17" name="Rectangle 5"/>
          <p:cNvSpPr>
            <a:spLocks noChangeArrowheads="1"/>
          </p:cNvSpPr>
          <p:nvPr/>
        </p:nvSpPr>
        <p:spPr bwMode="auto">
          <a:xfrm>
            <a:off x="6862764" y="4638676"/>
            <a:ext cx="12604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18" name="Rectangle 5"/>
          <p:cNvSpPr>
            <a:spLocks noChangeArrowheads="1"/>
          </p:cNvSpPr>
          <p:nvPr/>
        </p:nvSpPr>
        <p:spPr bwMode="auto">
          <a:xfrm>
            <a:off x="8820150" y="2562226"/>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chemeClr val="tx2"/>
                </a:solidFill>
              </a:rPr>
              <a:t>H</a:t>
            </a:r>
            <a:r>
              <a:rPr lang="zh-CN" altLang="en-US" sz="2400" dirty="0">
                <a:solidFill>
                  <a:schemeClr val="tx2"/>
                </a:solidFill>
                <a:latin typeface="宋体" panose="02010600030101010101" pitchFamily="2" charset="-122"/>
              </a:rPr>
              <a:t>＝</a:t>
            </a:r>
            <a:r>
              <a:rPr lang="en-US" altLang="zh-CN" sz="2400" dirty="0">
                <a:solidFill>
                  <a:schemeClr val="tx2"/>
                </a:solidFill>
              </a:rPr>
              <a:t>U</a:t>
            </a:r>
            <a:r>
              <a:rPr lang="zh-CN" altLang="zh-CN" sz="2400" dirty="0">
                <a:solidFill>
                  <a:schemeClr val="tx2"/>
                </a:solidFill>
              </a:rPr>
              <a:t>＋</a:t>
            </a:r>
            <a:r>
              <a:rPr lang="en-US" altLang="zh-CN" sz="2400" dirty="0">
                <a:solidFill>
                  <a:schemeClr val="tx2"/>
                </a:solidFill>
              </a:rPr>
              <a:t>pV</a:t>
            </a:r>
            <a:endParaRPr lang="zh-CN" altLang="en-US" sz="2400" b="1" dirty="0">
              <a:solidFill>
                <a:schemeClr val="tx2"/>
              </a:solidFill>
            </a:endParaRPr>
          </a:p>
        </p:txBody>
      </p:sp>
      <p:sp>
        <p:nvSpPr>
          <p:cNvPr id="19" name="Rectangle 5"/>
          <p:cNvSpPr>
            <a:spLocks noChangeArrowheads="1"/>
          </p:cNvSpPr>
          <p:nvPr/>
        </p:nvSpPr>
        <p:spPr bwMode="auto">
          <a:xfrm>
            <a:off x="8836026" y="3911601"/>
            <a:ext cx="165576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cs typeface="Times New Roman" panose="02020603050405020304" pitchFamily="18" charset="0"/>
              </a:rPr>
              <a:t>U</a:t>
            </a:r>
            <a:r>
              <a:rPr lang="zh-CN" altLang="en-US" dirty="0">
                <a:cs typeface="Times New Roman" panose="02020603050405020304" pitchFamily="18" charset="0"/>
              </a:rPr>
              <a:t>＝</a:t>
            </a:r>
            <a:r>
              <a:rPr lang="en-US" altLang="zh-CN" dirty="0">
                <a:cs typeface="Times New Roman" panose="02020603050405020304" pitchFamily="18" charset="0"/>
              </a:rPr>
              <a:t>F</a:t>
            </a:r>
            <a:r>
              <a:rPr lang="zh-CN" altLang="zh-CN" dirty="0">
                <a:cs typeface="Times New Roman" panose="02020603050405020304" pitchFamily="18" charset="0"/>
              </a:rPr>
              <a:t>＋</a:t>
            </a:r>
            <a:r>
              <a:rPr lang="en-US" altLang="zh-CN" dirty="0">
                <a:cs typeface="Times New Roman" panose="02020603050405020304" pitchFamily="18" charset="0"/>
              </a:rPr>
              <a:t>TS</a:t>
            </a:r>
            <a:endParaRPr lang="zh-CN" altLang="en-US" b="1" dirty="0">
              <a:cs typeface="Times New Roman" panose="02020603050405020304" pitchFamily="18" charset="0"/>
            </a:endParaRPr>
          </a:p>
        </p:txBody>
      </p:sp>
      <p:sp>
        <p:nvSpPr>
          <p:cNvPr id="20" name="Rectangle 5"/>
          <p:cNvSpPr>
            <a:spLocks noChangeArrowheads="1"/>
          </p:cNvSpPr>
          <p:nvPr/>
        </p:nvSpPr>
        <p:spPr bwMode="auto">
          <a:xfrm>
            <a:off x="8848725" y="4729164"/>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chemeClr val="tx2"/>
                </a:solidFill>
              </a:rPr>
              <a:t>H</a:t>
            </a:r>
            <a:r>
              <a:rPr lang="zh-CN" altLang="en-US" sz="2400">
                <a:solidFill>
                  <a:schemeClr val="tx2"/>
                </a:solidFill>
                <a:latin typeface="宋体" panose="02010600030101010101" pitchFamily="2" charset="-122"/>
              </a:rPr>
              <a:t>＝</a:t>
            </a:r>
            <a:r>
              <a:rPr lang="en-US" altLang="zh-CN" sz="2400" dirty="0">
                <a:solidFill>
                  <a:schemeClr val="tx2"/>
                </a:solidFill>
              </a:rPr>
              <a:t>G</a:t>
            </a:r>
            <a:r>
              <a:rPr lang="zh-CN" altLang="zh-CN" sz="2400">
                <a:solidFill>
                  <a:schemeClr val="tx2"/>
                </a:solidFill>
              </a:rPr>
              <a:t>＋</a:t>
            </a:r>
            <a:r>
              <a:rPr lang="en-US" altLang="zh-CN" sz="2400" dirty="0">
                <a:solidFill>
                  <a:schemeClr val="tx2"/>
                </a:solidFill>
              </a:rPr>
              <a:t>TS</a:t>
            </a:r>
            <a:endParaRPr lang="zh-CN" altLang="en-US" sz="2400" b="1">
              <a:solidFill>
                <a:schemeClr val="tx2"/>
              </a:solidFill>
            </a:endParaRPr>
          </a:p>
        </p:txBody>
      </p:sp>
      <p:sp>
        <p:nvSpPr>
          <p:cNvPr id="21" name="左大括号 25"/>
          <p:cNvSpPr>
            <a:spLocks/>
          </p:cNvSpPr>
          <p:nvPr/>
        </p:nvSpPr>
        <p:spPr bwMode="auto">
          <a:xfrm>
            <a:off x="1946276" y="2609850"/>
            <a:ext cx="233363" cy="2547938"/>
          </a:xfrm>
          <a:prstGeom prst="leftBrace">
            <a:avLst>
              <a:gd name="adj1" fmla="val 8340"/>
              <a:gd name="adj2" fmla="val 50000"/>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solidFill>
                <a:schemeClr val="tx2"/>
              </a:solidFill>
            </a:endParaRPr>
          </a:p>
        </p:txBody>
      </p:sp>
      <p:sp>
        <p:nvSpPr>
          <p:cNvPr id="22" name="Rectangle 5"/>
          <p:cNvSpPr>
            <a:spLocks noChangeArrowheads="1"/>
          </p:cNvSpPr>
          <p:nvPr/>
        </p:nvSpPr>
        <p:spPr bwMode="auto">
          <a:xfrm>
            <a:off x="1919288" y="5387976"/>
            <a:ext cx="2544736"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solidFill>
                  <a:srgbClr val="2A2A2A"/>
                </a:solidFill>
                <a:latin typeface="+mj-lt"/>
              </a:rPr>
              <a:t>G</a:t>
            </a:r>
            <a:r>
              <a:rPr lang="zh-CN" altLang="en-US" dirty="0">
                <a:solidFill>
                  <a:srgbClr val="2A2A2A"/>
                </a:solidFill>
                <a:latin typeface="宋体" panose="02010600030101010101" pitchFamily="2" charset="-122"/>
              </a:rPr>
              <a:t>＝</a:t>
            </a:r>
            <a:r>
              <a:rPr lang="en-US" altLang="zh-CN" dirty="0">
                <a:solidFill>
                  <a:srgbClr val="2A2A2A"/>
                </a:solidFill>
              </a:rPr>
              <a:t>G(T, p, A, </a:t>
            </a:r>
            <a:r>
              <a:rPr lang="en-US" altLang="zh-CN" i="1" dirty="0">
                <a:solidFill>
                  <a:srgbClr val="2A2A2A"/>
                </a:solidFill>
              </a:rPr>
              <a:t>n</a:t>
            </a:r>
            <a:r>
              <a:rPr lang="en-US" altLang="zh-CN" baseline="-25000" dirty="0">
                <a:solidFill>
                  <a:srgbClr val="2A2A2A"/>
                </a:solidFill>
              </a:rPr>
              <a:t>B</a:t>
            </a:r>
            <a:r>
              <a:rPr lang="en-US" altLang="zh-CN" dirty="0">
                <a:solidFill>
                  <a:srgbClr val="2A2A2A"/>
                </a:solidFill>
              </a:rPr>
              <a:t>)</a:t>
            </a:r>
            <a:endParaRPr lang="zh-CN" altLang="en-US" b="1" dirty="0">
              <a:solidFill>
                <a:srgbClr val="2A2A2A"/>
              </a:solidFill>
            </a:endParaRPr>
          </a:p>
        </p:txBody>
      </p:sp>
      <p:sp>
        <p:nvSpPr>
          <p:cNvPr id="23" name="Rectangle 5"/>
          <p:cNvSpPr>
            <a:spLocks noRot="1" noChangeAspect="1" noMove="1" noResize="1" noEditPoints="1" noAdjustHandles="1" noChangeArrowheads="1" noChangeShapeType="1" noTextEdit="1"/>
          </p:cNvSpPr>
          <p:nvPr/>
        </p:nvSpPr>
        <p:spPr bwMode="auto">
          <a:xfrm>
            <a:off x="1775522" y="5907925"/>
            <a:ext cx="6696743" cy="746573"/>
          </a:xfrm>
          <a:prstGeom prst="rect">
            <a:avLst/>
          </a:prstGeom>
          <a:blipFill rotWithShape="0">
            <a:blip r:embed="rId7"/>
            <a:stretch>
              <a:fillRect l="-1365" b="-894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sp>
        <p:nvSpPr>
          <p:cNvPr id="24" name="Rectangle 5"/>
          <p:cNvSpPr>
            <a:spLocks noRot="1" noChangeAspect="1" noMove="1" noResize="1" noEditPoints="1" noAdjustHandles="1" noChangeArrowheads="1" noChangeShapeType="1" noTextEdit="1"/>
          </p:cNvSpPr>
          <p:nvPr/>
        </p:nvSpPr>
        <p:spPr bwMode="auto">
          <a:xfrm>
            <a:off x="8362084" y="5907925"/>
            <a:ext cx="1981421" cy="746573"/>
          </a:xfrm>
          <a:prstGeom prst="rect">
            <a:avLst/>
          </a:prstGeom>
          <a:blipFill rotWithShape="0">
            <a:blip r:embed="rId8"/>
            <a:stretch>
              <a:fillRect l="-4923" b="-813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graphicFrame>
        <p:nvGraphicFramePr>
          <p:cNvPr id="25" name="对象 43"/>
          <p:cNvGraphicFramePr>
            <a:graphicFrameLocks noChangeAspect="1"/>
          </p:cNvGraphicFramePr>
          <p:nvPr/>
        </p:nvGraphicFramePr>
        <p:xfrm>
          <a:off x="8096251" y="6172201"/>
          <a:ext cx="473075" cy="549275"/>
        </p:xfrm>
        <a:graphic>
          <a:graphicData uri="http://schemas.openxmlformats.org/presentationml/2006/ole">
            <mc:AlternateContent xmlns:mc="http://schemas.openxmlformats.org/markup-compatibility/2006">
              <mc:Choice xmlns:v="urn:schemas-microsoft-com:vml" Requires="v">
                <p:oleObj name="公式" r:id="rId9" imgW="291973" imgH="342751" progId="Equation.3">
                  <p:embed/>
                </p:oleObj>
              </mc:Choice>
              <mc:Fallback>
                <p:oleObj name="公式" r:id="rId9" imgW="291973" imgH="342751" progId="Equation.3">
                  <p:embed/>
                  <p:pic>
                    <p:nvPicPr>
                      <p:cNvPr id="25" name="对象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1" y="6172201"/>
                        <a:ext cx="4730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圆角矩形 25"/>
          <p:cNvSpPr>
            <a:spLocks noRot="1" noChangeAspect="1" noMove="1" noResize="1" noEditPoints="1" noAdjustHandles="1" noChangeArrowheads="1" noChangeShapeType="1" noTextEdit="1"/>
          </p:cNvSpPr>
          <p:nvPr/>
        </p:nvSpPr>
        <p:spPr bwMode="auto">
          <a:xfrm>
            <a:off x="2029424" y="1794803"/>
            <a:ext cx="2458226" cy="659707"/>
          </a:xfrm>
          <a:prstGeom prst="roundRect">
            <a:avLst/>
          </a:prstGeom>
          <a:blipFill rotWithShape="0">
            <a:blip r:embed="rId10"/>
            <a:stretch>
              <a:fillRect l="-2222" b="-8108"/>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27" name="虚尾箭头 26"/>
          <p:cNvSpPr/>
          <p:nvPr/>
        </p:nvSpPr>
        <p:spPr bwMode="auto">
          <a:xfrm rot="18200988">
            <a:off x="2740819" y="5550694"/>
            <a:ext cx="1039812" cy="165100"/>
          </a:xfrm>
          <a:prstGeom prst="stripedRightArrow">
            <a:avLst>
              <a:gd name="adj1" fmla="val 50000"/>
              <a:gd name="adj2" fmla="val 126298"/>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zh-CN" altLang="en-US"/>
          </a:p>
        </p:txBody>
      </p:sp>
      <p:sp>
        <p:nvSpPr>
          <p:cNvPr id="28" name="虚尾箭头 27"/>
          <p:cNvSpPr/>
          <p:nvPr/>
        </p:nvSpPr>
        <p:spPr bwMode="auto">
          <a:xfrm rot="15794000">
            <a:off x="4237039" y="5546726"/>
            <a:ext cx="801687" cy="144463"/>
          </a:xfrm>
          <a:prstGeom prst="stripedRightArrow">
            <a:avLst>
              <a:gd name="adj1" fmla="val 50000"/>
              <a:gd name="adj2" fmla="val 126298"/>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zh-CN" altLang="en-US"/>
          </a:p>
        </p:txBody>
      </p:sp>
      <p:sp>
        <p:nvSpPr>
          <p:cNvPr id="29" name="圆角矩形 28"/>
          <p:cNvSpPr>
            <a:spLocks noRot="1" noChangeAspect="1" noMove="1" noResize="1" noEditPoints="1" noAdjustHandles="1" noChangeArrowheads="1" noChangeShapeType="1" noTextEdit="1"/>
          </p:cNvSpPr>
          <p:nvPr/>
        </p:nvSpPr>
        <p:spPr bwMode="auto">
          <a:xfrm>
            <a:off x="2033164" y="2501754"/>
            <a:ext cx="2454486" cy="700488"/>
          </a:xfrm>
          <a:prstGeom prst="roundRect">
            <a:avLst/>
          </a:prstGeom>
          <a:blipFill rotWithShape="0">
            <a:blip r:embed="rId11"/>
            <a:stretch>
              <a:fillRect l="-2228" b="-2564"/>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0" name="虚尾箭头 29"/>
          <p:cNvSpPr/>
          <p:nvPr/>
        </p:nvSpPr>
        <p:spPr bwMode="auto">
          <a:xfrm rot="13925748">
            <a:off x="5381626" y="5618163"/>
            <a:ext cx="1222375" cy="152400"/>
          </a:xfrm>
          <a:prstGeom prst="stripedRightArrow">
            <a:avLst>
              <a:gd name="adj1" fmla="val 50000"/>
              <a:gd name="adj2" fmla="val 126298"/>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zh-CN" altLang="en-US"/>
          </a:p>
        </p:txBody>
      </p:sp>
      <p:sp>
        <p:nvSpPr>
          <p:cNvPr id="31" name="圆角矩形 30"/>
          <p:cNvSpPr>
            <a:spLocks noRot="1" noChangeAspect="1" noMove="1" noResize="1" noEditPoints="1" noAdjustHandles="1" noChangeArrowheads="1" noChangeShapeType="1" noTextEdit="1"/>
          </p:cNvSpPr>
          <p:nvPr/>
        </p:nvSpPr>
        <p:spPr bwMode="auto">
          <a:xfrm>
            <a:off x="2021664" y="3233551"/>
            <a:ext cx="2442361" cy="714667"/>
          </a:xfrm>
          <a:prstGeom prst="roundRect">
            <a:avLst/>
          </a:prstGeom>
          <a:blipFill rotWithShape="0">
            <a:blip r:embed="rId12"/>
            <a:stretch>
              <a:fillRect/>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2" name="虚尾箭头 31"/>
          <p:cNvSpPr/>
          <p:nvPr/>
        </p:nvSpPr>
        <p:spPr bwMode="auto">
          <a:xfrm rot="12909188">
            <a:off x="7173913" y="5653089"/>
            <a:ext cx="1574800" cy="128587"/>
          </a:xfrm>
          <a:prstGeom prst="stripedRightArrow">
            <a:avLst>
              <a:gd name="adj1" fmla="val 50000"/>
              <a:gd name="adj2" fmla="val 126298"/>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zh-CN" altLang="en-US"/>
          </a:p>
        </p:txBody>
      </p:sp>
      <p:sp>
        <p:nvSpPr>
          <p:cNvPr id="33" name="圆角矩形 32"/>
          <p:cNvSpPr>
            <a:spLocks noRot="1" noChangeAspect="1" noMove="1" noResize="1" noEditPoints="1" noAdjustHandles="1" noChangeArrowheads="1" noChangeShapeType="1" noTextEdit="1"/>
          </p:cNvSpPr>
          <p:nvPr/>
        </p:nvSpPr>
        <p:spPr bwMode="auto">
          <a:xfrm>
            <a:off x="2043072" y="3996982"/>
            <a:ext cx="2420952" cy="679733"/>
          </a:xfrm>
          <a:prstGeom prst="roundRect">
            <a:avLst/>
          </a:prstGeom>
          <a:blipFill rotWithShape="0">
            <a:blip r:embed="rId13"/>
            <a:stretch>
              <a:fillRect b="-5310"/>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4" name="圆角矩形 33"/>
          <p:cNvSpPr/>
          <p:nvPr/>
        </p:nvSpPr>
        <p:spPr bwMode="auto">
          <a:xfrm>
            <a:off x="2155826" y="4711700"/>
            <a:ext cx="5967413" cy="674688"/>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Tree>
    <p:extLst>
      <p:ext uri="{BB962C8B-B14F-4D97-AF65-F5344CB8AC3E}">
        <p14:creationId xmlns:p14="http://schemas.microsoft.com/office/powerpoint/2010/main" val="123469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208214" y="1817688"/>
            <a:ext cx="8135937"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dU </a:t>
            </a:r>
            <a:r>
              <a:rPr lang="zh-CN" altLang="en-US" sz="2800" dirty="0">
                <a:solidFill>
                  <a:schemeClr val="tx2"/>
                </a:solidFill>
                <a:latin typeface="宋体" panose="02010600030101010101" pitchFamily="2" charset="-122"/>
              </a:rPr>
              <a:t>＝</a:t>
            </a:r>
            <a:r>
              <a:rPr lang="en-US" altLang="zh-CN" sz="2800" dirty="0">
                <a:solidFill>
                  <a:schemeClr val="tx2"/>
                </a:solidFill>
              </a:rPr>
              <a:t> </a:t>
            </a:r>
            <a:r>
              <a:rPr lang="zh-CN" altLang="zh-CN" sz="2800" dirty="0">
                <a:solidFill>
                  <a:schemeClr val="tx2"/>
                </a:solidFill>
              </a:rPr>
              <a:t>δ</a:t>
            </a:r>
            <a:r>
              <a:rPr lang="en-US" altLang="zh-CN" sz="2800" dirty="0">
                <a:solidFill>
                  <a:schemeClr val="tx2"/>
                </a:solidFill>
              </a:rPr>
              <a:t>Q</a:t>
            </a:r>
            <a:r>
              <a:rPr lang="zh-CN" altLang="zh-CN" sz="2800" dirty="0">
                <a:solidFill>
                  <a:schemeClr val="tx2"/>
                </a:solidFill>
              </a:rPr>
              <a:t>－δ</a:t>
            </a:r>
            <a:r>
              <a:rPr lang="en-US" altLang="zh-CN" sz="2800" dirty="0">
                <a:solidFill>
                  <a:schemeClr val="tx2"/>
                </a:solidFill>
              </a:rPr>
              <a:t>W</a:t>
            </a:r>
            <a:r>
              <a:rPr lang="zh-CN" altLang="en-US" sz="2800" dirty="0">
                <a:solidFill>
                  <a:schemeClr val="tx2"/>
                </a:solidFill>
                <a:latin typeface="宋体" panose="02010600030101010101" pitchFamily="2" charset="-122"/>
              </a:rPr>
              <a:t> ＝</a:t>
            </a:r>
            <a:r>
              <a:rPr lang="en-US" altLang="zh-CN" sz="2800" dirty="0">
                <a:solidFill>
                  <a:schemeClr val="tx2"/>
                </a:solidFill>
                <a:latin typeface="宋体" panose="02010600030101010101" pitchFamily="2" charset="-122"/>
              </a:rPr>
              <a:t>……</a:t>
            </a:r>
            <a:endParaRPr lang="zh-CN" altLang="en-US" sz="2800" b="1" dirty="0">
              <a:solidFill>
                <a:schemeClr val="tx2"/>
              </a:solidFill>
            </a:endParaRPr>
          </a:p>
        </p:txBody>
      </p:sp>
      <p:sp>
        <p:nvSpPr>
          <p:cNvPr id="5" name="Rectangle 5"/>
          <p:cNvSpPr>
            <a:spLocks noChangeArrowheads="1"/>
          </p:cNvSpPr>
          <p:nvPr/>
        </p:nvSpPr>
        <p:spPr bwMode="auto">
          <a:xfrm>
            <a:off x="2208213" y="2435226"/>
            <a:ext cx="43926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dU </a:t>
            </a:r>
            <a:r>
              <a:rPr lang="zh-CN" altLang="en-US" sz="2800" dirty="0">
                <a:solidFill>
                  <a:schemeClr val="tx2"/>
                </a:solidFill>
                <a:latin typeface="宋体" panose="02010600030101010101" pitchFamily="2" charset="-122"/>
              </a:rPr>
              <a:t>＝</a:t>
            </a:r>
            <a:r>
              <a:rPr lang="en-US" altLang="zh-CN" sz="2800" dirty="0">
                <a:solidFill>
                  <a:schemeClr val="tx2"/>
                </a:solidFill>
              </a:rPr>
              <a:t>T dS</a:t>
            </a:r>
            <a:r>
              <a:rPr lang="zh-CN" altLang="zh-CN" sz="2800" dirty="0">
                <a:solidFill>
                  <a:schemeClr val="tx2"/>
                </a:solidFill>
              </a:rPr>
              <a:t>－</a:t>
            </a:r>
            <a:r>
              <a:rPr lang="en-US" altLang="zh-CN" sz="2800" dirty="0">
                <a:solidFill>
                  <a:schemeClr val="tx2"/>
                </a:solidFill>
              </a:rPr>
              <a:t>pdV</a:t>
            </a:r>
            <a:r>
              <a:rPr lang="zh-CN" altLang="zh-CN" sz="2800" dirty="0">
                <a:solidFill>
                  <a:schemeClr val="tx2"/>
                </a:solidFill>
              </a:rPr>
              <a:t>＋</a:t>
            </a:r>
            <a:r>
              <a:rPr lang="en-US" altLang="zh-CN" sz="2800" dirty="0">
                <a:solidFill>
                  <a:schemeClr val="tx2"/>
                </a:solidFill>
              </a:rPr>
              <a:t> </a:t>
            </a:r>
            <a:r>
              <a:rPr lang="el-GR" altLang="zh-CN" sz="2800" dirty="0">
                <a:solidFill>
                  <a:schemeClr val="tx2"/>
                </a:solidFill>
              </a:rPr>
              <a:t>γ</a:t>
            </a:r>
            <a:r>
              <a:rPr lang="en-US" altLang="zh-CN" sz="2800" dirty="0">
                <a:solidFill>
                  <a:schemeClr val="tx2"/>
                </a:solidFill>
              </a:rPr>
              <a:t>dA</a:t>
            </a:r>
            <a:r>
              <a:rPr lang="zh-CN" altLang="zh-CN" sz="2800" dirty="0">
                <a:solidFill>
                  <a:schemeClr val="tx2"/>
                </a:solidFill>
              </a:rPr>
              <a:t> ＋</a:t>
            </a:r>
            <a:endParaRPr lang="zh-CN" altLang="en-US" sz="2800" b="1" dirty="0">
              <a:solidFill>
                <a:schemeClr val="tx2"/>
              </a:solidFill>
            </a:endParaRPr>
          </a:p>
        </p:txBody>
      </p:sp>
      <p:graphicFrame>
        <p:nvGraphicFramePr>
          <p:cNvPr id="6" name="对象 22"/>
          <p:cNvGraphicFramePr>
            <a:graphicFrameLocks noChangeAspect="1"/>
          </p:cNvGraphicFramePr>
          <p:nvPr/>
        </p:nvGraphicFramePr>
        <p:xfrm>
          <a:off x="6307139" y="2632076"/>
          <a:ext cx="473075" cy="550863"/>
        </p:xfrm>
        <a:graphic>
          <a:graphicData uri="http://schemas.openxmlformats.org/presentationml/2006/ole">
            <mc:AlternateContent xmlns:mc="http://schemas.openxmlformats.org/markup-compatibility/2006">
              <mc:Choice xmlns:v="urn:schemas-microsoft-com:vml" Requires="v">
                <p:oleObj name="公式" r:id="rId2" imgW="291973" imgH="342751" progId="Equation.3">
                  <p:embed/>
                </p:oleObj>
              </mc:Choice>
              <mc:Fallback>
                <p:oleObj name="公式" r:id="rId2" imgW="291973" imgH="342751" progId="Equation.3">
                  <p:embed/>
                  <p:pic>
                    <p:nvPicPr>
                      <p:cNvPr id="6" name="对象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39" y="2632076"/>
                        <a:ext cx="4730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5"/>
          <p:cNvSpPr>
            <a:spLocks noChangeArrowheads="1"/>
          </p:cNvSpPr>
          <p:nvPr/>
        </p:nvSpPr>
        <p:spPr bwMode="auto">
          <a:xfrm>
            <a:off x="6588126" y="2435226"/>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chemeClr val="tx2"/>
                </a:solidFill>
              </a:rPr>
              <a:t>μ</a:t>
            </a:r>
            <a:r>
              <a:rPr lang="en-US" altLang="zh-CN" sz="2800" baseline="-25000" dirty="0">
                <a:solidFill>
                  <a:schemeClr val="tx2"/>
                </a:solidFill>
              </a:rPr>
              <a:t>B</a:t>
            </a:r>
            <a:r>
              <a:rPr lang="en-US" altLang="zh-CN" sz="2800" dirty="0">
                <a:solidFill>
                  <a:schemeClr val="tx2"/>
                </a:solidFill>
              </a:rPr>
              <a:t>d</a:t>
            </a:r>
            <a:r>
              <a:rPr lang="en-US" altLang="zh-CN" sz="2800" i="1" dirty="0">
                <a:solidFill>
                  <a:schemeClr val="tx2"/>
                </a:solidFill>
              </a:rPr>
              <a:t>n</a:t>
            </a:r>
            <a:r>
              <a:rPr lang="en-US" altLang="zh-CN" sz="2800" baseline="-25000" dirty="0">
                <a:solidFill>
                  <a:schemeClr val="tx2"/>
                </a:solidFill>
              </a:rPr>
              <a:t>B</a:t>
            </a:r>
            <a:endParaRPr lang="zh-CN" altLang="en-US" sz="2800" b="1" dirty="0">
              <a:solidFill>
                <a:schemeClr val="tx2"/>
              </a:solidFill>
            </a:endParaRPr>
          </a:p>
        </p:txBody>
      </p:sp>
      <p:sp>
        <p:nvSpPr>
          <p:cNvPr id="8" name="Rectangle 5"/>
          <p:cNvSpPr>
            <a:spLocks noChangeArrowheads="1"/>
          </p:cNvSpPr>
          <p:nvPr/>
        </p:nvSpPr>
        <p:spPr bwMode="auto">
          <a:xfrm>
            <a:off x="2195513" y="3133726"/>
            <a:ext cx="43926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dH </a:t>
            </a:r>
            <a:r>
              <a:rPr lang="zh-CN" altLang="en-US" sz="2800" dirty="0">
                <a:solidFill>
                  <a:schemeClr val="tx2"/>
                </a:solidFill>
                <a:latin typeface="宋体" panose="02010600030101010101" pitchFamily="2" charset="-122"/>
              </a:rPr>
              <a:t>＝</a:t>
            </a:r>
            <a:r>
              <a:rPr lang="en-US" altLang="zh-CN" sz="2800" dirty="0">
                <a:solidFill>
                  <a:schemeClr val="tx2"/>
                </a:solidFill>
              </a:rPr>
              <a:t>T dS</a:t>
            </a:r>
            <a:r>
              <a:rPr lang="zh-CN" altLang="zh-CN" sz="2800" dirty="0">
                <a:solidFill>
                  <a:schemeClr val="tx2"/>
                </a:solidFill>
              </a:rPr>
              <a:t>＋</a:t>
            </a:r>
            <a:r>
              <a:rPr lang="en-US" altLang="zh-CN" sz="2800" dirty="0">
                <a:solidFill>
                  <a:schemeClr val="tx2"/>
                </a:solidFill>
              </a:rPr>
              <a:t>Vdp</a:t>
            </a:r>
            <a:r>
              <a:rPr lang="zh-CN" altLang="zh-CN" sz="2800" dirty="0">
                <a:solidFill>
                  <a:schemeClr val="tx2"/>
                </a:solidFill>
              </a:rPr>
              <a:t>＋</a:t>
            </a:r>
            <a:r>
              <a:rPr lang="en-US" altLang="zh-CN" sz="2800" dirty="0">
                <a:solidFill>
                  <a:schemeClr val="tx2"/>
                </a:solidFill>
              </a:rPr>
              <a:t> </a:t>
            </a:r>
            <a:r>
              <a:rPr lang="el-GR" altLang="zh-CN" sz="2800" dirty="0">
                <a:solidFill>
                  <a:schemeClr val="tx2"/>
                </a:solidFill>
              </a:rPr>
              <a:t>γ</a:t>
            </a:r>
            <a:r>
              <a:rPr lang="en-US" altLang="zh-CN" sz="2800" dirty="0">
                <a:solidFill>
                  <a:schemeClr val="tx2"/>
                </a:solidFill>
              </a:rPr>
              <a:t>dA</a:t>
            </a:r>
            <a:r>
              <a:rPr lang="zh-CN" altLang="zh-CN" sz="2800" dirty="0">
                <a:solidFill>
                  <a:schemeClr val="tx2"/>
                </a:solidFill>
              </a:rPr>
              <a:t> ＋</a:t>
            </a:r>
            <a:endParaRPr lang="zh-CN" altLang="en-US" sz="2800" b="1" dirty="0">
              <a:solidFill>
                <a:schemeClr val="tx2"/>
              </a:solidFill>
            </a:endParaRPr>
          </a:p>
        </p:txBody>
      </p:sp>
      <p:graphicFrame>
        <p:nvGraphicFramePr>
          <p:cNvPr id="9" name="对象 29"/>
          <p:cNvGraphicFramePr>
            <a:graphicFrameLocks noChangeAspect="1"/>
          </p:cNvGraphicFramePr>
          <p:nvPr/>
        </p:nvGraphicFramePr>
        <p:xfrm>
          <a:off x="6311901" y="3268663"/>
          <a:ext cx="474663" cy="550862"/>
        </p:xfrm>
        <a:graphic>
          <a:graphicData uri="http://schemas.openxmlformats.org/presentationml/2006/ole">
            <mc:AlternateContent xmlns:mc="http://schemas.openxmlformats.org/markup-compatibility/2006">
              <mc:Choice xmlns:v="urn:schemas-microsoft-com:vml" Requires="v">
                <p:oleObj name="公式" r:id="rId4" imgW="291973" imgH="342751" progId="Equation.3">
                  <p:embed/>
                </p:oleObj>
              </mc:Choice>
              <mc:Fallback>
                <p:oleObj name="公式" r:id="rId4" imgW="291973" imgH="342751" progId="Equation.3">
                  <p:embed/>
                  <p:pic>
                    <p:nvPicPr>
                      <p:cNvPr id="9" name="对象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3268663"/>
                        <a:ext cx="4746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5"/>
          <p:cNvSpPr>
            <a:spLocks noChangeArrowheads="1"/>
          </p:cNvSpPr>
          <p:nvPr/>
        </p:nvSpPr>
        <p:spPr bwMode="auto">
          <a:xfrm>
            <a:off x="6575426" y="3028951"/>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chemeClr val="tx2"/>
                </a:solidFill>
              </a:rPr>
              <a:t>μ</a:t>
            </a:r>
            <a:r>
              <a:rPr lang="en-US" altLang="zh-CN" sz="2800" baseline="-25000" dirty="0">
                <a:solidFill>
                  <a:schemeClr val="tx2"/>
                </a:solidFill>
              </a:rPr>
              <a:t>B</a:t>
            </a:r>
            <a:r>
              <a:rPr lang="en-US" altLang="zh-CN" sz="2800" dirty="0">
                <a:solidFill>
                  <a:schemeClr val="tx2"/>
                </a:solidFill>
              </a:rPr>
              <a:t>d</a:t>
            </a:r>
            <a:r>
              <a:rPr lang="en-US" altLang="zh-CN" sz="2800" i="1" dirty="0">
                <a:solidFill>
                  <a:schemeClr val="tx2"/>
                </a:solidFill>
              </a:rPr>
              <a:t>n</a:t>
            </a:r>
            <a:r>
              <a:rPr lang="en-US" altLang="zh-CN" sz="2800" baseline="-25000" dirty="0">
                <a:solidFill>
                  <a:schemeClr val="tx2"/>
                </a:solidFill>
              </a:rPr>
              <a:t>B</a:t>
            </a:r>
            <a:endParaRPr lang="zh-CN" altLang="en-US" sz="2800" b="1" dirty="0">
              <a:solidFill>
                <a:schemeClr val="tx2"/>
              </a:solidFill>
            </a:endParaRPr>
          </a:p>
        </p:txBody>
      </p:sp>
      <p:sp>
        <p:nvSpPr>
          <p:cNvPr id="11" name="Rectangle 5"/>
          <p:cNvSpPr>
            <a:spLocks noChangeArrowheads="1"/>
          </p:cNvSpPr>
          <p:nvPr/>
        </p:nvSpPr>
        <p:spPr bwMode="auto">
          <a:xfrm>
            <a:off x="2208213" y="3865563"/>
            <a:ext cx="46291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dF </a:t>
            </a:r>
            <a:r>
              <a:rPr lang="zh-CN" altLang="en-US" sz="2800" dirty="0">
                <a:solidFill>
                  <a:schemeClr val="tx2"/>
                </a:solidFill>
                <a:latin typeface="宋体" panose="02010600030101010101" pitchFamily="2" charset="-122"/>
              </a:rPr>
              <a:t>＝</a:t>
            </a:r>
            <a:r>
              <a:rPr lang="zh-CN" altLang="zh-CN" sz="2800" dirty="0">
                <a:solidFill>
                  <a:schemeClr val="tx2"/>
                </a:solidFill>
              </a:rPr>
              <a:t>－</a:t>
            </a:r>
            <a:r>
              <a:rPr lang="en-US" altLang="zh-CN" sz="2800" dirty="0">
                <a:solidFill>
                  <a:schemeClr val="tx2"/>
                </a:solidFill>
              </a:rPr>
              <a:t>SdT</a:t>
            </a:r>
            <a:r>
              <a:rPr lang="zh-CN" altLang="zh-CN" sz="2800" dirty="0">
                <a:solidFill>
                  <a:schemeClr val="tx2"/>
                </a:solidFill>
              </a:rPr>
              <a:t>－</a:t>
            </a:r>
            <a:r>
              <a:rPr lang="en-US" altLang="zh-CN" sz="2800" dirty="0">
                <a:solidFill>
                  <a:schemeClr val="tx2"/>
                </a:solidFill>
              </a:rPr>
              <a:t>pdV</a:t>
            </a:r>
            <a:r>
              <a:rPr lang="zh-CN" altLang="zh-CN" sz="2800" dirty="0">
                <a:solidFill>
                  <a:schemeClr val="tx2"/>
                </a:solidFill>
              </a:rPr>
              <a:t>＋</a:t>
            </a:r>
            <a:r>
              <a:rPr lang="en-US" altLang="zh-CN" sz="2800" dirty="0">
                <a:solidFill>
                  <a:schemeClr val="tx2"/>
                </a:solidFill>
              </a:rPr>
              <a:t> </a:t>
            </a:r>
            <a:r>
              <a:rPr lang="el-GR" altLang="zh-CN" sz="2800" dirty="0">
                <a:solidFill>
                  <a:schemeClr val="tx2"/>
                </a:solidFill>
              </a:rPr>
              <a:t>γ</a:t>
            </a:r>
            <a:r>
              <a:rPr lang="en-US" altLang="zh-CN" sz="2800" dirty="0">
                <a:solidFill>
                  <a:schemeClr val="tx2"/>
                </a:solidFill>
              </a:rPr>
              <a:t>dA</a:t>
            </a:r>
            <a:r>
              <a:rPr lang="zh-CN" altLang="zh-CN" sz="2800" dirty="0">
                <a:solidFill>
                  <a:schemeClr val="tx2"/>
                </a:solidFill>
              </a:rPr>
              <a:t> ＋</a:t>
            </a:r>
            <a:endParaRPr lang="zh-CN" altLang="en-US" sz="2800" b="1" dirty="0">
              <a:solidFill>
                <a:schemeClr val="tx2"/>
              </a:solidFill>
            </a:endParaRPr>
          </a:p>
        </p:txBody>
      </p:sp>
      <p:sp>
        <p:nvSpPr>
          <p:cNvPr id="12" name="Rectangle 5"/>
          <p:cNvSpPr>
            <a:spLocks noChangeArrowheads="1"/>
          </p:cNvSpPr>
          <p:nvPr/>
        </p:nvSpPr>
        <p:spPr bwMode="auto">
          <a:xfrm>
            <a:off x="2155826" y="4657726"/>
            <a:ext cx="48037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dG </a:t>
            </a:r>
            <a:r>
              <a:rPr lang="zh-CN" altLang="en-US" sz="2800" dirty="0">
                <a:solidFill>
                  <a:srgbClr val="2A2A2A"/>
                </a:solidFill>
                <a:latin typeface="宋体" panose="02010600030101010101" pitchFamily="2" charset="-122"/>
              </a:rPr>
              <a:t>＝</a:t>
            </a:r>
            <a:r>
              <a:rPr lang="zh-CN" altLang="zh-CN" sz="2800" dirty="0">
                <a:solidFill>
                  <a:srgbClr val="2A2A2A"/>
                </a:solidFill>
              </a:rPr>
              <a:t>－</a:t>
            </a:r>
            <a:r>
              <a:rPr lang="en-US" altLang="zh-CN" sz="2800" dirty="0">
                <a:solidFill>
                  <a:srgbClr val="2A2A2A"/>
                </a:solidFill>
              </a:rPr>
              <a:t>SdT</a:t>
            </a:r>
            <a:r>
              <a:rPr lang="zh-CN" altLang="zh-CN" sz="2800" dirty="0">
                <a:solidFill>
                  <a:srgbClr val="2A2A2A"/>
                </a:solidFill>
              </a:rPr>
              <a:t>＋</a:t>
            </a:r>
            <a:r>
              <a:rPr lang="en-US" altLang="zh-CN" sz="2800" dirty="0">
                <a:solidFill>
                  <a:srgbClr val="2A2A2A"/>
                </a:solidFill>
              </a:rPr>
              <a:t>Vdp</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graphicFrame>
        <p:nvGraphicFramePr>
          <p:cNvPr id="13" name="对象 33"/>
          <p:cNvGraphicFramePr>
            <a:graphicFrameLocks noChangeAspect="1"/>
          </p:cNvGraphicFramePr>
          <p:nvPr/>
        </p:nvGraphicFramePr>
        <p:xfrm>
          <a:off x="6543676" y="4013201"/>
          <a:ext cx="474663" cy="550863"/>
        </p:xfrm>
        <a:graphic>
          <a:graphicData uri="http://schemas.openxmlformats.org/presentationml/2006/ole">
            <mc:AlternateContent xmlns:mc="http://schemas.openxmlformats.org/markup-compatibility/2006">
              <mc:Choice xmlns:v="urn:schemas-microsoft-com:vml" Requires="v">
                <p:oleObj name="公式" r:id="rId5" imgW="291973" imgH="342751" progId="Equation.3">
                  <p:embed/>
                </p:oleObj>
              </mc:Choice>
              <mc:Fallback>
                <p:oleObj name="公式" r:id="rId5" imgW="291973" imgH="342751" progId="Equation.3">
                  <p:embed/>
                  <p:pic>
                    <p:nvPicPr>
                      <p:cNvPr id="13" name="对象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6" y="4013201"/>
                        <a:ext cx="4746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34"/>
          <p:cNvGraphicFramePr>
            <a:graphicFrameLocks noChangeAspect="1"/>
          </p:cNvGraphicFramePr>
          <p:nvPr/>
        </p:nvGraphicFramePr>
        <p:xfrm>
          <a:off x="6524626" y="4840288"/>
          <a:ext cx="473075" cy="550862"/>
        </p:xfrm>
        <a:graphic>
          <a:graphicData uri="http://schemas.openxmlformats.org/presentationml/2006/ole">
            <mc:AlternateContent xmlns:mc="http://schemas.openxmlformats.org/markup-compatibility/2006">
              <mc:Choice xmlns:v="urn:schemas-microsoft-com:vml" Requires="v">
                <p:oleObj name="公式" r:id="rId6" imgW="291973" imgH="342751" progId="Equation.3">
                  <p:embed/>
                </p:oleObj>
              </mc:Choice>
              <mc:Fallback>
                <p:oleObj name="公式" r:id="rId6" imgW="291973" imgH="342751" progId="Equation.3">
                  <p:embed/>
                  <p:pic>
                    <p:nvPicPr>
                      <p:cNvPr id="14" name="对象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6" y="4840288"/>
                        <a:ext cx="4730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5"/>
          <p:cNvSpPr>
            <a:spLocks noChangeArrowheads="1"/>
          </p:cNvSpPr>
          <p:nvPr/>
        </p:nvSpPr>
        <p:spPr bwMode="auto">
          <a:xfrm>
            <a:off x="6862764" y="3859213"/>
            <a:ext cx="1260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chemeClr val="tx2"/>
                </a:solidFill>
              </a:rPr>
              <a:t>μ</a:t>
            </a:r>
            <a:r>
              <a:rPr lang="en-US" altLang="zh-CN" sz="2800" baseline="-25000" dirty="0">
                <a:solidFill>
                  <a:schemeClr val="tx2"/>
                </a:solidFill>
              </a:rPr>
              <a:t>B</a:t>
            </a:r>
            <a:r>
              <a:rPr lang="en-US" altLang="zh-CN" sz="2800" dirty="0">
                <a:solidFill>
                  <a:schemeClr val="tx2"/>
                </a:solidFill>
              </a:rPr>
              <a:t>d</a:t>
            </a:r>
            <a:r>
              <a:rPr lang="en-US" altLang="zh-CN" sz="2800" i="1" dirty="0">
                <a:solidFill>
                  <a:schemeClr val="tx2"/>
                </a:solidFill>
              </a:rPr>
              <a:t>n</a:t>
            </a:r>
            <a:r>
              <a:rPr lang="en-US" altLang="zh-CN" sz="2800" baseline="-25000" dirty="0">
                <a:solidFill>
                  <a:schemeClr val="tx2"/>
                </a:solidFill>
              </a:rPr>
              <a:t>B</a:t>
            </a:r>
            <a:endParaRPr lang="zh-CN" altLang="en-US" sz="2800" b="1" dirty="0">
              <a:solidFill>
                <a:schemeClr val="tx2"/>
              </a:solidFill>
            </a:endParaRPr>
          </a:p>
        </p:txBody>
      </p:sp>
      <p:sp>
        <p:nvSpPr>
          <p:cNvPr id="16" name="Rectangle 5"/>
          <p:cNvSpPr>
            <a:spLocks noChangeArrowheads="1"/>
          </p:cNvSpPr>
          <p:nvPr/>
        </p:nvSpPr>
        <p:spPr bwMode="auto">
          <a:xfrm>
            <a:off x="6862764" y="4638676"/>
            <a:ext cx="12604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17" name="Rectangle 5"/>
          <p:cNvSpPr>
            <a:spLocks noChangeArrowheads="1"/>
          </p:cNvSpPr>
          <p:nvPr/>
        </p:nvSpPr>
        <p:spPr bwMode="auto">
          <a:xfrm>
            <a:off x="8820150" y="2562226"/>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chemeClr val="tx2"/>
                </a:solidFill>
              </a:rPr>
              <a:t>H</a:t>
            </a:r>
            <a:r>
              <a:rPr lang="zh-CN" altLang="en-US" sz="2400" dirty="0">
                <a:solidFill>
                  <a:schemeClr val="tx2"/>
                </a:solidFill>
                <a:latin typeface="宋体" panose="02010600030101010101" pitchFamily="2" charset="-122"/>
              </a:rPr>
              <a:t>＝</a:t>
            </a:r>
            <a:r>
              <a:rPr lang="en-US" altLang="zh-CN" sz="2400" dirty="0">
                <a:solidFill>
                  <a:schemeClr val="tx2"/>
                </a:solidFill>
              </a:rPr>
              <a:t>U</a:t>
            </a:r>
            <a:r>
              <a:rPr lang="zh-CN" altLang="zh-CN" sz="2400" dirty="0">
                <a:solidFill>
                  <a:schemeClr val="tx2"/>
                </a:solidFill>
              </a:rPr>
              <a:t>＋</a:t>
            </a:r>
            <a:r>
              <a:rPr lang="en-US" altLang="zh-CN" sz="2400" dirty="0">
                <a:solidFill>
                  <a:schemeClr val="tx2"/>
                </a:solidFill>
              </a:rPr>
              <a:t>pV</a:t>
            </a:r>
            <a:endParaRPr lang="zh-CN" altLang="en-US" sz="2400" b="1" dirty="0">
              <a:solidFill>
                <a:schemeClr val="tx2"/>
              </a:solidFill>
            </a:endParaRPr>
          </a:p>
        </p:txBody>
      </p:sp>
      <p:sp>
        <p:nvSpPr>
          <p:cNvPr id="18" name="Rectangle 5"/>
          <p:cNvSpPr>
            <a:spLocks noChangeArrowheads="1"/>
          </p:cNvSpPr>
          <p:nvPr/>
        </p:nvSpPr>
        <p:spPr bwMode="auto">
          <a:xfrm>
            <a:off x="8836026" y="3911601"/>
            <a:ext cx="165576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cs typeface="Times New Roman" panose="02020603050405020304" pitchFamily="18" charset="0"/>
              </a:rPr>
              <a:t>U</a:t>
            </a:r>
            <a:r>
              <a:rPr lang="zh-CN" altLang="en-US" dirty="0">
                <a:cs typeface="Times New Roman" panose="02020603050405020304" pitchFamily="18" charset="0"/>
              </a:rPr>
              <a:t>＝</a:t>
            </a:r>
            <a:r>
              <a:rPr lang="en-US" altLang="zh-CN" dirty="0">
                <a:cs typeface="Times New Roman" panose="02020603050405020304" pitchFamily="18" charset="0"/>
              </a:rPr>
              <a:t>F</a:t>
            </a:r>
            <a:r>
              <a:rPr lang="zh-CN" altLang="zh-CN" dirty="0">
                <a:cs typeface="Times New Roman" panose="02020603050405020304" pitchFamily="18" charset="0"/>
              </a:rPr>
              <a:t>＋</a:t>
            </a:r>
            <a:r>
              <a:rPr lang="en-US" altLang="zh-CN" dirty="0">
                <a:cs typeface="Times New Roman" panose="02020603050405020304" pitchFamily="18" charset="0"/>
              </a:rPr>
              <a:t>TS</a:t>
            </a:r>
            <a:endParaRPr lang="zh-CN" altLang="en-US" b="1" dirty="0">
              <a:cs typeface="Times New Roman" panose="02020603050405020304" pitchFamily="18" charset="0"/>
            </a:endParaRPr>
          </a:p>
        </p:txBody>
      </p:sp>
      <p:sp>
        <p:nvSpPr>
          <p:cNvPr id="19" name="Rectangle 5"/>
          <p:cNvSpPr>
            <a:spLocks noChangeArrowheads="1"/>
          </p:cNvSpPr>
          <p:nvPr/>
        </p:nvSpPr>
        <p:spPr bwMode="auto">
          <a:xfrm>
            <a:off x="8848725" y="4729164"/>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chemeClr val="tx2"/>
                </a:solidFill>
                <a:cs typeface="Times New Roman" panose="02020603050405020304" pitchFamily="18" charset="0"/>
              </a:rPr>
              <a:t>H</a:t>
            </a:r>
            <a:r>
              <a:rPr lang="zh-CN" altLang="en-US" sz="2400" dirty="0">
                <a:solidFill>
                  <a:schemeClr val="tx2"/>
                </a:solidFill>
                <a:cs typeface="Times New Roman" panose="02020603050405020304" pitchFamily="18" charset="0"/>
              </a:rPr>
              <a:t>＝</a:t>
            </a:r>
            <a:r>
              <a:rPr lang="en-US" altLang="zh-CN" sz="2400" dirty="0">
                <a:solidFill>
                  <a:schemeClr val="tx2"/>
                </a:solidFill>
                <a:cs typeface="Times New Roman" panose="02020603050405020304" pitchFamily="18" charset="0"/>
              </a:rPr>
              <a:t>G</a:t>
            </a:r>
            <a:r>
              <a:rPr lang="zh-CN" altLang="zh-CN" sz="2400" dirty="0">
                <a:solidFill>
                  <a:schemeClr val="tx2"/>
                </a:solidFill>
                <a:cs typeface="Times New Roman" panose="02020603050405020304" pitchFamily="18" charset="0"/>
              </a:rPr>
              <a:t>＋</a:t>
            </a:r>
            <a:r>
              <a:rPr lang="en-US" altLang="zh-CN" sz="2400" dirty="0">
                <a:solidFill>
                  <a:schemeClr val="tx2"/>
                </a:solidFill>
                <a:cs typeface="Times New Roman" panose="02020603050405020304" pitchFamily="18" charset="0"/>
              </a:rPr>
              <a:t>TS</a:t>
            </a:r>
            <a:endParaRPr lang="zh-CN" altLang="en-US" sz="2400" b="1" dirty="0">
              <a:solidFill>
                <a:schemeClr val="tx2"/>
              </a:solidFill>
              <a:cs typeface="Times New Roman" panose="02020603050405020304" pitchFamily="18" charset="0"/>
            </a:endParaRPr>
          </a:p>
        </p:txBody>
      </p:sp>
      <p:sp>
        <p:nvSpPr>
          <p:cNvPr id="20" name="左大括号 25"/>
          <p:cNvSpPr>
            <a:spLocks/>
          </p:cNvSpPr>
          <p:nvPr/>
        </p:nvSpPr>
        <p:spPr bwMode="auto">
          <a:xfrm>
            <a:off x="1946276" y="2609850"/>
            <a:ext cx="233363" cy="2547938"/>
          </a:xfrm>
          <a:prstGeom prst="leftBrace">
            <a:avLst>
              <a:gd name="adj1" fmla="val 8340"/>
              <a:gd name="adj2" fmla="val 50000"/>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solidFill>
                <a:schemeClr val="tx2"/>
              </a:solidFill>
            </a:endParaRPr>
          </a:p>
        </p:txBody>
      </p:sp>
      <p:sp>
        <p:nvSpPr>
          <p:cNvPr id="21" name="Rectangle 5"/>
          <p:cNvSpPr>
            <a:spLocks noChangeArrowheads="1"/>
          </p:cNvSpPr>
          <p:nvPr/>
        </p:nvSpPr>
        <p:spPr bwMode="auto">
          <a:xfrm>
            <a:off x="1919288" y="5387976"/>
            <a:ext cx="2544736"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solidFill>
                  <a:srgbClr val="2A2A2A"/>
                </a:solidFill>
                <a:cs typeface="Times New Roman" panose="02020603050405020304" pitchFamily="18" charset="0"/>
              </a:rPr>
              <a:t>G</a:t>
            </a:r>
            <a:r>
              <a:rPr lang="zh-CN" altLang="en-US" dirty="0">
                <a:solidFill>
                  <a:srgbClr val="2A2A2A"/>
                </a:solidFill>
                <a:cs typeface="Times New Roman" panose="02020603050405020304" pitchFamily="18" charset="0"/>
              </a:rPr>
              <a:t>＝</a:t>
            </a:r>
            <a:r>
              <a:rPr lang="en-US" altLang="zh-CN" dirty="0">
                <a:solidFill>
                  <a:srgbClr val="2A2A2A"/>
                </a:solidFill>
                <a:cs typeface="Times New Roman" panose="02020603050405020304" pitchFamily="18" charset="0"/>
              </a:rPr>
              <a:t>G(T, p, A, </a:t>
            </a:r>
            <a:r>
              <a:rPr lang="en-US" altLang="zh-CN" i="1" dirty="0">
                <a:solidFill>
                  <a:srgbClr val="2A2A2A"/>
                </a:solidFill>
                <a:cs typeface="Times New Roman" panose="02020603050405020304" pitchFamily="18" charset="0"/>
              </a:rPr>
              <a:t>n</a:t>
            </a:r>
            <a:r>
              <a:rPr lang="en-US" altLang="zh-CN" baseline="-25000" dirty="0">
                <a:solidFill>
                  <a:srgbClr val="2A2A2A"/>
                </a:solidFill>
                <a:cs typeface="Times New Roman" panose="02020603050405020304" pitchFamily="18" charset="0"/>
              </a:rPr>
              <a:t>B</a:t>
            </a:r>
            <a:r>
              <a:rPr lang="en-US" altLang="zh-CN" dirty="0">
                <a:solidFill>
                  <a:srgbClr val="2A2A2A"/>
                </a:solidFill>
                <a:cs typeface="Times New Roman" panose="02020603050405020304" pitchFamily="18" charset="0"/>
              </a:rPr>
              <a:t>)</a:t>
            </a:r>
            <a:endParaRPr lang="zh-CN" altLang="en-US" b="1" dirty="0">
              <a:solidFill>
                <a:srgbClr val="2A2A2A"/>
              </a:solidFill>
              <a:cs typeface="Times New Roman" panose="02020603050405020304" pitchFamily="18" charset="0"/>
            </a:endParaRPr>
          </a:p>
        </p:txBody>
      </p:sp>
      <p:grpSp>
        <p:nvGrpSpPr>
          <p:cNvPr id="2" name="组合 1"/>
          <p:cNvGrpSpPr/>
          <p:nvPr/>
        </p:nvGrpSpPr>
        <p:grpSpPr>
          <a:xfrm>
            <a:off x="1776168" y="5993650"/>
            <a:ext cx="8567983" cy="813551"/>
            <a:chOff x="1775522" y="5907925"/>
            <a:chExt cx="8567983" cy="813551"/>
          </a:xfrm>
        </p:grpSpPr>
        <p:sp>
          <p:nvSpPr>
            <p:cNvPr id="22" name="Rectangle 5"/>
            <p:cNvSpPr>
              <a:spLocks noRot="1" noChangeAspect="1" noMove="1" noResize="1" noEditPoints="1" noAdjustHandles="1" noChangeArrowheads="1" noChangeShapeType="1" noTextEdit="1"/>
            </p:cNvSpPr>
            <p:nvPr/>
          </p:nvSpPr>
          <p:spPr bwMode="auto">
            <a:xfrm>
              <a:off x="1775522" y="5907925"/>
              <a:ext cx="6696743" cy="746573"/>
            </a:xfrm>
            <a:prstGeom prst="rect">
              <a:avLst/>
            </a:prstGeom>
            <a:blipFill rotWithShape="0">
              <a:blip r:embed="rId7"/>
              <a:stretch>
                <a:fillRect l="-1365" b="-894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sp>
          <p:nvSpPr>
            <p:cNvPr id="23" name="Rectangle 5"/>
            <p:cNvSpPr>
              <a:spLocks noRot="1" noChangeAspect="1" noMove="1" noResize="1" noEditPoints="1" noAdjustHandles="1" noChangeArrowheads="1" noChangeShapeType="1" noTextEdit="1"/>
            </p:cNvSpPr>
            <p:nvPr/>
          </p:nvSpPr>
          <p:spPr bwMode="auto">
            <a:xfrm>
              <a:off x="8362084" y="5907925"/>
              <a:ext cx="1981421" cy="746573"/>
            </a:xfrm>
            <a:prstGeom prst="rect">
              <a:avLst/>
            </a:prstGeom>
            <a:blipFill rotWithShape="0">
              <a:blip r:embed="rId8"/>
              <a:stretch>
                <a:fillRect l="-4923" b="-813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graphicFrame>
          <p:nvGraphicFramePr>
            <p:cNvPr id="24" name="对象 43"/>
            <p:cNvGraphicFramePr>
              <a:graphicFrameLocks noChangeAspect="1"/>
            </p:cNvGraphicFramePr>
            <p:nvPr>
              <p:extLst>
                <p:ext uri="{D42A27DB-BD31-4B8C-83A1-F6EECF244321}">
                  <p14:modId xmlns:p14="http://schemas.microsoft.com/office/powerpoint/2010/main" val="3170649242"/>
                </p:ext>
              </p:extLst>
            </p:nvPr>
          </p:nvGraphicFramePr>
          <p:xfrm>
            <a:off x="8096251" y="6172201"/>
            <a:ext cx="473075" cy="549275"/>
          </p:xfrm>
          <a:graphic>
            <a:graphicData uri="http://schemas.openxmlformats.org/presentationml/2006/ole">
              <mc:AlternateContent xmlns:mc="http://schemas.openxmlformats.org/markup-compatibility/2006">
                <mc:Choice xmlns:v="urn:schemas-microsoft-com:vml" Requires="v">
                  <p:oleObj name="公式" r:id="rId9" imgW="291973" imgH="342751" progId="Equation.3">
                    <p:embed/>
                  </p:oleObj>
                </mc:Choice>
                <mc:Fallback>
                  <p:oleObj name="公式" r:id="rId9" imgW="291973" imgH="342751" progId="Equation.3">
                    <p:embed/>
                    <p:pic>
                      <p:nvPicPr>
                        <p:cNvPr id="24" name="对象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1" y="6172201"/>
                          <a:ext cx="4730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5" name="圆角矩形 24"/>
          <p:cNvSpPr>
            <a:spLocks noRot="1" noChangeAspect="1" noMove="1" noResize="1" noEditPoints="1" noAdjustHandles="1" noChangeArrowheads="1" noChangeShapeType="1" noTextEdit="1"/>
          </p:cNvSpPr>
          <p:nvPr/>
        </p:nvSpPr>
        <p:spPr bwMode="auto">
          <a:xfrm>
            <a:off x="2029424" y="1794803"/>
            <a:ext cx="2458226" cy="659707"/>
          </a:xfrm>
          <a:prstGeom prst="roundRect">
            <a:avLst/>
          </a:prstGeom>
          <a:blipFill rotWithShape="0">
            <a:blip r:embed="rId10"/>
            <a:stretch>
              <a:fillRect l="-2222" b="-8108"/>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26" name="圆角矩形 25"/>
          <p:cNvSpPr>
            <a:spLocks noRot="1" noChangeAspect="1" noMove="1" noResize="1" noEditPoints="1" noAdjustHandles="1" noChangeArrowheads="1" noChangeShapeType="1" noTextEdit="1"/>
          </p:cNvSpPr>
          <p:nvPr/>
        </p:nvSpPr>
        <p:spPr bwMode="auto">
          <a:xfrm>
            <a:off x="2033164" y="2501754"/>
            <a:ext cx="2454486" cy="700488"/>
          </a:xfrm>
          <a:prstGeom prst="roundRect">
            <a:avLst/>
          </a:prstGeom>
          <a:blipFill rotWithShape="0">
            <a:blip r:embed="rId11"/>
            <a:stretch>
              <a:fillRect b="-2564"/>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27" name="圆角矩形 26"/>
          <p:cNvSpPr>
            <a:spLocks noRot="1" noChangeAspect="1" noMove="1" noResize="1" noEditPoints="1" noAdjustHandles="1" noChangeArrowheads="1" noChangeShapeType="1" noTextEdit="1"/>
          </p:cNvSpPr>
          <p:nvPr/>
        </p:nvSpPr>
        <p:spPr bwMode="auto">
          <a:xfrm>
            <a:off x="2054801" y="3232944"/>
            <a:ext cx="2442361" cy="714667"/>
          </a:xfrm>
          <a:prstGeom prst="roundRect">
            <a:avLst/>
          </a:prstGeom>
          <a:blipFill rotWithShape="0">
            <a:blip r:embed="rId12"/>
            <a:stretch>
              <a:fillRect/>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28" name="圆角矩形 27"/>
          <p:cNvSpPr>
            <a:spLocks noRot="1" noChangeAspect="1" noMove="1" noResize="1" noEditPoints="1" noAdjustHandles="1" noChangeArrowheads="1" noChangeShapeType="1" noTextEdit="1"/>
          </p:cNvSpPr>
          <p:nvPr/>
        </p:nvSpPr>
        <p:spPr bwMode="auto">
          <a:xfrm>
            <a:off x="2043072" y="3996982"/>
            <a:ext cx="2420952" cy="679733"/>
          </a:xfrm>
          <a:prstGeom prst="roundRect">
            <a:avLst/>
          </a:prstGeom>
          <a:blipFill rotWithShape="0">
            <a:blip r:embed="rId13"/>
            <a:stretch>
              <a:fillRect b="-5310"/>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29" name="圆角矩形 28"/>
          <p:cNvSpPr>
            <a:spLocks noRot="1" noChangeAspect="1" noMove="1" noResize="1" noEditPoints="1" noAdjustHandles="1" noChangeArrowheads="1" noChangeShapeType="1" noTextEdit="1"/>
          </p:cNvSpPr>
          <p:nvPr/>
        </p:nvSpPr>
        <p:spPr bwMode="auto">
          <a:xfrm>
            <a:off x="4963283" y="1783247"/>
            <a:ext cx="5519477" cy="681834"/>
          </a:xfrm>
          <a:prstGeom prst="roundRect">
            <a:avLst/>
          </a:prstGeom>
          <a:blipFill rotWithShape="0">
            <a:blip r:embed="rId14"/>
            <a:stretch>
              <a:fillRect l="-991" b="-5310"/>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0" name="圆角矩形 29"/>
          <p:cNvSpPr>
            <a:spLocks noRot="1" noChangeAspect="1" noMove="1" noResize="1" noEditPoints="1" noAdjustHandles="1" noChangeArrowheads="1" noChangeShapeType="1" noTextEdit="1"/>
          </p:cNvSpPr>
          <p:nvPr/>
        </p:nvSpPr>
        <p:spPr bwMode="auto">
          <a:xfrm>
            <a:off x="4955351" y="2515091"/>
            <a:ext cx="5536507" cy="682190"/>
          </a:xfrm>
          <a:prstGeom prst="roundRect">
            <a:avLst/>
          </a:prstGeom>
          <a:blipFill rotWithShape="0">
            <a:blip r:embed="rId15"/>
            <a:stretch>
              <a:fillRect l="-989" b="-5310"/>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1" name="圆角矩形 30"/>
          <p:cNvSpPr>
            <a:spLocks noRot="1" noChangeAspect="1" noMove="1" noResize="1" noEditPoints="1" noAdjustHandles="1" noChangeArrowheads="1" noChangeShapeType="1" noTextEdit="1"/>
          </p:cNvSpPr>
          <p:nvPr/>
        </p:nvSpPr>
        <p:spPr bwMode="auto">
          <a:xfrm>
            <a:off x="4960885" y="3247072"/>
            <a:ext cx="5536507" cy="682190"/>
          </a:xfrm>
          <a:prstGeom prst="roundRect">
            <a:avLst/>
          </a:prstGeom>
          <a:blipFill rotWithShape="0">
            <a:blip r:embed="rId16"/>
            <a:stretch>
              <a:fillRect b="-4386"/>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3" name="圆角矩形 32"/>
          <p:cNvSpPr/>
          <p:nvPr/>
        </p:nvSpPr>
        <p:spPr bwMode="auto">
          <a:xfrm>
            <a:off x="2155826" y="4711700"/>
            <a:ext cx="5967413" cy="674688"/>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34" name="圆角矩形 33"/>
          <p:cNvSpPr>
            <a:spLocks noRot="1" noChangeAspect="1" noMove="1" noResize="1" noEditPoints="1" noAdjustHandles="1" noChangeArrowheads="1" noChangeShapeType="1" noTextEdit="1"/>
          </p:cNvSpPr>
          <p:nvPr/>
        </p:nvSpPr>
        <p:spPr bwMode="auto">
          <a:xfrm>
            <a:off x="4963283" y="3967732"/>
            <a:ext cx="5536507" cy="765786"/>
          </a:xfrm>
          <a:prstGeom prst="roundRect">
            <a:avLst/>
          </a:prstGeom>
          <a:blipFill rotWithShape="0">
            <a:blip r:embed="rId17"/>
            <a:stretch>
              <a:fillRect/>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Tree>
    <p:extLst>
      <p:ext uri="{BB962C8B-B14F-4D97-AF65-F5344CB8AC3E}">
        <p14:creationId xmlns:p14="http://schemas.microsoft.com/office/powerpoint/2010/main" val="2376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208214" y="1817688"/>
            <a:ext cx="8135937"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dU </a:t>
            </a:r>
            <a:r>
              <a:rPr lang="zh-CN" altLang="en-US" sz="2800" dirty="0">
                <a:solidFill>
                  <a:schemeClr val="tx2"/>
                </a:solidFill>
                <a:latin typeface="宋体" panose="02010600030101010101" pitchFamily="2" charset="-122"/>
              </a:rPr>
              <a:t>＝</a:t>
            </a:r>
            <a:r>
              <a:rPr lang="en-US" altLang="zh-CN" sz="2800" dirty="0">
                <a:solidFill>
                  <a:schemeClr val="tx2"/>
                </a:solidFill>
              </a:rPr>
              <a:t> </a:t>
            </a:r>
            <a:r>
              <a:rPr lang="zh-CN" altLang="zh-CN" sz="2800" dirty="0">
                <a:solidFill>
                  <a:schemeClr val="tx2"/>
                </a:solidFill>
              </a:rPr>
              <a:t>δ</a:t>
            </a:r>
            <a:r>
              <a:rPr lang="en-US" altLang="zh-CN" sz="2800" dirty="0">
                <a:solidFill>
                  <a:schemeClr val="tx2"/>
                </a:solidFill>
              </a:rPr>
              <a:t>Q</a:t>
            </a:r>
            <a:r>
              <a:rPr lang="zh-CN" altLang="zh-CN" sz="2800" dirty="0">
                <a:solidFill>
                  <a:schemeClr val="tx2"/>
                </a:solidFill>
              </a:rPr>
              <a:t>－δ</a:t>
            </a:r>
            <a:r>
              <a:rPr lang="en-US" altLang="zh-CN" sz="2800" dirty="0">
                <a:solidFill>
                  <a:schemeClr val="tx2"/>
                </a:solidFill>
              </a:rPr>
              <a:t>W</a:t>
            </a:r>
            <a:r>
              <a:rPr lang="zh-CN" altLang="en-US" sz="2800" dirty="0">
                <a:solidFill>
                  <a:schemeClr val="tx2"/>
                </a:solidFill>
                <a:latin typeface="宋体" panose="02010600030101010101" pitchFamily="2" charset="-122"/>
              </a:rPr>
              <a:t> ＝</a:t>
            </a:r>
            <a:r>
              <a:rPr lang="en-US" altLang="zh-CN" sz="2800" dirty="0">
                <a:solidFill>
                  <a:schemeClr val="tx2"/>
                </a:solidFill>
                <a:latin typeface="宋体" panose="02010600030101010101" pitchFamily="2" charset="-122"/>
              </a:rPr>
              <a:t>……</a:t>
            </a:r>
            <a:endParaRPr lang="zh-CN" altLang="en-US" sz="2800" b="1" dirty="0">
              <a:solidFill>
                <a:schemeClr val="tx2"/>
              </a:solidFill>
            </a:endParaRPr>
          </a:p>
        </p:txBody>
      </p:sp>
      <p:sp>
        <p:nvSpPr>
          <p:cNvPr id="5" name="Rectangle 5"/>
          <p:cNvSpPr>
            <a:spLocks noChangeArrowheads="1"/>
          </p:cNvSpPr>
          <p:nvPr/>
        </p:nvSpPr>
        <p:spPr bwMode="auto">
          <a:xfrm>
            <a:off x="2208213" y="2435226"/>
            <a:ext cx="43926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dU </a:t>
            </a:r>
            <a:r>
              <a:rPr lang="zh-CN" altLang="en-US" sz="2800" dirty="0">
                <a:solidFill>
                  <a:schemeClr val="tx2"/>
                </a:solidFill>
                <a:latin typeface="宋体" panose="02010600030101010101" pitchFamily="2" charset="-122"/>
              </a:rPr>
              <a:t>＝</a:t>
            </a:r>
            <a:r>
              <a:rPr lang="en-US" altLang="zh-CN" sz="2800" dirty="0">
                <a:solidFill>
                  <a:schemeClr val="tx2"/>
                </a:solidFill>
              </a:rPr>
              <a:t>T dS</a:t>
            </a:r>
            <a:r>
              <a:rPr lang="zh-CN" altLang="zh-CN" sz="2800" dirty="0">
                <a:solidFill>
                  <a:schemeClr val="tx2"/>
                </a:solidFill>
              </a:rPr>
              <a:t>－</a:t>
            </a:r>
            <a:r>
              <a:rPr lang="en-US" altLang="zh-CN" sz="2800" dirty="0">
                <a:solidFill>
                  <a:schemeClr val="tx2"/>
                </a:solidFill>
              </a:rPr>
              <a:t>pdV</a:t>
            </a:r>
            <a:r>
              <a:rPr lang="zh-CN" altLang="zh-CN" sz="2800" dirty="0">
                <a:solidFill>
                  <a:schemeClr val="tx2"/>
                </a:solidFill>
              </a:rPr>
              <a:t>＋</a:t>
            </a:r>
            <a:r>
              <a:rPr lang="en-US" altLang="zh-CN" sz="2800" dirty="0">
                <a:solidFill>
                  <a:schemeClr val="tx2"/>
                </a:solidFill>
              </a:rPr>
              <a:t> </a:t>
            </a:r>
            <a:r>
              <a:rPr lang="el-GR" altLang="zh-CN" sz="2800" dirty="0">
                <a:solidFill>
                  <a:schemeClr val="tx2"/>
                </a:solidFill>
              </a:rPr>
              <a:t>γ</a:t>
            </a:r>
            <a:r>
              <a:rPr lang="en-US" altLang="zh-CN" sz="2800" dirty="0">
                <a:solidFill>
                  <a:schemeClr val="tx2"/>
                </a:solidFill>
              </a:rPr>
              <a:t>dA</a:t>
            </a:r>
            <a:r>
              <a:rPr lang="zh-CN" altLang="zh-CN" sz="2800" dirty="0">
                <a:solidFill>
                  <a:schemeClr val="tx2"/>
                </a:solidFill>
              </a:rPr>
              <a:t> ＋</a:t>
            </a:r>
            <a:endParaRPr lang="zh-CN" altLang="en-US" sz="2800" b="1" dirty="0">
              <a:solidFill>
                <a:schemeClr val="tx2"/>
              </a:solidFill>
            </a:endParaRPr>
          </a:p>
        </p:txBody>
      </p:sp>
      <p:graphicFrame>
        <p:nvGraphicFramePr>
          <p:cNvPr id="6" name="对象 22"/>
          <p:cNvGraphicFramePr>
            <a:graphicFrameLocks noChangeAspect="1"/>
          </p:cNvGraphicFramePr>
          <p:nvPr/>
        </p:nvGraphicFramePr>
        <p:xfrm>
          <a:off x="6307139" y="2632076"/>
          <a:ext cx="473075" cy="550863"/>
        </p:xfrm>
        <a:graphic>
          <a:graphicData uri="http://schemas.openxmlformats.org/presentationml/2006/ole">
            <mc:AlternateContent xmlns:mc="http://schemas.openxmlformats.org/markup-compatibility/2006">
              <mc:Choice xmlns:v="urn:schemas-microsoft-com:vml" Requires="v">
                <p:oleObj name="公式" r:id="rId2" imgW="291973" imgH="342751" progId="Equation.3">
                  <p:embed/>
                </p:oleObj>
              </mc:Choice>
              <mc:Fallback>
                <p:oleObj name="公式" r:id="rId2" imgW="291973" imgH="342751" progId="Equation.3">
                  <p:embed/>
                  <p:pic>
                    <p:nvPicPr>
                      <p:cNvPr id="6" name="对象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39" y="2632076"/>
                        <a:ext cx="4730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5"/>
          <p:cNvSpPr>
            <a:spLocks noChangeArrowheads="1"/>
          </p:cNvSpPr>
          <p:nvPr/>
        </p:nvSpPr>
        <p:spPr bwMode="auto">
          <a:xfrm>
            <a:off x="6588126" y="2435226"/>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chemeClr val="tx2"/>
                </a:solidFill>
              </a:rPr>
              <a:t>μ</a:t>
            </a:r>
            <a:r>
              <a:rPr lang="en-US" altLang="zh-CN" sz="2800" baseline="-25000" dirty="0">
                <a:solidFill>
                  <a:schemeClr val="tx2"/>
                </a:solidFill>
              </a:rPr>
              <a:t>B</a:t>
            </a:r>
            <a:r>
              <a:rPr lang="en-US" altLang="zh-CN" sz="2800" dirty="0">
                <a:solidFill>
                  <a:schemeClr val="tx2"/>
                </a:solidFill>
              </a:rPr>
              <a:t>d</a:t>
            </a:r>
            <a:r>
              <a:rPr lang="en-US" altLang="zh-CN" sz="2800" i="1" dirty="0">
                <a:solidFill>
                  <a:schemeClr val="tx2"/>
                </a:solidFill>
              </a:rPr>
              <a:t>n</a:t>
            </a:r>
            <a:r>
              <a:rPr lang="en-US" altLang="zh-CN" sz="2800" baseline="-25000" dirty="0">
                <a:solidFill>
                  <a:schemeClr val="tx2"/>
                </a:solidFill>
              </a:rPr>
              <a:t>B</a:t>
            </a:r>
            <a:endParaRPr lang="zh-CN" altLang="en-US" sz="2800" b="1" dirty="0">
              <a:solidFill>
                <a:schemeClr val="tx2"/>
              </a:solidFill>
            </a:endParaRPr>
          </a:p>
        </p:txBody>
      </p:sp>
      <p:sp>
        <p:nvSpPr>
          <p:cNvPr id="8" name="Rectangle 5"/>
          <p:cNvSpPr>
            <a:spLocks noChangeArrowheads="1"/>
          </p:cNvSpPr>
          <p:nvPr/>
        </p:nvSpPr>
        <p:spPr bwMode="auto">
          <a:xfrm>
            <a:off x="2195513" y="3133726"/>
            <a:ext cx="4392612"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dH </a:t>
            </a:r>
            <a:r>
              <a:rPr lang="zh-CN" altLang="en-US" sz="2800" dirty="0">
                <a:solidFill>
                  <a:schemeClr val="tx2"/>
                </a:solidFill>
                <a:latin typeface="宋体" panose="02010600030101010101" pitchFamily="2" charset="-122"/>
              </a:rPr>
              <a:t>＝</a:t>
            </a:r>
            <a:r>
              <a:rPr lang="en-US" altLang="zh-CN" sz="2800" dirty="0">
                <a:solidFill>
                  <a:schemeClr val="tx2"/>
                </a:solidFill>
              </a:rPr>
              <a:t>T dS</a:t>
            </a:r>
            <a:r>
              <a:rPr lang="zh-CN" altLang="zh-CN" sz="2800" dirty="0">
                <a:solidFill>
                  <a:schemeClr val="tx2"/>
                </a:solidFill>
              </a:rPr>
              <a:t>＋</a:t>
            </a:r>
            <a:r>
              <a:rPr lang="en-US" altLang="zh-CN" sz="2800" dirty="0">
                <a:solidFill>
                  <a:schemeClr val="tx2"/>
                </a:solidFill>
              </a:rPr>
              <a:t>Vdp</a:t>
            </a:r>
            <a:r>
              <a:rPr lang="zh-CN" altLang="zh-CN" sz="2800" dirty="0">
                <a:solidFill>
                  <a:schemeClr val="tx2"/>
                </a:solidFill>
              </a:rPr>
              <a:t>＋</a:t>
            </a:r>
            <a:r>
              <a:rPr lang="en-US" altLang="zh-CN" sz="2800" dirty="0">
                <a:solidFill>
                  <a:schemeClr val="tx2"/>
                </a:solidFill>
              </a:rPr>
              <a:t> </a:t>
            </a:r>
            <a:r>
              <a:rPr lang="el-GR" altLang="zh-CN" sz="2800" dirty="0">
                <a:solidFill>
                  <a:schemeClr val="tx2"/>
                </a:solidFill>
              </a:rPr>
              <a:t>γ</a:t>
            </a:r>
            <a:r>
              <a:rPr lang="en-US" altLang="zh-CN" sz="2800" dirty="0">
                <a:solidFill>
                  <a:schemeClr val="tx2"/>
                </a:solidFill>
              </a:rPr>
              <a:t>dA</a:t>
            </a:r>
            <a:r>
              <a:rPr lang="zh-CN" altLang="zh-CN" sz="2800" dirty="0">
                <a:solidFill>
                  <a:schemeClr val="tx2"/>
                </a:solidFill>
              </a:rPr>
              <a:t> ＋</a:t>
            </a:r>
            <a:endParaRPr lang="zh-CN" altLang="en-US" sz="2800" b="1" dirty="0">
              <a:solidFill>
                <a:schemeClr val="tx2"/>
              </a:solidFill>
            </a:endParaRPr>
          </a:p>
        </p:txBody>
      </p:sp>
      <p:graphicFrame>
        <p:nvGraphicFramePr>
          <p:cNvPr id="9" name="对象 29"/>
          <p:cNvGraphicFramePr>
            <a:graphicFrameLocks noChangeAspect="1"/>
          </p:cNvGraphicFramePr>
          <p:nvPr/>
        </p:nvGraphicFramePr>
        <p:xfrm>
          <a:off x="6311901" y="3268663"/>
          <a:ext cx="474663" cy="550862"/>
        </p:xfrm>
        <a:graphic>
          <a:graphicData uri="http://schemas.openxmlformats.org/presentationml/2006/ole">
            <mc:AlternateContent xmlns:mc="http://schemas.openxmlformats.org/markup-compatibility/2006">
              <mc:Choice xmlns:v="urn:schemas-microsoft-com:vml" Requires="v">
                <p:oleObj name="公式" r:id="rId4" imgW="291973" imgH="342751" progId="Equation.3">
                  <p:embed/>
                </p:oleObj>
              </mc:Choice>
              <mc:Fallback>
                <p:oleObj name="公式" r:id="rId4" imgW="291973" imgH="342751" progId="Equation.3">
                  <p:embed/>
                  <p:pic>
                    <p:nvPicPr>
                      <p:cNvPr id="9" name="对象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3268663"/>
                        <a:ext cx="4746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5"/>
          <p:cNvSpPr>
            <a:spLocks noChangeArrowheads="1"/>
          </p:cNvSpPr>
          <p:nvPr/>
        </p:nvSpPr>
        <p:spPr bwMode="auto">
          <a:xfrm>
            <a:off x="6575426" y="3028951"/>
            <a:ext cx="126047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chemeClr val="tx2"/>
                </a:solidFill>
              </a:rPr>
              <a:t>μ</a:t>
            </a:r>
            <a:r>
              <a:rPr lang="en-US" altLang="zh-CN" sz="2800" baseline="-25000" dirty="0">
                <a:solidFill>
                  <a:schemeClr val="tx2"/>
                </a:solidFill>
              </a:rPr>
              <a:t>B</a:t>
            </a:r>
            <a:r>
              <a:rPr lang="en-US" altLang="zh-CN" sz="2800" dirty="0">
                <a:solidFill>
                  <a:schemeClr val="tx2"/>
                </a:solidFill>
              </a:rPr>
              <a:t>d</a:t>
            </a:r>
            <a:r>
              <a:rPr lang="en-US" altLang="zh-CN" sz="2800" i="1" dirty="0">
                <a:solidFill>
                  <a:schemeClr val="tx2"/>
                </a:solidFill>
              </a:rPr>
              <a:t>n</a:t>
            </a:r>
            <a:r>
              <a:rPr lang="en-US" altLang="zh-CN" sz="2800" baseline="-25000" dirty="0">
                <a:solidFill>
                  <a:schemeClr val="tx2"/>
                </a:solidFill>
              </a:rPr>
              <a:t>B</a:t>
            </a:r>
            <a:endParaRPr lang="zh-CN" altLang="en-US" sz="2800" b="1" dirty="0">
              <a:solidFill>
                <a:schemeClr val="tx2"/>
              </a:solidFill>
            </a:endParaRPr>
          </a:p>
        </p:txBody>
      </p:sp>
      <p:sp>
        <p:nvSpPr>
          <p:cNvPr id="11" name="Rectangle 5"/>
          <p:cNvSpPr>
            <a:spLocks noChangeArrowheads="1"/>
          </p:cNvSpPr>
          <p:nvPr/>
        </p:nvSpPr>
        <p:spPr bwMode="auto">
          <a:xfrm>
            <a:off x="2208213" y="3865563"/>
            <a:ext cx="462915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chemeClr val="tx2"/>
                </a:solidFill>
              </a:rPr>
              <a:t>dF </a:t>
            </a:r>
            <a:r>
              <a:rPr lang="zh-CN" altLang="en-US" sz="2800" dirty="0">
                <a:solidFill>
                  <a:schemeClr val="tx2"/>
                </a:solidFill>
                <a:latin typeface="宋体" panose="02010600030101010101" pitchFamily="2" charset="-122"/>
              </a:rPr>
              <a:t>＝</a:t>
            </a:r>
            <a:r>
              <a:rPr lang="zh-CN" altLang="zh-CN" sz="2800" dirty="0">
                <a:solidFill>
                  <a:schemeClr val="tx2"/>
                </a:solidFill>
              </a:rPr>
              <a:t>－</a:t>
            </a:r>
            <a:r>
              <a:rPr lang="en-US" altLang="zh-CN" sz="2800" dirty="0">
                <a:solidFill>
                  <a:schemeClr val="tx2"/>
                </a:solidFill>
              </a:rPr>
              <a:t>SdT</a:t>
            </a:r>
            <a:r>
              <a:rPr lang="zh-CN" altLang="zh-CN" sz="2800" dirty="0">
                <a:solidFill>
                  <a:schemeClr val="tx2"/>
                </a:solidFill>
              </a:rPr>
              <a:t>－</a:t>
            </a:r>
            <a:r>
              <a:rPr lang="en-US" altLang="zh-CN" sz="2800" dirty="0">
                <a:solidFill>
                  <a:schemeClr val="tx2"/>
                </a:solidFill>
              </a:rPr>
              <a:t>pdV</a:t>
            </a:r>
            <a:r>
              <a:rPr lang="zh-CN" altLang="zh-CN" sz="2800" dirty="0">
                <a:solidFill>
                  <a:schemeClr val="tx2"/>
                </a:solidFill>
              </a:rPr>
              <a:t>＋</a:t>
            </a:r>
            <a:r>
              <a:rPr lang="en-US" altLang="zh-CN" sz="2800" dirty="0">
                <a:solidFill>
                  <a:schemeClr val="tx2"/>
                </a:solidFill>
              </a:rPr>
              <a:t> </a:t>
            </a:r>
            <a:r>
              <a:rPr lang="el-GR" altLang="zh-CN" sz="2800" dirty="0">
                <a:solidFill>
                  <a:schemeClr val="tx2"/>
                </a:solidFill>
              </a:rPr>
              <a:t>γ</a:t>
            </a:r>
            <a:r>
              <a:rPr lang="en-US" altLang="zh-CN" sz="2800" dirty="0">
                <a:solidFill>
                  <a:schemeClr val="tx2"/>
                </a:solidFill>
              </a:rPr>
              <a:t>dA</a:t>
            </a:r>
            <a:r>
              <a:rPr lang="zh-CN" altLang="zh-CN" sz="2800" dirty="0">
                <a:solidFill>
                  <a:schemeClr val="tx2"/>
                </a:solidFill>
              </a:rPr>
              <a:t> ＋</a:t>
            </a:r>
            <a:endParaRPr lang="zh-CN" altLang="en-US" sz="2800" b="1" dirty="0">
              <a:solidFill>
                <a:schemeClr val="tx2"/>
              </a:solidFill>
            </a:endParaRPr>
          </a:p>
        </p:txBody>
      </p:sp>
      <p:sp>
        <p:nvSpPr>
          <p:cNvPr id="12" name="Rectangle 5"/>
          <p:cNvSpPr>
            <a:spLocks noChangeArrowheads="1"/>
          </p:cNvSpPr>
          <p:nvPr/>
        </p:nvSpPr>
        <p:spPr bwMode="auto">
          <a:xfrm>
            <a:off x="2155826" y="4657726"/>
            <a:ext cx="48037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800" dirty="0">
                <a:solidFill>
                  <a:srgbClr val="2A2A2A"/>
                </a:solidFill>
              </a:rPr>
              <a:t>dG </a:t>
            </a:r>
            <a:r>
              <a:rPr lang="zh-CN" altLang="en-US" sz="2800" dirty="0">
                <a:solidFill>
                  <a:srgbClr val="2A2A2A"/>
                </a:solidFill>
                <a:latin typeface="宋体" panose="02010600030101010101" pitchFamily="2" charset="-122"/>
              </a:rPr>
              <a:t>＝</a:t>
            </a:r>
            <a:r>
              <a:rPr lang="zh-CN" altLang="zh-CN" sz="2800" dirty="0">
                <a:solidFill>
                  <a:srgbClr val="2A2A2A"/>
                </a:solidFill>
              </a:rPr>
              <a:t>－</a:t>
            </a:r>
            <a:r>
              <a:rPr lang="en-US" altLang="zh-CN" sz="2800" dirty="0">
                <a:solidFill>
                  <a:srgbClr val="2A2A2A"/>
                </a:solidFill>
              </a:rPr>
              <a:t>SdT</a:t>
            </a:r>
            <a:r>
              <a:rPr lang="zh-CN" altLang="zh-CN" sz="2800" dirty="0">
                <a:solidFill>
                  <a:srgbClr val="2A2A2A"/>
                </a:solidFill>
              </a:rPr>
              <a:t>＋</a:t>
            </a:r>
            <a:r>
              <a:rPr lang="en-US" altLang="zh-CN" sz="2800" dirty="0">
                <a:solidFill>
                  <a:srgbClr val="2A2A2A"/>
                </a:solidFill>
              </a:rPr>
              <a:t>Vdp</a:t>
            </a:r>
            <a:r>
              <a:rPr lang="zh-CN" altLang="zh-CN" sz="2800" dirty="0">
                <a:solidFill>
                  <a:srgbClr val="2A2A2A"/>
                </a:solidFill>
              </a:rPr>
              <a:t>＋</a:t>
            </a:r>
            <a:r>
              <a:rPr lang="en-US" altLang="zh-CN" sz="2800" dirty="0">
                <a:solidFill>
                  <a:srgbClr val="2A2A2A"/>
                </a:solidFill>
              </a:rPr>
              <a:t> </a:t>
            </a:r>
            <a:r>
              <a:rPr lang="el-GR" altLang="zh-CN" sz="2800" dirty="0">
                <a:solidFill>
                  <a:srgbClr val="2A2A2A"/>
                </a:solidFill>
              </a:rPr>
              <a:t>γ</a:t>
            </a:r>
            <a:r>
              <a:rPr lang="en-US" altLang="zh-CN" sz="2800" dirty="0">
                <a:solidFill>
                  <a:srgbClr val="2A2A2A"/>
                </a:solidFill>
              </a:rPr>
              <a:t>dA</a:t>
            </a:r>
            <a:r>
              <a:rPr lang="zh-CN" altLang="zh-CN" sz="2800" dirty="0">
                <a:solidFill>
                  <a:srgbClr val="2A2A2A"/>
                </a:solidFill>
              </a:rPr>
              <a:t> ＋</a:t>
            </a:r>
            <a:endParaRPr lang="zh-CN" altLang="en-US" sz="2800" b="1" dirty="0">
              <a:solidFill>
                <a:srgbClr val="2A2A2A"/>
              </a:solidFill>
            </a:endParaRPr>
          </a:p>
        </p:txBody>
      </p:sp>
      <p:graphicFrame>
        <p:nvGraphicFramePr>
          <p:cNvPr id="13" name="对象 33"/>
          <p:cNvGraphicFramePr>
            <a:graphicFrameLocks noChangeAspect="1"/>
          </p:cNvGraphicFramePr>
          <p:nvPr/>
        </p:nvGraphicFramePr>
        <p:xfrm>
          <a:off x="6543676" y="4013201"/>
          <a:ext cx="474663" cy="550863"/>
        </p:xfrm>
        <a:graphic>
          <a:graphicData uri="http://schemas.openxmlformats.org/presentationml/2006/ole">
            <mc:AlternateContent xmlns:mc="http://schemas.openxmlformats.org/markup-compatibility/2006">
              <mc:Choice xmlns:v="urn:schemas-microsoft-com:vml" Requires="v">
                <p:oleObj name="公式" r:id="rId5" imgW="291973" imgH="342751" progId="Equation.3">
                  <p:embed/>
                </p:oleObj>
              </mc:Choice>
              <mc:Fallback>
                <p:oleObj name="公式" r:id="rId5" imgW="291973" imgH="342751" progId="Equation.3">
                  <p:embed/>
                  <p:pic>
                    <p:nvPicPr>
                      <p:cNvPr id="13" name="对象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6" y="4013201"/>
                        <a:ext cx="4746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34"/>
          <p:cNvGraphicFramePr>
            <a:graphicFrameLocks noChangeAspect="1"/>
          </p:cNvGraphicFramePr>
          <p:nvPr/>
        </p:nvGraphicFramePr>
        <p:xfrm>
          <a:off x="6524626" y="4840288"/>
          <a:ext cx="473075" cy="550862"/>
        </p:xfrm>
        <a:graphic>
          <a:graphicData uri="http://schemas.openxmlformats.org/presentationml/2006/ole">
            <mc:AlternateContent xmlns:mc="http://schemas.openxmlformats.org/markup-compatibility/2006">
              <mc:Choice xmlns:v="urn:schemas-microsoft-com:vml" Requires="v">
                <p:oleObj name="公式" r:id="rId6" imgW="291973" imgH="342751" progId="Equation.3">
                  <p:embed/>
                </p:oleObj>
              </mc:Choice>
              <mc:Fallback>
                <p:oleObj name="公式" r:id="rId6" imgW="291973" imgH="342751" progId="Equation.3">
                  <p:embed/>
                  <p:pic>
                    <p:nvPicPr>
                      <p:cNvPr id="14" name="对象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6" y="4840288"/>
                        <a:ext cx="4730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5"/>
          <p:cNvSpPr>
            <a:spLocks noChangeArrowheads="1"/>
          </p:cNvSpPr>
          <p:nvPr/>
        </p:nvSpPr>
        <p:spPr bwMode="auto">
          <a:xfrm>
            <a:off x="6862764" y="3859213"/>
            <a:ext cx="12604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chemeClr val="tx2"/>
                </a:solidFill>
              </a:rPr>
              <a:t>μ</a:t>
            </a:r>
            <a:r>
              <a:rPr lang="en-US" altLang="zh-CN" sz="2800" baseline="-25000" dirty="0">
                <a:solidFill>
                  <a:schemeClr val="tx2"/>
                </a:solidFill>
              </a:rPr>
              <a:t>B</a:t>
            </a:r>
            <a:r>
              <a:rPr lang="en-US" altLang="zh-CN" sz="2800" dirty="0">
                <a:solidFill>
                  <a:schemeClr val="tx2"/>
                </a:solidFill>
              </a:rPr>
              <a:t>d</a:t>
            </a:r>
            <a:r>
              <a:rPr lang="en-US" altLang="zh-CN" sz="2800" i="1" dirty="0">
                <a:solidFill>
                  <a:schemeClr val="tx2"/>
                </a:solidFill>
              </a:rPr>
              <a:t>n</a:t>
            </a:r>
            <a:r>
              <a:rPr lang="en-US" altLang="zh-CN" sz="2800" baseline="-25000" dirty="0">
                <a:solidFill>
                  <a:schemeClr val="tx2"/>
                </a:solidFill>
              </a:rPr>
              <a:t>B</a:t>
            </a:r>
            <a:endParaRPr lang="zh-CN" altLang="en-US" sz="2800" b="1" dirty="0">
              <a:solidFill>
                <a:schemeClr val="tx2"/>
              </a:solidFill>
            </a:endParaRPr>
          </a:p>
        </p:txBody>
      </p:sp>
      <p:sp>
        <p:nvSpPr>
          <p:cNvPr id="16" name="Rectangle 5"/>
          <p:cNvSpPr>
            <a:spLocks noChangeArrowheads="1"/>
          </p:cNvSpPr>
          <p:nvPr/>
        </p:nvSpPr>
        <p:spPr bwMode="auto">
          <a:xfrm>
            <a:off x="6862764" y="4638676"/>
            <a:ext cx="12604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l-GR" altLang="zh-CN" sz="2800" i="1" dirty="0">
                <a:solidFill>
                  <a:srgbClr val="2A2A2A"/>
                </a:solidFill>
              </a:rPr>
              <a:t>μ</a:t>
            </a:r>
            <a:r>
              <a:rPr lang="en-US" altLang="zh-CN" sz="2800" baseline="-25000" dirty="0">
                <a:solidFill>
                  <a:srgbClr val="2A2A2A"/>
                </a:solidFill>
              </a:rPr>
              <a:t>B</a:t>
            </a:r>
            <a:r>
              <a:rPr lang="en-US" altLang="zh-CN" sz="2800" dirty="0">
                <a:solidFill>
                  <a:srgbClr val="2A2A2A"/>
                </a:solidFill>
              </a:rPr>
              <a:t>d</a:t>
            </a:r>
            <a:r>
              <a:rPr lang="en-US" altLang="zh-CN" sz="2800" i="1" dirty="0">
                <a:solidFill>
                  <a:srgbClr val="2A2A2A"/>
                </a:solidFill>
              </a:rPr>
              <a:t>n</a:t>
            </a:r>
            <a:r>
              <a:rPr lang="en-US" altLang="zh-CN" sz="2800" baseline="-25000" dirty="0">
                <a:solidFill>
                  <a:srgbClr val="2A2A2A"/>
                </a:solidFill>
              </a:rPr>
              <a:t>B</a:t>
            </a:r>
            <a:endParaRPr lang="zh-CN" altLang="en-US" sz="2800" b="1" dirty="0">
              <a:solidFill>
                <a:srgbClr val="2A2A2A"/>
              </a:solidFill>
            </a:endParaRPr>
          </a:p>
        </p:txBody>
      </p:sp>
      <p:sp>
        <p:nvSpPr>
          <p:cNvPr id="17" name="Rectangle 5"/>
          <p:cNvSpPr>
            <a:spLocks noChangeArrowheads="1"/>
          </p:cNvSpPr>
          <p:nvPr/>
        </p:nvSpPr>
        <p:spPr bwMode="auto">
          <a:xfrm>
            <a:off x="8820150" y="2562226"/>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chemeClr val="tx2"/>
                </a:solidFill>
              </a:rPr>
              <a:t>H</a:t>
            </a:r>
            <a:r>
              <a:rPr lang="zh-CN" altLang="en-US" sz="2400" dirty="0">
                <a:solidFill>
                  <a:schemeClr val="tx2"/>
                </a:solidFill>
                <a:latin typeface="宋体" panose="02010600030101010101" pitchFamily="2" charset="-122"/>
              </a:rPr>
              <a:t>＝</a:t>
            </a:r>
            <a:r>
              <a:rPr lang="en-US" altLang="zh-CN" sz="2400" dirty="0">
                <a:solidFill>
                  <a:schemeClr val="tx2"/>
                </a:solidFill>
              </a:rPr>
              <a:t>U</a:t>
            </a:r>
            <a:r>
              <a:rPr lang="zh-CN" altLang="zh-CN" sz="2400" dirty="0">
                <a:solidFill>
                  <a:schemeClr val="tx2"/>
                </a:solidFill>
              </a:rPr>
              <a:t>＋</a:t>
            </a:r>
            <a:r>
              <a:rPr lang="en-US" altLang="zh-CN" sz="2400" dirty="0">
                <a:solidFill>
                  <a:schemeClr val="tx2"/>
                </a:solidFill>
              </a:rPr>
              <a:t>pV</a:t>
            </a:r>
            <a:endParaRPr lang="zh-CN" altLang="en-US" sz="2400" b="1" dirty="0">
              <a:solidFill>
                <a:schemeClr val="tx2"/>
              </a:solidFill>
            </a:endParaRPr>
          </a:p>
        </p:txBody>
      </p:sp>
      <p:sp>
        <p:nvSpPr>
          <p:cNvPr id="18" name="Rectangle 5"/>
          <p:cNvSpPr>
            <a:spLocks noChangeArrowheads="1"/>
          </p:cNvSpPr>
          <p:nvPr/>
        </p:nvSpPr>
        <p:spPr bwMode="auto">
          <a:xfrm>
            <a:off x="8836026" y="3911601"/>
            <a:ext cx="1655763"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latin typeface="+mn-lt"/>
              </a:rPr>
              <a:t>U</a:t>
            </a:r>
            <a:r>
              <a:rPr lang="zh-CN" altLang="en-US" dirty="0">
                <a:latin typeface="+mn-lt"/>
              </a:rPr>
              <a:t>＝</a:t>
            </a:r>
            <a:r>
              <a:rPr lang="en-US" altLang="zh-CN" dirty="0">
                <a:latin typeface="+mn-lt"/>
              </a:rPr>
              <a:t>F</a:t>
            </a:r>
            <a:r>
              <a:rPr lang="zh-CN" altLang="zh-CN" dirty="0">
                <a:latin typeface="+mn-lt"/>
              </a:rPr>
              <a:t>＋</a:t>
            </a:r>
            <a:r>
              <a:rPr lang="en-US" altLang="zh-CN" dirty="0">
                <a:latin typeface="+mn-lt"/>
              </a:rPr>
              <a:t>TS</a:t>
            </a:r>
            <a:endParaRPr lang="zh-CN" altLang="en-US" b="1" dirty="0">
              <a:latin typeface="+mn-lt"/>
            </a:endParaRPr>
          </a:p>
        </p:txBody>
      </p:sp>
      <p:sp>
        <p:nvSpPr>
          <p:cNvPr id="19" name="Rectangle 5"/>
          <p:cNvSpPr>
            <a:spLocks noChangeArrowheads="1"/>
          </p:cNvSpPr>
          <p:nvPr/>
        </p:nvSpPr>
        <p:spPr bwMode="auto">
          <a:xfrm>
            <a:off x="8848725" y="4729164"/>
            <a:ext cx="1739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en-US" altLang="zh-CN" sz="2400" dirty="0">
                <a:solidFill>
                  <a:schemeClr val="tx2"/>
                </a:solidFill>
                <a:cs typeface="Times New Roman" panose="02020603050405020304" pitchFamily="18" charset="0"/>
              </a:rPr>
              <a:t>H</a:t>
            </a:r>
            <a:r>
              <a:rPr lang="zh-CN" altLang="en-US" sz="2400" dirty="0">
                <a:solidFill>
                  <a:schemeClr val="tx2"/>
                </a:solidFill>
                <a:cs typeface="Times New Roman" panose="02020603050405020304" pitchFamily="18" charset="0"/>
              </a:rPr>
              <a:t>＝</a:t>
            </a:r>
            <a:r>
              <a:rPr lang="en-US" altLang="zh-CN" sz="2400" dirty="0">
                <a:solidFill>
                  <a:schemeClr val="tx2"/>
                </a:solidFill>
                <a:cs typeface="Times New Roman" panose="02020603050405020304" pitchFamily="18" charset="0"/>
              </a:rPr>
              <a:t>G</a:t>
            </a:r>
            <a:r>
              <a:rPr lang="zh-CN" altLang="zh-CN" sz="2400" dirty="0">
                <a:solidFill>
                  <a:schemeClr val="tx2"/>
                </a:solidFill>
                <a:cs typeface="Times New Roman" panose="02020603050405020304" pitchFamily="18" charset="0"/>
              </a:rPr>
              <a:t>＋</a:t>
            </a:r>
            <a:r>
              <a:rPr lang="en-US" altLang="zh-CN" sz="2400" dirty="0">
                <a:solidFill>
                  <a:schemeClr val="tx2"/>
                </a:solidFill>
                <a:cs typeface="Times New Roman" panose="02020603050405020304" pitchFamily="18" charset="0"/>
              </a:rPr>
              <a:t>TS</a:t>
            </a:r>
            <a:endParaRPr lang="zh-CN" altLang="en-US" sz="2400" b="1" dirty="0">
              <a:solidFill>
                <a:schemeClr val="tx2"/>
              </a:solidFill>
              <a:cs typeface="Times New Roman" panose="02020603050405020304" pitchFamily="18" charset="0"/>
            </a:endParaRPr>
          </a:p>
        </p:txBody>
      </p:sp>
      <p:sp>
        <p:nvSpPr>
          <p:cNvPr id="20" name="左大括号 25"/>
          <p:cNvSpPr>
            <a:spLocks/>
          </p:cNvSpPr>
          <p:nvPr/>
        </p:nvSpPr>
        <p:spPr bwMode="auto">
          <a:xfrm>
            <a:off x="1946276" y="2609850"/>
            <a:ext cx="233363" cy="2547938"/>
          </a:xfrm>
          <a:prstGeom prst="leftBrace">
            <a:avLst>
              <a:gd name="adj1" fmla="val 8340"/>
              <a:gd name="adj2" fmla="val 50000"/>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solidFill>
                <a:schemeClr val="tx2"/>
              </a:solidFill>
            </a:endParaRPr>
          </a:p>
        </p:txBody>
      </p:sp>
      <p:sp>
        <p:nvSpPr>
          <p:cNvPr id="21" name="Rectangle 5"/>
          <p:cNvSpPr>
            <a:spLocks noChangeArrowheads="1"/>
          </p:cNvSpPr>
          <p:nvPr/>
        </p:nvSpPr>
        <p:spPr bwMode="auto">
          <a:xfrm>
            <a:off x="6264771" y="5316571"/>
            <a:ext cx="4217988"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l-GR" altLang="zh-CN" sz="3200" dirty="0">
                <a:solidFill>
                  <a:srgbClr val="2A2A2A"/>
                </a:solidFill>
                <a:cs typeface="Times New Roman" panose="02020603050405020304" pitchFamily="18" charset="0"/>
              </a:rPr>
              <a:t>μ</a:t>
            </a:r>
            <a:r>
              <a:rPr lang="en-US" altLang="zh-CN" sz="3200" baseline="-25000" dirty="0">
                <a:solidFill>
                  <a:srgbClr val="2A2A2A"/>
                </a:solidFill>
                <a:cs typeface="Times New Roman" panose="02020603050405020304" pitchFamily="18" charset="0"/>
              </a:rPr>
              <a:t>B</a:t>
            </a:r>
            <a:r>
              <a:rPr lang="zh-CN" altLang="en-US" sz="3200" dirty="0">
                <a:solidFill>
                  <a:srgbClr val="2A2A2A"/>
                </a:solidFill>
                <a:cs typeface="Times New Roman" panose="02020603050405020304" pitchFamily="18" charset="0"/>
              </a:rPr>
              <a:t>＝</a:t>
            </a:r>
            <a:r>
              <a:rPr lang="el-GR" altLang="zh-CN" sz="3200" dirty="0">
                <a:solidFill>
                  <a:srgbClr val="2A2A2A"/>
                </a:solidFill>
                <a:cs typeface="Times New Roman" panose="02020603050405020304" pitchFamily="18" charset="0"/>
              </a:rPr>
              <a:t> μ</a:t>
            </a:r>
            <a:r>
              <a:rPr lang="en-US" altLang="zh-CN" sz="3200" dirty="0">
                <a:solidFill>
                  <a:srgbClr val="2A2A2A"/>
                </a:solidFill>
                <a:cs typeface="Times New Roman" panose="02020603050405020304" pitchFamily="18" charset="0"/>
              </a:rPr>
              <a:t> (T, p, A</a:t>
            </a:r>
            <a:r>
              <a:rPr lang="en-US" altLang="zh-CN" sz="3200" baseline="-25000" dirty="0">
                <a:solidFill>
                  <a:srgbClr val="2A2A2A"/>
                </a:solidFill>
                <a:cs typeface="Times New Roman" panose="02020603050405020304" pitchFamily="18" charset="0"/>
              </a:rPr>
              <a:t>m</a:t>
            </a:r>
            <a:r>
              <a:rPr lang="en-US" altLang="zh-CN" sz="3200" dirty="0">
                <a:solidFill>
                  <a:srgbClr val="2A2A2A"/>
                </a:solidFill>
                <a:cs typeface="Times New Roman" panose="02020603050405020304" pitchFamily="18" charset="0"/>
              </a:rPr>
              <a:t>, </a:t>
            </a:r>
            <a:r>
              <a:rPr lang="en-US" altLang="zh-CN" sz="3200" i="1" dirty="0">
                <a:solidFill>
                  <a:srgbClr val="2A2A2A"/>
                </a:solidFill>
                <a:cs typeface="Times New Roman" panose="02020603050405020304" pitchFamily="18" charset="0"/>
              </a:rPr>
              <a:t>x</a:t>
            </a:r>
            <a:r>
              <a:rPr lang="en-US" altLang="zh-CN" sz="3200" baseline="-25000" dirty="0">
                <a:solidFill>
                  <a:srgbClr val="2A2A2A"/>
                </a:solidFill>
                <a:cs typeface="Times New Roman" panose="02020603050405020304" pitchFamily="18" charset="0"/>
              </a:rPr>
              <a:t>B</a:t>
            </a:r>
            <a:r>
              <a:rPr lang="en-US" altLang="zh-CN" sz="3200" dirty="0">
                <a:solidFill>
                  <a:srgbClr val="2A2A2A"/>
                </a:solidFill>
                <a:cs typeface="Times New Roman" panose="02020603050405020304" pitchFamily="18" charset="0"/>
              </a:rPr>
              <a:t>)</a:t>
            </a:r>
            <a:endParaRPr lang="zh-CN" altLang="en-US" sz="3200" b="1" dirty="0">
              <a:solidFill>
                <a:srgbClr val="2A2A2A"/>
              </a:solidFill>
              <a:cs typeface="Times New Roman" panose="02020603050405020304" pitchFamily="18" charset="0"/>
            </a:endParaRPr>
          </a:p>
        </p:txBody>
      </p:sp>
      <p:grpSp>
        <p:nvGrpSpPr>
          <p:cNvPr id="2" name="组合 1"/>
          <p:cNvGrpSpPr/>
          <p:nvPr/>
        </p:nvGrpSpPr>
        <p:grpSpPr>
          <a:xfrm>
            <a:off x="1769719" y="6029481"/>
            <a:ext cx="8567983" cy="803719"/>
            <a:chOff x="1775522" y="5907925"/>
            <a:chExt cx="8567983" cy="803719"/>
          </a:xfrm>
        </p:grpSpPr>
        <p:sp>
          <p:nvSpPr>
            <p:cNvPr id="22" name="Rectangle 5"/>
            <p:cNvSpPr>
              <a:spLocks noRot="1" noChangeAspect="1" noMove="1" noResize="1" noEditPoints="1" noAdjustHandles="1" noChangeArrowheads="1" noChangeShapeType="1" noTextEdit="1"/>
            </p:cNvSpPr>
            <p:nvPr/>
          </p:nvSpPr>
          <p:spPr bwMode="auto">
            <a:xfrm>
              <a:off x="1775522" y="5907925"/>
              <a:ext cx="6696743" cy="746573"/>
            </a:xfrm>
            <a:prstGeom prst="rect">
              <a:avLst/>
            </a:prstGeom>
            <a:blipFill rotWithShape="0">
              <a:blip r:embed="rId7"/>
              <a:stretch>
                <a:fillRect l="-1365" b="-894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sp>
          <p:nvSpPr>
            <p:cNvPr id="23" name="Rectangle 5"/>
            <p:cNvSpPr>
              <a:spLocks noRot="1" noChangeAspect="1" noMove="1" noResize="1" noEditPoints="1" noAdjustHandles="1" noChangeArrowheads="1" noChangeShapeType="1" noTextEdit="1"/>
            </p:cNvSpPr>
            <p:nvPr/>
          </p:nvSpPr>
          <p:spPr bwMode="auto">
            <a:xfrm>
              <a:off x="8362084" y="5907925"/>
              <a:ext cx="1981421" cy="746573"/>
            </a:xfrm>
            <a:prstGeom prst="rect">
              <a:avLst/>
            </a:prstGeom>
            <a:blipFill rotWithShape="0">
              <a:blip r:embed="rId8"/>
              <a:stretch>
                <a:fillRect l="-4923" b="-813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zh-CN" altLang="en-US">
                  <a:noFill/>
                </a:rPr>
                <a:t> </a:t>
              </a:r>
            </a:p>
          </p:txBody>
        </p:sp>
        <p:graphicFrame>
          <p:nvGraphicFramePr>
            <p:cNvPr id="24" name="对象 43"/>
            <p:cNvGraphicFramePr>
              <a:graphicFrameLocks noChangeAspect="1"/>
            </p:cNvGraphicFramePr>
            <p:nvPr>
              <p:extLst>
                <p:ext uri="{D42A27DB-BD31-4B8C-83A1-F6EECF244321}">
                  <p14:modId xmlns:p14="http://schemas.microsoft.com/office/powerpoint/2010/main" val="2871120527"/>
                </p:ext>
              </p:extLst>
            </p:nvPr>
          </p:nvGraphicFramePr>
          <p:xfrm>
            <a:off x="8096251" y="6162369"/>
            <a:ext cx="473075" cy="549275"/>
          </p:xfrm>
          <a:graphic>
            <a:graphicData uri="http://schemas.openxmlformats.org/presentationml/2006/ole">
              <mc:AlternateContent xmlns:mc="http://schemas.openxmlformats.org/markup-compatibility/2006">
                <mc:Choice xmlns:v="urn:schemas-microsoft-com:vml" Requires="v">
                  <p:oleObj name="公式" r:id="rId9" imgW="291973" imgH="342751" progId="Equation.3">
                    <p:embed/>
                  </p:oleObj>
                </mc:Choice>
                <mc:Fallback>
                  <p:oleObj name="公式" r:id="rId9" imgW="291973" imgH="342751" progId="Equation.3">
                    <p:embed/>
                    <p:pic>
                      <p:nvPicPr>
                        <p:cNvPr id="24" name="对象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1" y="6162369"/>
                          <a:ext cx="4730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5" name="圆角矩形 24"/>
          <p:cNvSpPr>
            <a:spLocks noRot="1" noChangeAspect="1" noMove="1" noResize="1" noEditPoints="1" noAdjustHandles="1" noChangeArrowheads="1" noChangeShapeType="1" noTextEdit="1"/>
          </p:cNvSpPr>
          <p:nvPr/>
        </p:nvSpPr>
        <p:spPr bwMode="auto">
          <a:xfrm>
            <a:off x="2029424" y="1794803"/>
            <a:ext cx="2458226" cy="659707"/>
          </a:xfrm>
          <a:prstGeom prst="roundRect">
            <a:avLst/>
          </a:prstGeom>
          <a:blipFill rotWithShape="0">
            <a:blip r:embed="rId10"/>
            <a:stretch>
              <a:fillRect l="-2222" b="-8108"/>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26" name="圆角矩形 25"/>
          <p:cNvSpPr>
            <a:spLocks noRot="1" noChangeAspect="1" noMove="1" noResize="1" noEditPoints="1" noAdjustHandles="1" noChangeArrowheads="1" noChangeShapeType="1" noTextEdit="1"/>
          </p:cNvSpPr>
          <p:nvPr/>
        </p:nvSpPr>
        <p:spPr bwMode="auto">
          <a:xfrm>
            <a:off x="2033164" y="2501754"/>
            <a:ext cx="2454486" cy="700488"/>
          </a:xfrm>
          <a:prstGeom prst="roundRect">
            <a:avLst/>
          </a:prstGeom>
          <a:blipFill rotWithShape="0">
            <a:blip r:embed="rId11"/>
            <a:stretch>
              <a:fillRect b="-2564"/>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27" name="圆角矩形 26"/>
          <p:cNvSpPr>
            <a:spLocks noRot="1" noChangeAspect="1" noMove="1" noResize="1" noEditPoints="1" noAdjustHandles="1" noChangeArrowheads="1" noChangeShapeType="1" noTextEdit="1"/>
          </p:cNvSpPr>
          <p:nvPr/>
        </p:nvSpPr>
        <p:spPr bwMode="auto">
          <a:xfrm>
            <a:off x="2054801" y="3232944"/>
            <a:ext cx="2442361" cy="714667"/>
          </a:xfrm>
          <a:prstGeom prst="roundRect">
            <a:avLst/>
          </a:prstGeom>
          <a:blipFill rotWithShape="0">
            <a:blip r:embed="rId12"/>
            <a:stretch>
              <a:fillRect/>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28" name="圆角矩形 27"/>
          <p:cNvSpPr>
            <a:spLocks noRot="1" noChangeAspect="1" noMove="1" noResize="1" noEditPoints="1" noAdjustHandles="1" noChangeArrowheads="1" noChangeShapeType="1" noTextEdit="1"/>
          </p:cNvSpPr>
          <p:nvPr/>
        </p:nvSpPr>
        <p:spPr bwMode="auto">
          <a:xfrm>
            <a:off x="2043072" y="3996982"/>
            <a:ext cx="2420952" cy="679733"/>
          </a:xfrm>
          <a:prstGeom prst="roundRect">
            <a:avLst/>
          </a:prstGeom>
          <a:blipFill rotWithShape="0">
            <a:blip r:embed="rId13"/>
            <a:stretch>
              <a:fillRect b="-5310"/>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29" name="圆角矩形 28"/>
          <p:cNvSpPr>
            <a:spLocks noRot="1" noChangeAspect="1" noMove="1" noResize="1" noEditPoints="1" noAdjustHandles="1" noChangeArrowheads="1" noChangeShapeType="1" noTextEdit="1"/>
          </p:cNvSpPr>
          <p:nvPr/>
        </p:nvSpPr>
        <p:spPr bwMode="auto">
          <a:xfrm>
            <a:off x="4963283" y="1783247"/>
            <a:ext cx="5519477" cy="681834"/>
          </a:xfrm>
          <a:prstGeom prst="roundRect">
            <a:avLst/>
          </a:prstGeom>
          <a:blipFill rotWithShape="0">
            <a:blip r:embed="rId14"/>
            <a:stretch>
              <a:fillRect l="-991" b="-5310"/>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0" name="圆角矩形 29"/>
          <p:cNvSpPr>
            <a:spLocks noRot="1" noChangeAspect="1" noMove="1" noResize="1" noEditPoints="1" noAdjustHandles="1" noChangeArrowheads="1" noChangeShapeType="1" noTextEdit="1"/>
          </p:cNvSpPr>
          <p:nvPr/>
        </p:nvSpPr>
        <p:spPr bwMode="auto">
          <a:xfrm>
            <a:off x="4955351" y="2515091"/>
            <a:ext cx="5536507" cy="682190"/>
          </a:xfrm>
          <a:prstGeom prst="roundRect">
            <a:avLst/>
          </a:prstGeom>
          <a:blipFill rotWithShape="0">
            <a:blip r:embed="rId15"/>
            <a:stretch>
              <a:fillRect l="-989" b="-5310"/>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1" name="圆角矩形 30"/>
          <p:cNvSpPr>
            <a:spLocks noRot="1" noChangeAspect="1" noMove="1" noResize="1" noEditPoints="1" noAdjustHandles="1" noChangeArrowheads="1" noChangeShapeType="1" noTextEdit="1"/>
          </p:cNvSpPr>
          <p:nvPr/>
        </p:nvSpPr>
        <p:spPr bwMode="auto">
          <a:xfrm>
            <a:off x="4960885" y="3247072"/>
            <a:ext cx="5536507" cy="682190"/>
          </a:xfrm>
          <a:prstGeom prst="roundRect">
            <a:avLst/>
          </a:prstGeom>
          <a:blipFill rotWithShape="0">
            <a:blip r:embed="rId16"/>
            <a:stretch>
              <a:fillRect b="-4386"/>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2" name="圆角矩形 31"/>
          <p:cNvSpPr>
            <a:spLocks noRot="1" noChangeAspect="1" noMove="1" noResize="1" noEditPoints="1" noAdjustHandles="1" noChangeArrowheads="1" noChangeShapeType="1" noTextEdit="1"/>
          </p:cNvSpPr>
          <p:nvPr/>
        </p:nvSpPr>
        <p:spPr bwMode="auto">
          <a:xfrm>
            <a:off x="4963283" y="3967732"/>
            <a:ext cx="5536507" cy="765786"/>
          </a:xfrm>
          <a:prstGeom prst="roundRect">
            <a:avLst/>
          </a:prstGeom>
          <a:blipFill rotWithShape="0">
            <a:blip r:embed="rId17"/>
            <a:stretch>
              <a:fillRect/>
            </a:stretch>
          </a:blipFill>
          <a:ln w="9525" cap="flat" cmpd="sng" algn="ctr">
            <a:solidFill>
              <a:schemeClr val="tx1"/>
            </a:solidFill>
            <a:prstDash val="solid"/>
            <a:round/>
            <a:headEnd type="none" w="med" len="med"/>
            <a:tailEnd type="none" w="med" len="med"/>
          </a:ln>
          <a:effectLst/>
        </p:spPr>
        <p:txBody>
          <a:bodyPr/>
          <a:lstStyle/>
          <a:p>
            <a:pPr>
              <a:defRPr/>
            </a:pPr>
            <a:r>
              <a:rPr lang="zh-CN" altLang="en-US">
                <a:noFill/>
              </a:rPr>
              <a:t> </a:t>
            </a:r>
          </a:p>
        </p:txBody>
      </p:sp>
      <p:sp>
        <p:nvSpPr>
          <p:cNvPr id="33" name="圆角矩形 32"/>
          <p:cNvSpPr/>
          <p:nvPr/>
        </p:nvSpPr>
        <p:spPr bwMode="auto">
          <a:xfrm>
            <a:off x="6192964" y="5446589"/>
            <a:ext cx="3772029" cy="631950"/>
          </a:xfrm>
          <a:prstGeom prst="roundRect">
            <a:avLst/>
          </a:prstGeom>
          <a:noFill/>
          <a:ln w="57150" cap="flat" cmpd="sng" algn="ctr">
            <a:solidFill>
              <a:srgbClr val="990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2400">
              <a:solidFill>
                <a:schemeClr val="tx2"/>
              </a:solidFill>
              <a:latin typeface="Times New Roman" panose="02020603050405020304" pitchFamily="18" charset="0"/>
              <a:ea typeface="宋体" panose="02010600030101010101" pitchFamily="2" charset="-122"/>
            </a:endParaRPr>
          </a:p>
        </p:txBody>
      </p:sp>
      <p:sp>
        <p:nvSpPr>
          <p:cNvPr id="34" name="Rectangle 5"/>
          <p:cNvSpPr>
            <a:spLocks noChangeArrowheads="1"/>
          </p:cNvSpPr>
          <p:nvPr/>
        </p:nvSpPr>
        <p:spPr bwMode="auto">
          <a:xfrm>
            <a:off x="1919288" y="5387976"/>
            <a:ext cx="2716212"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dirty="0">
                <a:solidFill>
                  <a:srgbClr val="2A2A2A"/>
                </a:solidFill>
                <a:latin typeface="+mj-lt"/>
              </a:rPr>
              <a:t>G</a:t>
            </a:r>
            <a:r>
              <a:rPr lang="zh-CN" altLang="en-US" dirty="0">
                <a:solidFill>
                  <a:srgbClr val="2A2A2A"/>
                </a:solidFill>
                <a:latin typeface="宋体" panose="02010600030101010101" pitchFamily="2" charset="-122"/>
              </a:rPr>
              <a:t>＝</a:t>
            </a:r>
            <a:r>
              <a:rPr lang="en-US" altLang="zh-CN" dirty="0">
                <a:solidFill>
                  <a:srgbClr val="2A2A2A"/>
                </a:solidFill>
              </a:rPr>
              <a:t>G(T, p, A, </a:t>
            </a:r>
            <a:r>
              <a:rPr lang="en-US" altLang="zh-CN" i="1" dirty="0">
                <a:solidFill>
                  <a:srgbClr val="2A2A2A"/>
                </a:solidFill>
              </a:rPr>
              <a:t>n</a:t>
            </a:r>
            <a:r>
              <a:rPr lang="en-US" altLang="zh-CN" baseline="-25000" dirty="0">
                <a:solidFill>
                  <a:srgbClr val="2A2A2A"/>
                </a:solidFill>
              </a:rPr>
              <a:t>B</a:t>
            </a:r>
            <a:r>
              <a:rPr lang="en-US" altLang="zh-CN" dirty="0">
                <a:solidFill>
                  <a:srgbClr val="2A2A2A"/>
                </a:solidFill>
              </a:rPr>
              <a:t>)</a:t>
            </a:r>
            <a:endParaRPr lang="zh-CN" altLang="en-US" b="1" dirty="0">
              <a:solidFill>
                <a:srgbClr val="2A2A2A"/>
              </a:solidFill>
            </a:endParaRPr>
          </a:p>
        </p:txBody>
      </p:sp>
      <p:sp>
        <p:nvSpPr>
          <p:cNvPr id="35" name="圆角矩形 34"/>
          <p:cNvSpPr/>
          <p:nvPr/>
        </p:nvSpPr>
        <p:spPr bwMode="auto">
          <a:xfrm>
            <a:off x="2155826" y="4711700"/>
            <a:ext cx="5967413" cy="674688"/>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36" name="虚尾箭头 35"/>
          <p:cNvSpPr/>
          <p:nvPr/>
        </p:nvSpPr>
        <p:spPr bwMode="auto">
          <a:xfrm>
            <a:off x="4393532" y="5589241"/>
            <a:ext cx="1660179" cy="336147"/>
          </a:xfrm>
          <a:prstGeom prst="stripedRightArrow">
            <a:avLst>
              <a:gd name="adj1" fmla="val 50000"/>
              <a:gd name="adj2" fmla="val 126298"/>
            </a:avLst>
          </a:prstGeom>
          <a:solidFill>
            <a:schemeClr val="accent1"/>
          </a:solidFill>
          <a:ln w="38100" cap="flat" cmpd="sng" algn="ctr">
            <a:solidFill>
              <a:srgbClr val="C00000"/>
            </a:solidFill>
            <a:prstDash val="solid"/>
            <a:round/>
            <a:headEnd type="none" w="med" len="med"/>
            <a:tailEnd type="none" w="med" len="med"/>
          </a:ln>
          <a:effectLst/>
        </p:spPr>
        <p:txBody>
          <a:bodyPr/>
          <a:lstStyle/>
          <a:p>
            <a:pPr eaLnBrk="1" hangingPunct="1">
              <a:defRPr/>
            </a:pPr>
            <a:endParaRPr lang="zh-CN" altLang="en-US"/>
          </a:p>
        </p:txBody>
      </p:sp>
    </p:spTree>
    <p:extLst>
      <p:ext uri="{BB962C8B-B14F-4D97-AF65-F5344CB8AC3E}">
        <p14:creationId xmlns:p14="http://schemas.microsoft.com/office/powerpoint/2010/main" val="133721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2"/>
          <p:cNvGraphicFramePr>
            <a:graphicFrameLocks noChangeAspect="1"/>
          </p:cNvGraphicFramePr>
          <p:nvPr/>
        </p:nvGraphicFramePr>
        <p:xfrm>
          <a:off x="3432176" y="2348261"/>
          <a:ext cx="1311275" cy="936625"/>
        </p:xfrm>
        <a:graphic>
          <a:graphicData uri="http://schemas.openxmlformats.org/presentationml/2006/ole">
            <mc:AlternateContent xmlns:mc="http://schemas.openxmlformats.org/markup-compatibility/2006">
              <mc:Choice xmlns:v="urn:schemas-microsoft-com:vml" Requires="v">
                <p:oleObj r:id="rId3" imgW="482810" imgH="343049" progId="">
                  <p:embed/>
                </p:oleObj>
              </mc:Choice>
              <mc:Fallback>
                <p:oleObj r:id="rId3" imgW="482810" imgH="343049" progId="">
                  <p:embed/>
                  <p:pic>
                    <p:nvPicPr>
                      <p:cNvPr id="12"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176" y="2348261"/>
                        <a:ext cx="13112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
          <p:cNvGraphicFramePr>
            <a:graphicFrameLocks noChangeAspect="1"/>
          </p:cNvGraphicFramePr>
          <p:nvPr/>
        </p:nvGraphicFramePr>
        <p:xfrm>
          <a:off x="2711451" y="3645248"/>
          <a:ext cx="365125" cy="792163"/>
        </p:xfrm>
        <a:graphic>
          <a:graphicData uri="http://schemas.openxmlformats.org/presentationml/2006/ole">
            <mc:AlternateContent xmlns:mc="http://schemas.openxmlformats.org/markup-compatibility/2006">
              <mc:Choice xmlns:v="urn:schemas-microsoft-com:vml" Requires="v">
                <p:oleObj r:id="rId5" imgW="177723" imgH="393529" progId="">
                  <p:embed/>
                </p:oleObj>
              </mc:Choice>
              <mc:Fallback>
                <p:oleObj r:id="rId5" imgW="177723" imgH="393529" progId="">
                  <p:embed/>
                  <p:pic>
                    <p:nvPicPr>
                      <p:cNvPr id="13"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1451" y="3645248"/>
                        <a:ext cx="365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4"/>
          <p:cNvGraphicFramePr>
            <a:graphicFrameLocks noChangeAspect="1"/>
          </p:cNvGraphicFramePr>
          <p:nvPr/>
        </p:nvGraphicFramePr>
        <p:xfrm>
          <a:off x="3000375" y="3645248"/>
          <a:ext cx="488950" cy="792163"/>
        </p:xfrm>
        <a:graphic>
          <a:graphicData uri="http://schemas.openxmlformats.org/presentationml/2006/ole">
            <mc:AlternateContent xmlns:mc="http://schemas.openxmlformats.org/markup-compatibility/2006">
              <mc:Choice xmlns:v="urn:schemas-microsoft-com:vml" Requires="v">
                <p:oleObj r:id="rId7" imgW="241405" imgH="393871" progId="">
                  <p:embed/>
                </p:oleObj>
              </mc:Choice>
              <mc:Fallback>
                <p:oleObj r:id="rId7" imgW="241405" imgH="393871" progId="">
                  <p:embed/>
                  <p:pic>
                    <p:nvPicPr>
                      <p:cNvPr id="14" name="Object 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75" y="3645248"/>
                        <a:ext cx="4889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5"/>
          <p:cNvSpPr>
            <a:spLocks noChangeArrowheads="1"/>
          </p:cNvSpPr>
          <p:nvPr/>
        </p:nvSpPr>
        <p:spPr bwMode="auto">
          <a:xfrm>
            <a:off x="2424114" y="1268760"/>
            <a:ext cx="74882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fontAlgn="b" hangingPunct="1">
              <a:spcBef>
                <a:spcPct val="0"/>
              </a:spcBef>
              <a:buFontTx/>
              <a:buNone/>
            </a:pPr>
            <a:endParaRPr lang="zh-CN" altLang="en-US" sz="4000" b="1">
              <a:solidFill>
                <a:schemeClr val="tx2"/>
              </a:solidFill>
            </a:endParaRPr>
          </a:p>
        </p:txBody>
      </p:sp>
      <p:sp>
        <p:nvSpPr>
          <p:cNvPr id="16" name="Rectangle 8"/>
          <p:cNvSpPr>
            <a:spLocks noChangeArrowheads="1"/>
          </p:cNvSpPr>
          <p:nvPr/>
        </p:nvSpPr>
        <p:spPr bwMode="auto">
          <a:xfrm>
            <a:off x="1703388" y="1484661"/>
            <a:ext cx="86423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sz="2800" b="1" dirty="0">
                <a:solidFill>
                  <a:srgbClr val="2A2A2A"/>
                </a:solidFill>
              </a:rPr>
              <a:t>如果化学反应以如下计量式来表示：</a:t>
            </a:r>
            <a:r>
              <a:rPr lang="en-US" altLang="zh-CN" sz="2400" b="1" dirty="0">
                <a:solidFill>
                  <a:srgbClr val="2A2A2A"/>
                </a:solidFill>
              </a:rPr>
              <a:t>(</a:t>
            </a:r>
            <a:r>
              <a:rPr lang="zh-CN" altLang="en-US" sz="2400" b="1" dirty="0">
                <a:solidFill>
                  <a:srgbClr val="2A2A2A"/>
                </a:solidFill>
              </a:rPr>
              <a:t>假设没有副反应</a:t>
            </a:r>
            <a:r>
              <a:rPr lang="en-US" altLang="zh-CN" sz="2400" b="1" dirty="0">
                <a:solidFill>
                  <a:srgbClr val="2A2A2A"/>
                </a:solidFill>
              </a:rPr>
              <a:t>)</a:t>
            </a:r>
            <a:br>
              <a:rPr lang="zh-CN" altLang="en-US" sz="2400" b="1" dirty="0">
                <a:solidFill>
                  <a:srgbClr val="2A2A2A"/>
                </a:solidFill>
              </a:rPr>
            </a:br>
            <a:br>
              <a:rPr lang="zh-CN" altLang="en-US" sz="2400" b="1" dirty="0">
                <a:solidFill>
                  <a:srgbClr val="2A2A2A"/>
                </a:solidFill>
              </a:rPr>
            </a:br>
            <a:r>
              <a:rPr lang="zh-CN" altLang="en-US" sz="2800" b="1" dirty="0">
                <a:solidFill>
                  <a:srgbClr val="2A2A2A"/>
                </a:solidFill>
              </a:rPr>
              <a:t>	0＝</a:t>
            </a:r>
          </a:p>
        </p:txBody>
      </p:sp>
      <p:sp>
        <p:nvSpPr>
          <p:cNvPr id="17" name="Rectangle 9"/>
          <p:cNvSpPr>
            <a:spLocks noChangeArrowheads="1"/>
          </p:cNvSpPr>
          <p:nvPr/>
        </p:nvSpPr>
        <p:spPr bwMode="auto">
          <a:xfrm>
            <a:off x="1703388" y="3429348"/>
            <a:ext cx="86423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en-US" altLang="zh-CN" sz="2800" b="1" dirty="0">
                <a:solidFill>
                  <a:schemeClr val="tx2"/>
                </a:solidFill>
              </a:rPr>
              <a:t>   </a:t>
            </a:r>
            <a:r>
              <a:rPr lang="zh-CN" altLang="en-US" sz="2800" b="1" dirty="0">
                <a:solidFill>
                  <a:srgbClr val="2A2A2A"/>
                </a:solidFill>
              </a:rPr>
              <a:t>r＝</a:t>
            </a:r>
            <a:r>
              <a:rPr lang="zh-CN" altLang="en-US" sz="2800" b="1" dirty="0">
                <a:solidFill>
                  <a:schemeClr val="tx2"/>
                </a:solidFill>
              </a:rPr>
              <a:t>          </a:t>
            </a:r>
            <a:r>
              <a:rPr lang="zh-CN" altLang="en-US" sz="2800" b="1" dirty="0">
                <a:solidFill>
                  <a:srgbClr val="2A2A2A"/>
                </a:solidFill>
              </a:rPr>
              <a:t>＝</a:t>
            </a:r>
            <a:r>
              <a:rPr lang="zh-CN" altLang="en-US" sz="2800" b="1" dirty="0">
                <a:solidFill>
                  <a:schemeClr val="tx2"/>
                </a:solidFill>
              </a:rPr>
              <a:t>                </a:t>
            </a:r>
            <a:r>
              <a:rPr lang="zh-CN" altLang="en-US" sz="2800" b="1" dirty="0">
                <a:solidFill>
                  <a:srgbClr val="2A2A2A"/>
                </a:solidFill>
              </a:rPr>
              <a:t>（＝－              ＝              ……）</a:t>
            </a:r>
          </a:p>
        </p:txBody>
      </p:sp>
      <p:sp>
        <p:nvSpPr>
          <p:cNvPr id="18" name="Rectangle 10"/>
          <p:cNvSpPr>
            <a:spLocks noChangeArrowheads="1"/>
          </p:cNvSpPr>
          <p:nvPr/>
        </p:nvSpPr>
        <p:spPr bwMode="auto">
          <a:xfrm>
            <a:off x="1847850" y="4653310"/>
            <a:ext cx="86423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sz="2800" b="1" dirty="0">
                <a:solidFill>
                  <a:srgbClr val="2A2A2A"/>
                </a:solidFill>
              </a:rPr>
              <a:t>（在考虑计量系数后，也可以用单位体积单位时间反应物的物质的量减少或产物的物质的量增加来表示。）</a:t>
            </a:r>
          </a:p>
        </p:txBody>
      </p:sp>
      <p:graphicFrame>
        <p:nvGraphicFramePr>
          <p:cNvPr id="19" name="Object 12"/>
          <p:cNvGraphicFramePr>
            <a:graphicFrameLocks noChangeAspect="1"/>
          </p:cNvGraphicFramePr>
          <p:nvPr/>
        </p:nvGraphicFramePr>
        <p:xfrm>
          <a:off x="3937000" y="3645247"/>
          <a:ext cx="647700" cy="844550"/>
        </p:xfrm>
        <a:graphic>
          <a:graphicData uri="http://schemas.openxmlformats.org/presentationml/2006/ole">
            <mc:AlternateContent xmlns:mc="http://schemas.openxmlformats.org/markup-compatibility/2006">
              <mc:Choice xmlns:v="urn:schemas-microsoft-com:vml" Requires="v">
                <p:oleObj r:id="rId9" imgW="330343" imgH="431987" progId="">
                  <p:embed/>
                </p:oleObj>
              </mc:Choice>
              <mc:Fallback>
                <p:oleObj r:id="rId9" imgW="330343" imgH="431987" progId="">
                  <p:embed/>
                  <p:pic>
                    <p:nvPicPr>
                      <p:cNvPr id="19" name="Object 12"/>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7000" y="3645247"/>
                        <a:ext cx="647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3"/>
          <p:cNvGraphicFramePr>
            <a:graphicFrameLocks noChangeAspect="1"/>
          </p:cNvGraphicFramePr>
          <p:nvPr/>
        </p:nvGraphicFramePr>
        <p:xfrm>
          <a:off x="4584700" y="3573810"/>
          <a:ext cx="647700" cy="863600"/>
        </p:xfrm>
        <a:graphic>
          <a:graphicData uri="http://schemas.openxmlformats.org/presentationml/2006/ole">
            <mc:AlternateContent xmlns:mc="http://schemas.openxmlformats.org/markup-compatibility/2006">
              <mc:Choice xmlns:v="urn:schemas-microsoft-com:vml" Requires="v">
                <p:oleObj r:id="rId11" imgW="304800" imgH="406400" progId="">
                  <p:embed/>
                </p:oleObj>
              </mc:Choice>
              <mc:Fallback>
                <p:oleObj r:id="rId11" imgW="304800" imgH="406400" progId="">
                  <p:embed/>
                  <p:pic>
                    <p:nvPicPr>
                      <p:cNvPr id="2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4700" y="3573810"/>
                        <a:ext cx="647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14"/>
          <p:cNvGraphicFramePr>
            <a:graphicFrameLocks noChangeAspect="1"/>
          </p:cNvGraphicFramePr>
          <p:nvPr/>
        </p:nvGraphicFramePr>
        <p:xfrm>
          <a:off x="6384925" y="3645248"/>
          <a:ext cx="458788" cy="792163"/>
        </p:xfrm>
        <a:graphic>
          <a:graphicData uri="http://schemas.openxmlformats.org/presentationml/2006/ole">
            <mc:AlternateContent xmlns:mc="http://schemas.openxmlformats.org/markup-compatibility/2006">
              <mc:Choice xmlns:v="urn:schemas-microsoft-com:vml" Requires="v">
                <p:oleObj r:id="rId13" imgW="228699" imgH="393871" progId="">
                  <p:embed/>
                </p:oleObj>
              </mc:Choice>
              <mc:Fallback>
                <p:oleObj r:id="rId13" imgW="228699" imgH="393871" progId="">
                  <p:embed/>
                  <p:pic>
                    <p:nvPicPr>
                      <p:cNvPr id="21"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84925" y="3645248"/>
                        <a:ext cx="4587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5"/>
          <p:cNvGraphicFramePr>
            <a:graphicFrameLocks noChangeAspect="1"/>
          </p:cNvGraphicFramePr>
          <p:nvPr/>
        </p:nvGraphicFramePr>
        <p:xfrm>
          <a:off x="6816725" y="3645248"/>
          <a:ext cx="617538" cy="792163"/>
        </p:xfrm>
        <a:graphic>
          <a:graphicData uri="http://schemas.openxmlformats.org/presentationml/2006/ole">
            <mc:AlternateContent xmlns:mc="http://schemas.openxmlformats.org/markup-compatibility/2006">
              <mc:Choice xmlns:v="urn:schemas-microsoft-com:vml" Requires="v">
                <p:oleObj r:id="rId15" imgW="317500" imgH="406400" progId="">
                  <p:embed/>
                </p:oleObj>
              </mc:Choice>
              <mc:Fallback>
                <p:oleObj r:id="rId15" imgW="317500" imgH="406400" progId="">
                  <p:embed/>
                  <p:pic>
                    <p:nvPicPr>
                      <p:cNvPr id="22"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6725" y="3645248"/>
                        <a:ext cx="6175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16"/>
          <p:cNvGraphicFramePr>
            <a:graphicFrameLocks noChangeAspect="1"/>
          </p:cNvGraphicFramePr>
          <p:nvPr/>
        </p:nvGraphicFramePr>
        <p:xfrm>
          <a:off x="7969250" y="3716685"/>
          <a:ext cx="433388" cy="792162"/>
        </p:xfrm>
        <a:graphic>
          <a:graphicData uri="http://schemas.openxmlformats.org/presentationml/2006/ole">
            <mc:AlternateContent xmlns:mc="http://schemas.openxmlformats.org/markup-compatibility/2006">
              <mc:Choice xmlns:v="urn:schemas-microsoft-com:vml" Requires="v">
                <p:oleObj r:id="rId17" imgW="215806" imgH="393529" progId="">
                  <p:embed/>
                </p:oleObj>
              </mc:Choice>
              <mc:Fallback>
                <p:oleObj r:id="rId17" imgW="215806" imgH="393529" progId="">
                  <p:embed/>
                  <p:pic>
                    <p:nvPicPr>
                      <p:cNvPr id="23"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69250" y="3716685"/>
                        <a:ext cx="4333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17"/>
          <p:cNvGraphicFramePr>
            <a:graphicFrameLocks noChangeAspect="1"/>
          </p:cNvGraphicFramePr>
          <p:nvPr/>
        </p:nvGraphicFramePr>
        <p:xfrm>
          <a:off x="8472489" y="3645247"/>
          <a:ext cx="674687" cy="863600"/>
        </p:xfrm>
        <a:graphic>
          <a:graphicData uri="http://schemas.openxmlformats.org/presentationml/2006/ole">
            <mc:AlternateContent xmlns:mc="http://schemas.openxmlformats.org/markup-compatibility/2006">
              <mc:Choice xmlns:v="urn:schemas-microsoft-com:vml" Requires="v">
                <p:oleObj r:id="rId19" imgW="317500" imgH="406400" progId="">
                  <p:embed/>
                </p:oleObj>
              </mc:Choice>
              <mc:Fallback>
                <p:oleObj r:id="rId19" imgW="317500" imgH="406400" progId="">
                  <p:embed/>
                  <p:pic>
                    <p:nvPicPr>
                      <p:cNvPr id="24"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72489" y="3645247"/>
                        <a:ext cx="6746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ectangle 8"/>
          <p:cNvSpPr>
            <a:spLocks noChangeArrowheads="1"/>
          </p:cNvSpPr>
          <p:nvPr/>
        </p:nvSpPr>
        <p:spPr bwMode="auto">
          <a:xfrm>
            <a:off x="5232401" y="2202211"/>
            <a:ext cx="51847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sz="2800" b="1" dirty="0">
                <a:solidFill>
                  <a:srgbClr val="2A2A2A"/>
                </a:solidFill>
              </a:rPr>
              <a:t>或      cC＋dD—→eE＋f F</a:t>
            </a:r>
          </a:p>
        </p:txBody>
      </p:sp>
      <p:sp>
        <p:nvSpPr>
          <p:cNvPr id="27" name="矩形 26"/>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8" name="圆角矩形 27"/>
          <p:cNvSpPr/>
          <p:nvPr/>
        </p:nvSpPr>
        <p:spPr>
          <a:xfrm>
            <a:off x="4716000" y="129600"/>
            <a:ext cx="2606261" cy="604815"/>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9" name="文本框 28"/>
          <p:cNvSpPr txBox="1"/>
          <p:nvPr/>
        </p:nvSpPr>
        <p:spPr>
          <a:xfrm>
            <a:off x="4725031" y="168759"/>
            <a:ext cx="2597230" cy="461666"/>
          </a:xfrm>
          <a:prstGeom prst="rect">
            <a:avLst/>
          </a:prstGeom>
          <a:noFill/>
        </p:spPr>
        <p:txBody>
          <a:bodyPr wrap="square" rtlCol="0">
            <a:spAutoFit/>
          </a:bodyPr>
          <a:lstStyle/>
          <a:p>
            <a:pPr algn="ctr"/>
            <a:r>
              <a:rPr lang="zh-CN" altLang="en-US" sz="2400" b="1" dirty="0">
                <a:solidFill>
                  <a:srgbClr val="5596A7"/>
                </a:solidFill>
                <a:latin typeface="微软雅黑" panose="020B0503020204020204" pitchFamily="34" charset="-122"/>
                <a:ea typeface="微软雅黑" panose="020B0503020204020204" pitchFamily="34" charset="-122"/>
              </a:rPr>
              <a:t>动力学</a:t>
            </a:r>
          </a:p>
        </p:txBody>
      </p:sp>
    </p:spTree>
    <p:extLst>
      <p:ext uri="{BB962C8B-B14F-4D97-AF65-F5344CB8AC3E}">
        <p14:creationId xmlns:p14="http://schemas.microsoft.com/office/powerpoint/2010/main" val="93915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2424114" y="1989138"/>
            <a:ext cx="74882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fontAlgn="b" hangingPunct="1">
              <a:spcBef>
                <a:spcPct val="0"/>
              </a:spcBef>
              <a:buFontTx/>
              <a:buNone/>
            </a:pPr>
            <a:endParaRPr lang="zh-CN" altLang="en-US" sz="4000" b="1">
              <a:solidFill>
                <a:schemeClr val="tx2"/>
              </a:solidFill>
            </a:endParaRPr>
          </a:p>
        </p:txBody>
      </p:sp>
      <p:sp>
        <p:nvSpPr>
          <p:cNvPr id="21" name="Rectangle 5"/>
          <p:cNvSpPr>
            <a:spLocks noChangeArrowheads="1"/>
          </p:cNvSpPr>
          <p:nvPr/>
        </p:nvSpPr>
        <p:spPr bwMode="auto">
          <a:xfrm>
            <a:off x="1774825" y="1917700"/>
            <a:ext cx="8712200" cy="237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indent="719138" fontAlgn="b">
              <a:lnSpc>
                <a:spcPts val="4000"/>
              </a:lnSpc>
              <a:spcBef>
                <a:spcPct val="0"/>
              </a:spcBef>
              <a:buNone/>
            </a:pPr>
            <a:r>
              <a:rPr lang="zh-CN" altLang="en-US" b="1" dirty="0">
                <a:solidFill>
                  <a:srgbClr val="C00000"/>
                </a:solidFill>
              </a:rPr>
              <a:t>化学反应速率</a:t>
            </a:r>
            <a:r>
              <a:rPr lang="zh-CN" altLang="en-US" b="1" dirty="0">
                <a:solidFill>
                  <a:srgbClr val="000000"/>
                </a:solidFill>
              </a:rPr>
              <a:t>的大小会受到</a:t>
            </a:r>
            <a:r>
              <a:rPr lang="zh-CN" altLang="en-US" b="1" dirty="0">
                <a:solidFill>
                  <a:srgbClr val="C00000"/>
                </a:solidFill>
              </a:rPr>
              <a:t>浓度C</a:t>
            </a:r>
            <a:r>
              <a:rPr lang="zh-CN" altLang="en-US" b="1" baseline="-25000" dirty="0">
                <a:solidFill>
                  <a:srgbClr val="C00000"/>
                </a:solidFill>
              </a:rPr>
              <a:t>B</a:t>
            </a:r>
            <a:r>
              <a:rPr lang="zh-CN" altLang="en-US" b="1" dirty="0">
                <a:solidFill>
                  <a:srgbClr val="C00000"/>
                </a:solidFill>
              </a:rPr>
              <a:t>、温度T、压力p、介质、光</a:t>
            </a:r>
            <a:r>
              <a:rPr lang="en-US" altLang="zh-CN" b="1" i="1" dirty="0" err="1">
                <a:solidFill>
                  <a:srgbClr val="C00000"/>
                </a:solidFill>
              </a:rPr>
              <a:t>hv</a:t>
            </a:r>
            <a:r>
              <a:rPr lang="en-US" altLang="zh-CN" b="1" i="1" dirty="0">
                <a:solidFill>
                  <a:srgbClr val="C00000"/>
                </a:solidFill>
              </a:rPr>
              <a:t> </a:t>
            </a:r>
            <a:r>
              <a:rPr lang="zh-CN" altLang="en-US" b="1" dirty="0">
                <a:solidFill>
                  <a:srgbClr val="C00000"/>
                </a:solidFill>
              </a:rPr>
              <a:t>、催化剂</a:t>
            </a:r>
            <a:r>
              <a:rPr lang="en-US" altLang="zh-CN" b="1" i="1" dirty="0">
                <a:solidFill>
                  <a:srgbClr val="C00000"/>
                </a:solidFill>
              </a:rPr>
              <a:t>C</a:t>
            </a:r>
            <a:r>
              <a:rPr lang="en-US" altLang="zh-CN" b="1" i="1" baseline="-25000" dirty="0">
                <a:solidFill>
                  <a:srgbClr val="C00000"/>
                </a:solidFill>
              </a:rPr>
              <a:t>C </a:t>
            </a:r>
            <a:r>
              <a:rPr lang="zh-CN" altLang="en-US" b="1" dirty="0">
                <a:solidFill>
                  <a:srgbClr val="C00000"/>
                </a:solidFill>
              </a:rPr>
              <a:t>、重力场</a:t>
            </a:r>
            <a:r>
              <a:rPr lang="en-US" altLang="zh-CN" b="1" dirty="0">
                <a:solidFill>
                  <a:srgbClr val="C00000"/>
                </a:solidFill>
              </a:rPr>
              <a:t>g </a:t>
            </a:r>
            <a:r>
              <a:rPr lang="zh-CN" altLang="en-US" b="1" dirty="0">
                <a:solidFill>
                  <a:srgbClr val="C00000"/>
                </a:solidFill>
              </a:rPr>
              <a:t>、电场</a:t>
            </a:r>
            <a:r>
              <a:rPr lang="en-US" altLang="zh-CN" b="1" dirty="0">
                <a:solidFill>
                  <a:srgbClr val="C00000"/>
                </a:solidFill>
              </a:rPr>
              <a:t>E </a:t>
            </a:r>
            <a:r>
              <a:rPr lang="zh-CN" altLang="en-US" b="1" dirty="0">
                <a:solidFill>
                  <a:srgbClr val="C00000"/>
                </a:solidFill>
              </a:rPr>
              <a:t>、磁场</a:t>
            </a:r>
            <a:r>
              <a:rPr lang="en-US" altLang="zh-CN" b="1" dirty="0">
                <a:solidFill>
                  <a:srgbClr val="C00000"/>
                </a:solidFill>
              </a:rPr>
              <a:t>H </a:t>
            </a:r>
            <a:r>
              <a:rPr lang="zh-CN" altLang="en-US" b="1" dirty="0">
                <a:solidFill>
                  <a:srgbClr val="C00000"/>
                </a:solidFill>
              </a:rPr>
              <a:t>……等 </a:t>
            </a:r>
            <a:r>
              <a:rPr lang="zh-CN" altLang="en-US" b="1" dirty="0">
                <a:solidFill>
                  <a:srgbClr val="FF0000"/>
                </a:solidFill>
              </a:rPr>
              <a:t>  </a:t>
            </a:r>
            <a:r>
              <a:rPr lang="zh-CN" altLang="en-US" b="1" dirty="0">
                <a:solidFill>
                  <a:srgbClr val="000000"/>
                </a:solidFill>
              </a:rPr>
              <a:t>各种强度性质的影响。</a:t>
            </a:r>
          </a:p>
        </p:txBody>
      </p:sp>
      <p:sp>
        <p:nvSpPr>
          <p:cNvPr id="22" name="Rectangle 10"/>
          <p:cNvSpPr>
            <a:spLocks noChangeArrowheads="1"/>
          </p:cNvSpPr>
          <p:nvPr/>
        </p:nvSpPr>
        <p:spPr bwMode="auto">
          <a:xfrm>
            <a:off x="2063553" y="4292700"/>
            <a:ext cx="707949"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r" eaLnBrk="1" fontAlgn="b" hangingPunct="1">
              <a:spcBef>
                <a:spcPct val="0"/>
              </a:spcBef>
              <a:buFontTx/>
              <a:buNone/>
            </a:pPr>
            <a:r>
              <a:rPr lang="zh-CN" altLang="en-US" b="1" i="1" dirty="0">
                <a:solidFill>
                  <a:srgbClr val="2A2A2A"/>
                </a:solidFill>
                <a:cs typeface="Times New Roman" panose="02020603050405020304" pitchFamily="18" charset="0"/>
              </a:rPr>
              <a:t>r </a:t>
            </a:r>
            <a:r>
              <a:rPr lang="zh-CN" altLang="en-US" sz="2800" b="1" dirty="0">
                <a:solidFill>
                  <a:srgbClr val="2A2A2A"/>
                </a:solidFill>
                <a:sym typeface="宋体" panose="02010600030101010101" pitchFamily="2" charset="-122"/>
              </a:rPr>
              <a:t>≈</a:t>
            </a:r>
            <a:endParaRPr lang="zh-CN" altLang="en-US" sz="2400" b="1" dirty="0">
              <a:solidFill>
                <a:srgbClr val="2A2A2A"/>
              </a:solidFill>
              <a:cs typeface="Times New Roman" panose="02020603050405020304" pitchFamily="18" charset="0"/>
            </a:endParaRPr>
          </a:p>
        </p:txBody>
      </p:sp>
      <p:graphicFrame>
        <p:nvGraphicFramePr>
          <p:cNvPr id="23" name="Object 2"/>
          <p:cNvGraphicFramePr>
            <a:graphicFrameLocks noChangeAspect="1"/>
          </p:cNvGraphicFramePr>
          <p:nvPr/>
        </p:nvGraphicFramePr>
        <p:xfrm>
          <a:off x="2783633" y="4437113"/>
          <a:ext cx="500063" cy="936625"/>
        </p:xfrm>
        <a:graphic>
          <a:graphicData uri="http://schemas.openxmlformats.org/presentationml/2006/ole">
            <mc:AlternateContent xmlns:mc="http://schemas.openxmlformats.org/markup-compatibility/2006">
              <mc:Choice xmlns:v="urn:schemas-microsoft-com:vml" Requires="v">
                <p:oleObj r:id="rId2" imgW="228699" imgH="431987" progId="">
                  <p:embed/>
                </p:oleObj>
              </mc:Choice>
              <mc:Fallback>
                <p:oleObj r:id="rId2" imgW="228699" imgH="431987" progId="">
                  <p:embed/>
                  <p:pic>
                    <p:nvPicPr>
                      <p:cNvPr id="23"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3" y="4437113"/>
                        <a:ext cx="500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3"/>
          <p:cNvGraphicFramePr>
            <a:graphicFrameLocks noChangeAspect="1"/>
          </p:cNvGraphicFramePr>
          <p:nvPr/>
        </p:nvGraphicFramePr>
        <p:xfrm>
          <a:off x="3296395" y="4437112"/>
          <a:ext cx="730250" cy="863600"/>
        </p:xfrm>
        <a:graphic>
          <a:graphicData uri="http://schemas.openxmlformats.org/presentationml/2006/ole">
            <mc:AlternateContent xmlns:mc="http://schemas.openxmlformats.org/markup-compatibility/2006">
              <mc:Choice xmlns:v="urn:schemas-microsoft-com:vml" Requires="v">
                <p:oleObj r:id="rId4" imgW="342900" imgH="406400" progId="">
                  <p:embed/>
                </p:oleObj>
              </mc:Choice>
              <mc:Fallback>
                <p:oleObj r:id="rId4" imgW="342900" imgH="406400" progId="">
                  <p:embed/>
                  <p:pic>
                    <p:nvPicPr>
                      <p:cNvPr id="24"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395" y="4437112"/>
                        <a:ext cx="730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10"/>
          <p:cNvSpPr>
            <a:spLocks noChangeArrowheads="1"/>
          </p:cNvSpPr>
          <p:nvPr/>
        </p:nvSpPr>
        <p:spPr bwMode="auto">
          <a:xfrm>
            <a:off x="4026646" y="4437113"/>
            <a:ext cx="664135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None/>
            </a:pPr>
            <a:r>
              <a:rPr lang="zh-CN" altLang="en-US" b="1" dirty="0">
                <a:solidFill>
                  <a:srgbClr val="2A2A2A"/>
                </a:solidFill>
                <a:cs typeface="Times New Roman" panose="02020603050405020304" pitchFamily="18" charset="0"/>
              </a:rPr>
              <a:t>＝</a:t>
            </a:r>
            <a:r>
              <a:rPr lang="zh-CN" altLang="en-US" b="1" i="1" dirty="0">
                <a:solidFill>
                  <a:srgbClr val="2A2A2A"/>
                </a:solidFill>
                <a:cs typeface="Times New Roman" panose="02020603050405020304" pitchFamily="18" charset="0"/>
              </a:rPr>
              <a:t> </a:t>
            </a:r>
            <a:r>
              <a:rPr lang="en-US" altLang="zh-CN" b="1" i="1" dirty="0">
                <a:solidFill>
                  <a:srgbClr val="000000"/>
                </a:solidFill>
              </a:rPr>
              <a:t>f </a:t>
            </a:r>
            <a:r>
              <a:rPr lang="en-US" altLang="zh-CN" b="1" dirty="0">
                <a:solidFill>
                  <a:srgbClr val="000000"/>
                </a:solidFill>
              </a:rPr>
              <a:t>(</a:t>
            </a:r>
            <a:r>
              <a:rPr lang="en-US" altLang="zh-CN" b="1" i="1" dirty="0">
                <a:solidFill>
                  <a:srgbClr val="000000"/>
                </a:solidFill>
              </a:rPr>
              <a:t>C</a:t>
            </a:r>
            <a:r>
              <a:rPr lang="en-US" altLang="zh-CN" i="1" baseline="-25000" dirty="0">
                <a:solidFill>
                  <a:srgbClr val="000000"/>
                </a:solidFill>
              </a:rPr>
              <a:t>B</a:t>
            </a:r>
            <a:r>
              <a:rPr lang="en-US" altLang="zh-CN" b="1" dirty="0">
                <a:solidFill>
                  <a:srgbClr val="000000"/>
                </a:solidFill>
              </a:rPr>
              <a:t>¸T¸ p¸ </a:t>
            </a:r>
            <a:r>
              <a:rPr lang="en-US" altLang="zh-CN" b="1" i="1" dirty="0" err="1">
                <a:solidFill>
                  <a:srgbClr val="000000"/>
                </a:solidFill>
              </a:rPr>
              <a:t>hv</a:t>
            </a:r>
            <a:r>
              <a:rPr lang="en-US" altLang="zh-CN" b="1" dirty="0">
                <a:solidFill>
                  <a:srgbClr val="000000"/>
                </a:solidFill>
              </a:rPr>
              <a:t>¸ </a:t>
            </a:r>
            <a:r>
              <a:rPr lang="en-US" altLang="zh-CN" b="1" i="1" dirty="0">
                <a:solidFill>
                  <a:srgbClr val="000000"/>
                </a:solidFill>
              </a:rPr>
              <a:t>C</a:t>
            </a:r>
            <a:r>
              <a:rPr lang="en-US" altLang="zh-CN" b="1" i="1" baseline="-25000" dirty="0">
                <a:solidFill>
                  <a:srgbClr val="000000"/>
                </a:solidFill>
              </a:rPr>
              <a:t>C</a:t>
            </a:r>
            <a:r>
              <a:rPr lang="en-US" altLang="zh-CN" b="1" dirty="0">
                <a:solidFill>
                  <a:srgbClr val="000000"/>
                </a:solidFill>
              </a:rPr>
              <a:t>¸ g¸ E¸ H¸</a:t>
            </a:r>
            <a:r>
              <a:rPr lang="zh-CN" altLang="en-US" b="1" dirty="0">
                <a:solidFill>
                  <a:srgbClr val="000000"/>
                </a:solidFill>
              </a:rPr>
              <a:t> </a:t>
            </a:r>
            <a:r>
              <a:rPr lang="zh-CN" altLang="en-US" sz="3600" b="1" dirty="0">
                <a:solidFill>
                  <a:srgbClr val="000000"/>
                </a:solidFill>
              </a:rPr>
              <a:t>……</a:t>
            </a:r>
            <a:r>
              <a:rPr lang="en-US" altLang="zh-CN" b="1" dirty="0">
                <a:solidFill>
                  <a:srgbClr val="000000"/>
                </a:solidFill>
              </a:rPr>
              <a:t>)</a:t>
            </a:r>
            <a:r>
              <a:rPr lang="zh-CN" altLang="en-US" b="1" dirty="0">
                <a:solidFill>
                  <a:srgbClr val="000000"/>
                </a:solidFill>
              </a:rPr>
              <a:t> </a:t>
            </a:r>
          </a:p>
          <a:p>
            <a:pPr eaLnBrk="1" fontAlgn="b" hangingPunct="1">
              <a:spcBef>
                <a:spcPct val="0"/>
              </a:spcBef>
              <a:buFontTx/>
              <a:buNone/>
            </a:pPr>
            <a:endParaRPr lang="zh-CN" altLang="en-US" sz="2400" b="1" dirty="0">
              <a:solidFill>
                <a:srgbClr val="2A2A2A"/>
              </a:solidFill>
              <a:cs typeface="Times New Roman" panose="02020603050405020304" pitchFamily="18" charset="0"/>
            </a:endParaRPr>
          </a:p>
        </p:txBody>
      </p:sp>
    </p:spTree>
    <p:extLst>
      <p:ext uri="{BB962C8B-B14F-4D97-AF65-F5344CB8AC3E}">
        <p14:creationId xmlns:p14="http://schemas.microsoft.com/office/powerpoint/2010/main" val="403695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774825" y="3356472"/>
            <a:ext cx="86423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b="1" dirty="0">
                <a:solidFill>
                  <a:srgbClr val="2A2A2A"/>
                </a:solidFill>
              </a:rPr>
              <a:t>二、化学反应速率表示法</a:t>
            </a:r>
          </a:p>
        </p:txBody>
      </p:sp>
      <p:sp>
        <p:nvSpPr>
          <p:cNvPr id="5" name="Rectangle 10"/>
          <p:cNvSpPr>
            <a:spLocks noChangeArrowheads="1"/>
          </p:cNvSpPr>
          <p:nvPr/>
        </p:nvSpPr>
        <p:spPr bwMode="auto">
          <a:xfrm>
            <a:off x="1774825" y="4292700"/>
            <a:ext cx="1657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b="1" i="1" dirty="0">
                <a:solidFill>
                  <a:schemeClr val="tx2"/>
                </a:solidFill>
                <a:cs typeface="Times New Roman" panose="02020603050405020304" pitchFamily="18" charset="0"/>
              </a:rPr>
              <a:t>	</a:t>
            </a:r>
            <a:r>
              <a:rPr lang="zh-CN" altLang="en-US" b="1" i="1" dirty="0">
                <a:solidFill>
                  <a:srgbClr val="2A2A2A"/>
                </a:solidFill>
                <a:cs typeface="Times New Roman" panose="02020603050405020304" pitchFamily="18" charset="0"/>
              </a:rPr>
              <a:t>r </a:t>
            </a:r>
            <a:r>
              <a:rPr lang="zh-CN" altLang="en-US" sz="2800" b="1" dirty="0">
                <a:solidFill>
                  <a:srgbClr val="2A2A2A"/>
                </a:solidFill>
                <a:sym typeface="宋体" panose="02010600030101010101" pitchFamily="2" charset="-122"/>
              </a:rPr>
              <a:t>≈</a:t>
            </a:r>
            <a:endParaRPr lang="zh-CN" altLang="en-US" sz="2400" b="1" dirty="0">
              <a:solidFill>
                <a:srgbClr val="2A2A2A"/>
              </a:solidFill>
              <a:cs typeface="Times New Roman" panose="02020603050405020304" pitchFamily="18" charset="0"/>
            </a:endParaRPr>
          </a:p>
        </p:txBody>
      </p:sp>
      <p:graphicFrame>
        <p:nvGraphicFramePr>
          <p:cNvPr id="6" name="Object 2"/>
          <p:cNvGraphicFramePr>
            <a:graphicFrameLocks noChangeAspect="1"/>
          </p:cNvGraphicFramePr>
          <p:nvPr/>
        </p:nvGraphicFramePr>
        <p:xfrm>
          <a:off x="3432176" y="4437113"/>
          <a:ext cx="500063" cy="936625"/>
        </p:xfrm>
        <a:graphic>
          <a:graphicData uri="http://schemas.openxmlformats.org/presentationml/2006/ole">
            <mc:AlternateContent xmlns:mc="http://schemas.openxmlformats.org/markup-compatibility/2006">
              <mc:Choice xmlns:v="urn:schemas-microsoft-com:vml" Requires="v">
                <p:oleObj r:id="rId2" imgW="228699" imgH="431987" progId="">
                  <p:embed/>
                </p:oleObj>
              </mc:Choice>
              <mc:Fallback>
                <p:oleObj r:id="rId2" imgW="228699" imgH="431987" progId="">
                  <p:embed/>
                  <p:pic>
                    <p:nvPicPr>
                      <p:cNvPr id="6"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6" y="4437113"/>
                        <a:ext cx="500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
          <p:cNvGraphicFramePr>
            <a:graphicFrameLocks noChangeAspect="1"/>
          </p:cNvGraphicFramePr>
          <p:nvPr/>
        </p:nvGraphicFramePr>
        <p:xfrm>
          <a:off x="4008438" y="4437608"/>
          <a:ext cx="730250" cy="863600"/>
        </p:xfrm>
        <a:graphic>
          <a:graphicData uri="http://schemas.openxmlformats.org/presentationml/2006/ole">
            <mc:AlternateContent xmlns:mc="http://schemas.openxmlformats.org/markup-compatibility/2006">
              <mc:Choice xmlns:v="urn:schemas-microsoft-com:vml" Requires="v">
                <p:oleObj r:id="rId4" imgW="342900" imgH="406400" progId="">
                  <p:embed/>
                </p:oleObj>
              </mc:Choice>
              <mc:Fallback>
                <p:oleObj r:id="rId4" imgW="342900" imgH="406400" progId="">
                  <p:embed/>
                  <p:pic>
                    <p:nvPicPr>
                      <p:cNvPr id="7"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8" y="4437608"/>
                        <a:ext cx="730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0"/>
          <p:cNvSpPr>
            <a:spLocks noChangeArrowheads="1"/>
          </p:cNvSpPr>
          <p:nvPr/>
        </p:nvSpPr>
        <p:spPr bwMode="auto">
          <a:xfrm>
            <a:off x="4692649" y="4292700"/>
            <a:ext cx="693000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fontAlgn="b">
              <a:spcBef>
                <a:spcPct val="0"/>
              </a:spcBef>
              <a:buNone/>
            </a:pPr>
            <a:r>
              <a:rPr lang="zh-CN" altLang="en-US" b="1" i="1" dirty="0">
                <a:solidFill>
                  <a:srgbClr val="2A2A2A"/>
                </a:solidFill>
                <a:cs typeface="Times New Roman" panose="02020603050405020304" pitchFamily="18" charset="0"/>
              </a:rPr>
              <a:t>＝ f</a:t>
            </a:r>
            <a:r>
              <a:rPr lang="zh-CN" altLang="en-US" b="1" dirty="0">
                <a:solidFill>
                  <a:srgbClr val="2A2A2A"/>
                </a:solidFill>
                <a:cs typeface="Times New Roman" panose="02020603050405020304" pitchFamily="18" charset="0"/>
              </a:rPr>
              <a:t>(</a:t>
            </a:r>
            <a:r>
              <a:rPr lang="en-US" altLang="zh-CN" sz="2800" b="1" i="1" dirty="0">
                <a:solidFill>
                  <a:srgbClr val="000000"/>
                </a:solidFill>
              </a:rPr>
              <a:t>C</a:t>
            </a:r>
            <a:r>
              <a:rPr lang="en-US" altLang="zh-CN" sz="2800" i="1" baseline="-25000" dirty="0">
                <a:solidFill>
                  <a:srgbClr val="000000"/>
                </a:solidFill>
              </a:rPr>
              <a:t>B</a:t>
            </a:r>
            <a:r>
              <a:rPr lang="en-US" altLang="zh-CN" sz="2800" b="1" dirty="0">
                <a:solidFill>
                  <a:srgbClr val="2A2A2A"/>
                </a:solidFill>
                <a:cs typeface="Times New Roman" panose="02020603050405020304" pitchFamily="18" charset="0"/>
              </a:rPr>
              <a:t> , </a:t>
            </a:r>
            <a:r>
              <a:rPr lang="en-US" altLang="zh-CN" sz="2800" b="1" dirty="0">
                <a:solidFill>
                  <a:srgbClr val="000000"/>
                </a:solidFill>
              </a:rPr>
              <a:t>T</a:t>
            </a:r>
            <a:r>
              <a:rPr lang="en-US" altLang="zh-CN" sz="2800" b="1" dirty="0">
                <a:solidFill>
                  <a:srgbClr val="2A2A2A"/>
                </a:solidFill>
                <a:cs typeface="Times New Roman" panose="02020603050405020304" pitchFamily="18" charset="0"/>
              </a:rPr>
              <a:t> ,</a:t>
            </a:r>
            <a:r>
              <a:rPr lang="en-US" altLang="zh-CN" sz="2800" b="1" dirty="0">
                <a:solidFill>
                  <a:srgbClr val="000000"/>
                </a:solidFill>
              </a:rPr>
              <a:t> p</a:t>
            </a:r>
            <a:r>
              <a:rPr lang="en-US" altLang="zh-CN" sz="2800" b="1" dirty="0">
                <a:solidFill>
                  <a:srgbClr val="2A2A2A"/>
                </a:solidFill>
                <a:cs typeface="Times New Roman" panose="02020603050405020304" pitchFamily="18" charset="0"/>
              </a:rPr>
              <a:t> ,</a:t>
            </a:r>
            <a:r>
              <a:rPr lang="en-US" altLang="zh-CN" sz="2800" b="1" dirty="0">
                <a:solidFill>
                  <a:srgbClr val="000000"/>
                </a:solidFill>
              </a:rPr>
              <a:t> </a:t>
            </a:r>
            <a:r>
              <a:rPr lang="en-US" altLang="zh-CN" sz="2800" b="1" i="1" dirty="0" err="1">
                <a:solidFill>
                  <a:srgbClr val="000000"/>
                </a:solidFill>
              </a:rPr>
              <a:t>hv</a:t>
            </a:r>
            <a:r>
              <a:rPr lang="en-US" altLang="zh-CN" sz="2800" b="1" dirty="0">
                <a:solidFill>
                  <a:srgbClr val="2A2A2A"/>
                </a:solidFill>
                <a:cs typeface="Times New Roman" panose="02020603050405020304" pitchFamily="18" charset="0"/>
              </a:rPr>
              <a:t> ,</a:t>
            </a:r>
            <a:r>
              <a:rPr lang="en-US" altLang="zh-CN" sz="2800" b="1" dirty="0">
                <a:solidFill>
                  <a:srgbClr val="000000"/>
                </a:solidFill>
              </a:rPr>
              <a:t> </a:t>
            </a:r>
            <a:r>
              <a:rPr lang="en-US" altLang="zh-CN" sz="2800" b="1" i="1" dirty="0">
                <a:solidFill>
                  <a:srgbClr val="000000"/>
                </a:solidFill>
              </a:rPr>
              <a:t>C</a:t>
            </a:r>
            <a:r>
              <a:rPr lang="en-US" altLang="zh-CN" sz="2800" b="1" i="1" baseline="-25000" dirty="0">
                <a:solidFill>
                  <a:srgbClr val="000000"/>
                </a:solidFill>
              </a:rPr>
              <a:t>C</a:t>
            </a:r>
            <a:r>
              <a:rPr lang="en-US" altLang="zh-CN" sz="2800" b="1" dirty="0">
                <a:solidFill>
                  <a:srgbClr val="2A2A2A"/>
                </a:solidFill>
                <a:cs typeface="Times New Roman" panose="02020603050405020304" pitchFamily="18" charset="0"/>
              </a:rPr>
              <a:t> ,</a:t>
            </a:r>
            <a:r>
              <a:rPr lang="en-US" altLang="zh-CN" sz="2800" b="1" dirty="0">
                <a:solidFill>
                  <a:srgbClr val="000000"/>
                </a:solidFill>
              </a:rPr>
              <a:t> g</a:t>
            </a:r>
            <a:r>
              <a:rPr lang="en-US" altLang="zh-CN" sz="2800" b="1" dirty="0">
                <a:solidFill>
                  <a:srgbClr val="2A2A2A"/>
                </a:solidFill>
                <a:cs typeface="Times New Roman" panose="02020603050405020304" pitchFamily="18" charset="0"/>
              </a:rPr>
              <a:t> ,</a:t>
            </a:r>
            <a:r>
              <a:rPr lang="en-US" altLang="zh-CN" sz="2800" b="1" dirty="0">
                <a:solidFill>
                  <a:srgbClr val="000000"/>
                </a:solidFill>
              </a:rPr>
              <a:t> E</a:t>
            </a:r>
            <a:r>
              <a:rPr lang="en-US" altLang="zh-CN" sz="2800" b="1" dirty="0">
                <a:solidFill>
                  <a:srgbClr val="2A2A2A"/>
                </a:solidFill>
                <a:cs typeface="Times New Roman" panose="02020603050405020304" pitchFamily="18" charset="0"/>
              </a:rPr>
              <a:t> ,</a:t>
            </a:r>
            <a:r>
              <a:rPr lang="en-US" altLang="zh-CN" sz="2800" b="1" dirty="0">
                <a:solidFill>
                  <a:srgbClr val="000000"/>
                </a:solidFill>
              </a:rPr>
              <a:t> H</a:t>
            </a:r>
            <a:r>
              <a:rPr lang="en-US" altLang="zh-CN" sz="2800" b="1" dirty="0">
                <a:solidFill>
                  <a:srgbClr val="2A2A2A"/>
                </a:solidFill>
                <a:cs typeface="Times New Roman" panose="02020603050405020304" pitchFamily="18" charset="0"/>
              </a:rPr>
              <a:t> ,</a:t>
            </a:r>
            <a:r>
              <a:rPr lang="zh-CN" altLang="en-US" sz="2800" b="1" dirty="0">
                <a:solidFill>
                  <a:srgbClr val="000000"/>
                </a:solidFill>
              </a:rPr>
              <a:t> ……</a:t>
            </a:r>
            <a:r>
              <a:rPr lang="zh-CN" altLang="en-US" b="1" dirty="0">
                <a:solidFill>
                  <a:srgbClr val="2A2A2A"/>
                </a:solidFill>
                <a:cs typeface="Times New Roman" panose="02020603050405020304" pitchFamily="18" charset="0"/>
              </a:rPr>
              <a:t>)</a:t>
            </a:r>
            <a:r>
              <a:rPr lang="zh-CN" altLang="en-US" b="1" i="1" dirty="0">
                <a:solidFill>
                  <a:srgbClr val="2A2A2A"/>
                </a:solidFill>
              </a:rPr>
              <a:t> </a:t>
            </a:r>
            <a:endParaRPr lang="zh-CN" altLang="en-US" sz="2400" b="1" dirty="0">
              <a:solidFill>
                <a:srgbClr val="2A2A2A"/>
              </a:solidFill>
              <a:cs typeface="Times New Roman" panose="02020603050405020304" pitchFamily="18" charset="0"/>
            </a:endParaRPr>
          </a:p>
        </p:txBody>
      </p:sp>
      <p:sp>
        <p:nvSpPr>
          <p:cNvPr id="9" name="Rectangle 2"/>
          <p:cNvSpPr txBox="1">
            <a:spLocks noChangeArrowheads="1"/>
          </p:cNvSpPr>
          <p:nvPr/>
        </p:nvSpPr>
        <p:spPr bwMode="auto">
          <a:xfrm>
            <a:off x="1774826" y="1583631"/>
            <a:ext cx="4926013"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zh-CN" altLang="zh-CN" b="1" dirty="0">
                <a:solidFill>
                  <a:srgbClr val="2A2A2A"/>
                </a:solidFill>
              </a:rPr>
              <a:t>一、</a:t>
            </a:r>
            <a:r>
              <a:rPr lang="zh-CN" altLang="en-US" b="1" dirty="0">
                <a:solidFill>
                  <a:srgbClr val="2A2A2A"/>
                </a:solidFill>
              </a:rPr>
              <a:t>热力学基本公式</a:t>
            </a:r>
          </a:p>
        </p:txBody>
      </p:sp>
      <p:sp>
        <p:nvSpPr>
          <p:cNvPr id="10" name="Rectangle 5"/>
          <p:cNvSpPr>
            <a:spLocks noChangeArrowheads="1"/>
          </p:cNvSpPr>
          <p:nvPr/>
        </p:nvSpPr>
        <p:spPr bwMode="auto">
          <a:xfrm>
            <a:off x="2567360" y="2322836"/>
            <a:ext cx="3384624"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sz="3200" dirty="0">
                <a:solidFill>
                  <a:srgbClr val="2A2A2A"/>
                </a:solidFill>
                <a:cs typeface="Times New Roman" panose="02020603050405020304" pitchFamily="18" charset="0"/>
              </a:rPr>
              <a:t>G</a:t>
            </a:r>
            <a:r>
              <a:rPr lang="zh-CN" altLang="en-US" sz="3200" dirty="0">
                <a:solidFill>
                  <a:srgbClr val="2A2A2A"/>
                </a:solidFill>
                <a:cs typeface="Times New Roman" panose="02020603050405020304" pitchFamily="18" charset="0"/>
              </a:rPr>
              <a:t>＝</a:t>
            </a:r>
            <a:r>
              <a:rPr lang="en-US" altLang="zh-CN" sz="3200" dirty="0">
                <a:solidFill>
                  <a:srgbClr val="2A2A2A"/>
                </a:solidFill>
                <a:cs typeface="Times New Roman" panose="02020603050405020304" pitchFamily="18" charset="0"/>
              </a:rPr>
              <a:t>G(T, p, A, </a:t>
            </a:r>
            <a:r>
              <a:rPr lang="en-US" altLang="zh-CN" sz="3200" i="1" dirty="0" err="1">
                <a:solidFill>
                  <a:srgbClr val="2A2A2A"/>
                </a:solidFill>
                <a:cs typeface="Times New Roman" panose="02020603050405020304" pitchFamily="18" charset="0"/>
              </a:rPr>
              <a:t>n</a:t>
            </a:r>
            <a:r>
              <a:rPr lang="en-US" altLang="zh-CN" sz="3200" baseline="-25000" dirty="0" err="1">
                <a:solidFill>
                  <a:srgbClr val="2A2A2A"/>
                </a:solidFill>
                <a:cs typeface="Times New Roman" panose="02020603050405020304" pitchFamily="18" charset="0"/>
              </a:rPr>
              <a:t>B</a:t>
            </a:r>
            <a:r>
              <a:rPr lang="en-US" altLang="zh-CN" sz="3200" dirty="0">
                <a:solidFill>
                  <a:srgbClr val="2A2A2A"/>
                </a:solidFill>
                <a:cs typeface="Times New Roman" panose="02020603050405020304" pitchFamily="18" charset="0"/>
              </a:rPr>
              <a:t>)   </a:t>
            </a:r>
            <a:endParaRPr lang="zh-CN" altLang="en-US" sz="3200" b="1" dirty="0">
              <a:solidFill>
                <a:srgbClr val="2A2A2A"/>
              </a:solidFill>
              <a:cs typeface="Times New Roman" panose="02020603050405020304" pitchFamily="18" charset="0"/>
            </a:endParaRPr>
          </a:p>
        </p:txBody>
      </p:sp>
      <p:sp>
        <p:nvSpPr>
          <p:cNvPr id="11" name="Rectangle 5"/>
          <p:cNvSpPr>
            <a:spLocks noChangeArrowheads="1"/>
          </p:cNvSpPr>
          <p:nvPr/>
        </p:nvSpPr>
        <p:spPr bwMode="auto">
          <a:xfrm>
            <a:off x="6264771" y="2250828"/>
            <a:ext cx="4217988"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l-GR" altLang="zh-CN" sz="3200" b="1" dirty="0">
                <a:solidFill>
                  <a:srgbClr val="2A2A2A"/>
                </a:solidFill>
                <a:cs typeface="Times New Roman" panose="02020603050405020304" pitchFamily="18" charset="0"/>
              </a:rPr>
              <a:t>μ</a:t>
            </a:r>
            <a:r>
              <a:rPr lang="en-US" altLang="zh-CN" sz="3200" b="1" baseline="-25000" dirty="0">
                <a:solidFill>
                  <a:srgbClr val="2A2A2A"/>
                </a:solidFill>
                <a:cs typeface="Times New Roman" panose="02020603050405020304" pitchFamily="18" charset="0"/>
              </a:rPr>
              <a:t>B</a:t>
            </a:r>
            <a:r>
              <a:rPr lang="zh-CN" altLang="en-US" sz="3200" b="1" dirty="0">
                <a:solidFill>
                  <a:srgbClr val="2A2A2A"/>
                </a:solidFill>
                <a:cs typeface="Times New Roman" panose="02020603050405020304" pitchFamily="18" charset="0"/>
              </a:rPr>
              <a:t>＝</a:t>
            </a:r>
            <a:r>
              <a:rPr lang="el-GR" altLang="zh-CN" sz="3200" b="1" dirty="0">
                <a:solidFill>
                  <a:srgbClr val="2A2A2A"/>
                </a:solidFill>
                <a:cs typeface="Times New Roman" panose="02020603050405020304" pitchFamily="18" charset="0"/>
              </a:rPr>
              <a:t> μ</a:t>
            </a:r>
            <a:r>
              <a:rPr lang="en-US" altLang="zh-CN" sz="3200" b="1" dirty="0">
                <a:solidFill>
                  <a:srgbClr val="2A2A2A"/>
                </a:solidFill>
                <a:cs typeface="Times New Roman" panose="02020603050405020304" pitchFamily="18" charset="0"/>
              </a:rPr>
              <a:t> (T, p, A</a:t>
            </a:r>
            <a:r>
              <a:rPr lang="en-US" altLang="zh-CN" sz="3200" b="1" baseline="-25000" dirty="0">
                <a:solidFill>
                  <a:srgbClr val="2A2A2A"/>
                </a:solidFill>
                <a:cs typeface="Times New Roman" panose="02020603050405020304" pitchFamily="18" charset="0"/>
              </a:rPr>
              <a:t>m</a:t>
            </a:r>
            <a:r>
              <a:rPr lang="en-US" altLang="zh-CN" sz="3200" b="1" dirty="0">
                <a:solidFill>
                  <a:srgbClr val="2A2A2A"/>
                </a:solidFill>
                <a:cs typeface="Times New Roman" panose="02020603050405020304" pitchFamily="18" charset="0"/>
              </a:rPr>
              <a:t>, </a:t>
            </a:r>
            <a:r>
              <a:rPr lang="en-US" altLang="zh-CN" sz="3200" b="1" i="1" dirty="0">
                <a:solidFill>
                  <a:srgbClr val="2A2A2A"/>
                </a:solidFill>
                <a:cs typeface="Times New Roman" panose="02020603050405020304" pitchFamily="18" charset="0"/>
              </a:rPr>
              <a:t>x</a:t>
            </a:r>
            <a:r>
              <a:rPr lang="en-US" altLang="zh-CN" sz="3200" b="1" baseline="-25000" dirty="0">
                <a:solidFill>
                  <a:srgbClr val="2A2A2A"/>
                </a:solidFill>
                <a:cs typeface="Times New Roman" panose="02020603050405020304" pitchFamily="18" charset="0"/>
              </a:rPr>
              <a:t>B</a:t>
            </a:r>
            <a:r>
              <a:rPr lang="en-US" altLang="zh-CN" sz="3200" b="1" dirty="0">
                <a:solidFill>
                  <a:srgbClr val="2A2A2A"/>
                </a:solidFill>
                <a:cs typeface="Times New Roman" panose="02020603050405020304" pitchFamily="18" charset="0"/>
              </a:rPr>
              <a:t>)</a:t>
            </a:r>
            <a:endParaRPr lang="zh-CN" altLang="en-US" sz="3200" b="1" dirty="0">
              <a:solidFill>
                <a:srgbClr val="2A2A2A"/>
              </a:solidFill>
              <a:cs typeface="Times New Roman" panose="02020603050405020304" pitchFamily="18" charset="0"/>
            </a:endParaRPr>
          </a:p>
        </p:txBody>
      </p:sp>
      <p:sp>
        <p:nvSpPr>
          <p:cNvPr id="12" name="圆角矩形 11"/>
          <p:cNvSpPr/>
          <p:nvPr/>
        </p:nvSpPr>
        <p:spPr bwMode="auto">
          <a:xfrm>
            <a:off x="6192965" y="2331754"/>
            <a:ext cx="3752850" cy="737206"/>
          </a:xfrm>
          <a:prstGeom prst="roundRect">
            <a:avLst/>
          </a:prstGeom>
          <a:noFill/>
          <a:ln w="57150" cap="flat" cmpd="sng" algn="ctr">
            <a:solidFill>
              <a:srgbClr val="990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2400">
              <a:solidFill>
                <a:schemeClr val="tx2"/>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72683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774825" y="3356472"/>
            <a:ext cx="86423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b="1" dirty="0">
                <a:solidFill>
                  <a:srgbClr val="2A2A2A"/>
                </a:solidFill>
              </a:rPr>
              <a:t>二、化学反应速率表示法</a:t>
            </a:r>
          </a:p>
        </p:txBody>
      </p:sp>
      <p:sp>
        <p:nvSpPr>
          <p:cNvPr id="5" name="Rectangle 10"/>
          <p:cNvSpPr>
            <a:spLocks noChangeArrowheads="1"/>
          </p:cNvSpPr>
          <p:nvPr/>
        </p:nvSpPr>
        <p:spPr bwMode="auto">
          <a:xfrm>
            <a:off x="1774825" y="4292700"/>
            <a:ext cx="1657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b="1" i="1" dirty="0">
                <a:solidFill>
                  <a:schemeClr val="tx2"/>
                </a:solidFill>
                <a:cs typeface="Times New Roman" panose="02020603050405020304" pitchFamily="18" charset="0"/>
              </a:rPr>
              <a:t>	</a:t>
            </a:r>
            <a:r>
              <a:rPr lang="zh-CN" altLang="en-US" b="1" i="1" dirty="0">
                <a:solidFill>
                  <a:srgbClr val="2A2A2A"/>
                </a:solidFill>
                <a:cs typeface="Times New Roman" panose="02020603050405020304" pitchFamily="18" charset="0"/>
              </a:rPr>
              <a:t>r </a:t>
            </a:r>
            <a:r>
              <a:rPr lang="zh-CN" altLang="en-US" sz="2800" b="1" dirty="0">
                <a:solidFill>
                  <a:srgbClr val="2A2A2A"/>
                </a:solidFill>
                <a:sym typeface="宋体" panose="02010600030101010101" pitchFamily="2" charset="-122"/>
              </a:rPr>
              <a:t>≈</a:t>
            </a:r>
            <a:endParaRPr lang="zh-CN" altLang="en-US" sz="2400" b="1" dirty="0">
              <a:solidFill>
                <a:srgbClr val="2A2A2A"/>
              </a:solidFill>
              <a:cs typeface="Times New Roman" panose="02020603050405020304" pitchFamily="18" charset="0"/>
            </a:endParaRPr>
          </a:p>
        </p:txBody>
      </p:sp>
      <p:graphicFrame>
        <p:nvGraphicFramePr>
          <p:cNvPr id="6" name="Object 2"/>
          <p:cNvGraphicFramePr>
            <a:graphicFrameLocks noChangeAspect="1"/>
          </p:cNvGraphicFramePr>
          <p:nvPr/>
        </p:nvGraphicFramePr>
        <p:xfrm>
          <a:off x="3432176" y="4437113"/>
          <a:ext cx="500063" cy="936625"/>
        </p:xfrm>
        <a:graphic>
          <a:graphicData uri="http://schemas.openxmlformats.org/presentationml/2006/ole">
            <mc:AlternateContent xmlns:mc="http://schemas.openxmlformats.org/markup-compatibility/2006">
              <mc:Choice xmlns:v="urn:schemas-microsoft-com:vml" Requires="v">
                <p:oleObj r:id="rId3" imgW="228699" imgH="431987" progId="">
                  <p:embed/>
                </p:oleObj>
              </mc:Choice>
              <mc:Fallback>
                <p:oleObj r:id="rId3" imgW="228699" imgH="431987" progId="">
                  <p:embed/>
                  <p:pic>
                    <p:nvPicPr>
                      <p:cNvPr id="6"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176" y="4437113"/>
                        <a:ext cx="500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
          <p:cNvGraphicFramePr>
            <a:graphicFrameLocks noChangeAspect="1"/>
          </p:cNvGraphicFramePr>
          <p:nvPr/>
        </p:nvGraphicFramePr>
        <p:xfrm>
          <a:off x="4008438" y="4437608"/>
          <a:ext cx="730250" cy="863600"/>
        </p:xfrm>
        <a:graphic>
          <a:graphicData uri="http://schemas.openxmlformats.org/presentationml/2006/ole">
            <mc:AlternateContent xmlns:mc="http://schemas.openxmlformats.org/markup-compatibility/2006">
              <mc:Choice xmlns:v="urn:schemas-microsoft-com:vml" Requires="v">
                <p:oleObj r:id="rId5" imgW="342900" imgH="406400" progId="">
                  <p:embed/>
                </p:oleObj>
              </mc:Choice>
              <mc:Fallback>
                <p:oleObj r:id="rId5" imgW="342900" imgH="406400" progId="">
                  <p:embed/>
                  <p:pic>
                    <p:nvPicPr>
                      <p:cNvPr id="7"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8438" y="4437608"/>
                        <a:ext cx="730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0"/>
          <p:cNvSpPr>
            <a:spLocks noChangeArrowheads="1"/>
          </p:cNvSpPr>
          <p:nvPr/>
        </p:nvSpPr>
        <p:spPr bwMode="auto">
          <a:xfrm>
            <a:off x="4692650" y="4292700"/>
            <a:ext cx="652169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fontAlgn="b">
              <a:spcBef>
                <a:spcPct val="0"/>
              </a:spcBef>
              <a:buNone/>
            </a:pPr>
            <a:r>
              <a:rPr lang="zh-CN" altLang="en-US" b="1" i="1" dirty="0">
                <a:solidFill>
                  <a:srgbClr val="2A2A2A"/>
                </a:solidFill>
                <a:cs typeface="Times New Roman" panose="02020603050405020304" pitchFamily="18" charset="0"/>
              </a:rPr>
              <a:t>＝ f(</a:t>
            </a:r>
            <a:r>
              <a:rPr lang="en-US" altLang="zh-CN" sz="2800" b="1" i="1" dirty="0">
                <a:solidFill>
                  <a:srgbClr val="FF0000"/>
                </a:solidFill>
                <a:cs typeface="Times New Roman" panose="02020603050405020304" pitchFamily="18" charset="0"/>
              </a:rPr>
              <a:t>C</a:t>
            </a:r>
            <a:r>
              <a:rPr lang="en-US" altLang="zh-CN" sz="2800" i="1" baseline="-25000" dirty="0">
                <a:solidFill>
                  <a:srgbClr val="FF0000"/>
                </a:solidFill>
                <a:cs typeface="Times New Roman" panose="02020603050405020304" pitchFamily="18" charset="0"/>
              </a:rPr>
              <a:t>B</a:t>
            </a:r>
            <a:r>
              <a:rPr lang="en-US" altLang="zh-CN" sz="2800" b="1" dirty="0">
                <a:solidFill>
                  <a:srgbClr val="2A2A2A"/>
                </a:solidFill>
                <a:cs typeface="Times New Roman" panose="02020603050405020304" pitchFamily="18" charset="0"/>
              </a:rPr>
              <a:t> , </a:t>
            </a:r>
            <a:r>
              <a:rPr lang="en-US" altLang="zh-CN" sz="2800" b="1" dirty="0">
                <a:solidFill>
                  <a:srgbClr val="FF0000"/>
                </a:solidFill>
                <a:cs typeface="Times New Roman" panose="02020603050405020304" pitchFamily="18" charset="0"/>
              </a:rPr>
              <a:t>T</a:t>
            </a:r>
            <a:r>
              <a:rPr lang="en-US" altLang="zh-CN" sz="2800" b="1" dirty="0">
                <a:solidFill>
                  <a:srgbClr val="2A2A2A"/>
                </a:solidFill>
                <a:cs typeface="Times New Roman" panose="02020603050405020304" pitchFamily="18" charset="0"/>
              </a:rPr>
              <a:t> ,</a:t>
            </a:r>
            <a:r>
              <a:rPr lang="en-US" altLang="zh-CN" sz="2800" b="1" dirty="0">
                <a:solidFill>
                  <a:srgbClr val="FF0000"/>
                </a:solidFill>
                <a:cs typeface="Times New Roman" panose="02020603050405020304" pitchFamily="18" charset="0"/>
              </a:rPr>
              <a:t> p</a:t>
            </a:r>
            <a:r>
              <a:rPr lang="en-US" altLang="zh-CN" sz="2800" b="1" dirty="0">
                <a:solidFill>
                  <a:srgbClr val="2A2A2A"/>
                </a:solidFill>
                <a:cs typeface="Times New Roman" panose="02020603050405020304" pitchFamily="18" charset="0"/>
              </a:rPr>
              <a:t> ,</a:t>
            </a:r>
            <a:r>
              <a:rPr lang="en-US" altLang="zh-CN" sz="2800" b="1" dirty="0">
                <a:solidFill>
                  <a:srgbClr val="000000"/>
                </a:solidFill>
                <a:cs typeface="Times New Roman" panose="02020603050405020304" pitchFamily="18" charset="0"/>
              </a:rPr>
              <a:t> </a:t>
            </a:r>
            <a:r>
              <a:rPr lang="en-US" altLang="zh-CN" sz="2800" b="1" i="1" dirty="0" err="1">
                <a:solidFill>
                  <a:srgbClr val="000000"/>
                </a:solidFill>
                <a:cs typeface="Times New Roman" panose="02020603050405020304" pitchFamily="18" charset="0"/>
              </a:rPr>
              <a:t>hv</a:t>
            </a:r>
            <a:r>
              <a:rPr lang="en-US" altLang="zh-CN" sz="2800" b="1" dirty="0">
                <a:solidFill>
                  <a:srgbClr val="2A2A2A"/>
                </a:solidFill>
                <a:cs typeface="Times New Roman" panose="02020603050405020304" pitchFamily="18" charset="0"/>
              </a:rPr>
              <a:t> ,</a:t>
            </a:r>
            <a:r>
              <a:rPr lang="en-US" altLang="zh-CN" sz="2800" b="1" dirty="0">
                <a:solidFill>
                  <a:srgbClr val="000000"/>
                </a:solidFill>
                <a:cs typeface="Times New Roman" panose="02020603050405020304" pitchFamily="18" charset="0"/>
              </a:rPr>
              <a:t> </a:t>
            </a:r>
            <a:r>
              <a:rPr lang="en-US" altLang="zh-CN" sz="2800" b="1" i="1" dirty="0">
                <a:solidFill>
                  <a:srgbClr val="000000"/>
                </a:solidFill>
                <a:cs typeface="Times New Roman" panose="02020603050405020304" pitchFamily="18" charset="0"/>
              </a:rPr>
              <a:t>C</a:t>
            </a:r>
            <a:r>
              <a:rPr lang="en-US" altLang="zh-CN" sz="2800" b="1" i="1" baseline="-25000" dirty="0">
                <a:solidFill>
                  <a:srgbClr val="000000"/>
                </a:solidFill>
                <a:cs typeface="Times New Roman" panose="02020603050405020304" pitchFamily="18" charset="0"/>
              </a:rPr>
              <a:t>C</a:t>
            </a:r>
            <a:r>
              <a:rPr lang="en-US" altLang="zh-CN" sz="2800" b="1" dirty="0">
                <a:solidFill>
                  <a:srgbClr val="2A2A2A"/>
                </a:solidFill>
                <a:cs typeface="Times New Roman" panose="02020603050405020304" pitchFamily="18" charset="0"/>
              </a:rPr>
              <a:t> ,</a:t>
            </a:r>
            <a:r>
              <a:rPr lang="en-US" altLang="zh-CN" sz="2800" b="1" dirty="0">
                <a:solidFill>
                  <a:srgbClr val="000000"/>
                </a:solidFill>
                <a:cs typeface="Times New Roman" panose="02020603050405020304" pitchFamily="18" charset="0"/>
              </a:rPr>
              <a:t> g</a:t>
            </a:r>
            <a:r>
              <a:rPr lang="en-US" altLang="zh-CN" sz="2800" b="1" dirty="0">
                <a:solidFill>
                  <a:srgbClr val="2A2A2A"/>
                </a:solidFill>
                <a:cs typeface="Times New Roman" panose="02020603050405020304" pitchFamily="18" charset="0"/>
              </a:rPr>
              <a:t> ,</a:t>
            </a:r>
            <a:r>
              <a:rPr lang="en-US" altLang="zh-CN" sz="2800" b="1" dirty="0">
                <a:solidFill>
                  <a:srgbClr val="000000"/>
                </a:solidFill>
                <a:cs typeface="Times New Roman" panose="02020603050405020304" pitchFamily="18" charset="0"/>
              </a:rPr>
              <a:t> E</a:t>
            </a:r>
            <a:r>
              <a:rPr lang="en-US" altLang="zh-CN" sz="2800" b="1" dirty="0">
                <a:solidFill>
                  <a:srgbClr val="2A2A2A"/>
                </a:solidFill>
                <a:cs typeface="Times New Roman" panose="02020603050405020304" pitchFamily="18" charset="0"/>
              </a:rPr>
              <a:t> ,</a:t>
            </a:r>
            <a:r>
              <a:rPr lang="en-US" altLang="zh-CN" sz="2800" b="1" dirty="0">
                <a:solidFill>
                  <a:srgbClr val="000000"/>
                </a:solidFill>
                <a:cs typeface="Times New Roman" panose="02020603050405020304" pitchFamily="18" charset="0"/>
              </a:rPr>
              <a:t> H</a:t>
            </a:r>
            <a:r>
              <a:rPr lang="en-US" altLang="zh-CN" sz="2800" b="1" dirty="0">
                <a:solidFill>
                  <a:srgbClr val="2A2A2A"/>
                </a:solidFill>
                <a:cs typeface="Times New Roman" panose="02020603050405020304" pitchFamily="18" charset="0"/>
              </a:rPr>
              <a:t> ,</a:t>
            </a:r>
            <a:r>
              <a:rPr lang="zh-CN" altLang="en-US" sz="2800" b="1" dirty="0">
                <a:solidFill>
                  <a:srgbClr val="000000"/>
                </a:solidFill>
                <a:cs typeface="Times New Roman" panose="02020603050405020304" pitchFamily="18" charset="0"/>
              </a:rPr>
              <a:t> ……</a:t>
            </a:r>
            <a:r>
              <a:rPr lang="zh-CN" altLang="en-US" b="1" i="1" dirty="0">
                <a:solidFill>
                  <a:srgbClr val="2A2A2A"/>
                </a:solidFill>
                <a:cs typeface="Times New Roman" panose="02020603050405020304" pitchFamily="18" charset="0"/>
              </a:rPr>
              <a:t>) </a:t>
            </a:r>
            <a:endParaRPr lang="zh-CN" altLang="en-US" sz="2400" b="1" dirty="0">
              <a:solidFill>
                <a:srgbClr val="2A2A2A"/>
              </a:solidFill>
              <a:cs typeface="Times New Roman" panose="02020603050405020304" pitchFamily="18" charset="0"/>
            </a:endParaRPr>
          </a:p>
        </p:txBody>
      </p:sp>
      <p:sp>
        <p:nvSpPr>
          <p:cNvPr id="9" name="Rectangle 2"/>
          <p:cNvSpPr txBox="1">
            <a:spLocks noChangeArrowheads="1"/>
          </p:cNvSpPr>
          <p:nvPr/>
        </p:nvSpPr>
        <p:spPr bwMode="auto">
          <a:xfrm>
            <a:off x="1774826" y="1583631"/>
            <a:ext cx="4926013"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lnSpc>
                <a:spcPct val="150000"/>
              </a:lnSpc>
              <a:spcBef>
                <a:spcPct val="0"/>
              </a:spcBef>
              <a:buFontTx/>
              <a:buNone/>
            </a:pPr>
            <a:r>
              <a:rPr lang="zh-CN" altLang="zh-CN" b="1" dirty="0">
                <a:solidFill>
                  <a:srgbClr val="2A2A2A"/>
                </a:solidFill>
              </a:rPr>
              <a:t>一、</a:t>
            </a:r>
            <a:r>
              <a:rPr lang="zh-CN" altLang="en-US" b="1" dirty="0">
                <a:solidFill>
                  <a:srgbClr val="2A2A2A"/>
                </a:solidFill>
              </a:rPr>
              <a:t>热力学基本公式</a:t>
            </a:r>
          </a:p>
        </p:txBody>
      </p:sp>
      <p:sp>
        <p:nvSpPr>
          <p:cNvPr id="10" name="Rectangle 5"/>
          <p:cNvSpPr>
            <a:spLocks noChangeArrowheads="1"/>
          </p:cNvSpPr>
          <p:nvPr/>
        </p:nvSpPr>
        <p:spPr bwMode="auto">
          <a:xfrm>
            <a:off x="2567360" y="2322836"/>
            <a:ext cx="3384624"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n-US" altLang="zh-CN" sz="3200" dirty="0">
                <a:solidFill>
                  <a:srgbClr val="2A2A2A"/>
                </a:solidFill>
                <a:cs typeface="Times New Roman" panose="02020603050405020304" pitchFamily="18" charset="0"/>
              </a:rPr>
              <a:t>G</a:t>
            </a:r>
            <a:r>
              <a:rPr lang="zh-CN" altLang="en-US" sz="3200" dirty="0">
                <a:solidFill>
                  <a:srgbClr val="2A2A2A"/>
                </a:solidFill>
                <a:cs typeface="Times New Roman" panose="02020603050405020304" pitchFamily="18" charset="0"/>
              </a:rPr>
              <a:t>＝</a:t>
            </a:r>
            <a:r>
              <a:rPr lang="en-US" altLang="zh-CN" sz="3200" dirty="0">
                <a:solidFill>
                  <a:srgbClr val="2A2A2A"/>
                </a:solidFill>
                <a:cs typeface="Times New Roman" panose="02020603050405020304" pitchFamily="18" charset="0"/>
              </a:rPr>
              <a:t>G(T, p, A, </a:t>
            </a:r>
            <a:r>
              <a:rPr lang="en-US" altLang="zh-CN" sz="3200" i="1" dirty="0" err="1">
                <a:solidFill>
                  <a:srgbClr val="2A2A2A"/>
                </a:solidFill>
                <a:cs typeface="Times New Roman" panose="02020603050405020304" pitchFamily="18" charset="0"/>
              </a:rPr>
              <a:t>n</a:t>
            </a:r>
            <a:r>
              <a:rPr lang="en-US" altLang="zh-CN" sz="3200" baseline="-25000" dirty="0" err="1">
                <a:solidFill>
                  <a:srgbClr val="2A2A2A"/>
                </a:solidFill>
                <a:cs typeface="Times New Roman" panose="02020603050405020304" pitchFamily="18" charset="0"/>
              </a:rPr>
              <a:t>B</a:t>
            </a:r>
            <a:r>
              <a:rPr lang="en-US" altLang="zh-CN" sz="3200" dirty="0">
                <a:solidFill>
                  <a:srgbClr val="2A2A2A"/>
                </a:solidFill>
                <a:cs typeface="Times New Roman" panose="02020603050405020304" pitchFamily="18" charset="0"/>
              </a:rPr>
              <a:t>)   </a:t>
            </a:r>
            <a:endParaRPr lang="zh-CN" altLang="en-US" sz="3200" b="1" dirty="0">
              <a:solidFill>
                <a:srgbClr val="2A2A2A"/>
              </a:solidFill>
              <a:cs typeface="Times New Roman" panose="02020603050405020304" pitchFamily="18" charset="0"/>
            </a:endParaRPr>
          </a:p>
        </p:txBody>
      </p:sp>
      <p:sp>
        <p:nvSpPr>
          <p:cNvPr id="11" name="Rectangle 5"/>
          <p:cNvSpPr>
            <a:spLocks noChangeArrowheads="1"/>
          </p:cNvSpPr>
          <p:nvPr/>
        </p:nvSpPr>
        <p:spPr bwMode="auto">
          <a:xfrm>
            <a:off x="6264771" y="2250828"/>
            <a:ext cx="4217988"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2"/>
                </a:solidFill>
                <a:latin typeface="Times New Roman" panose="02020603050405020304" pitchFamily="18" charset="0"/>
                <a:ea typeface="宋体" panose="02010600030101010101" pitchFamily="2" charset="-122"/>
              </a:defRPr>
            </a:lvl1pPr>
            <a:lvl2pPr marL="742950" indent="-285750">
              <a:defRPr sz="2400">
                <a:solidFill>
                  <a:schemeClr val="tx2"/>
                </a:solidFill>
                <a:latin typeface="Times New Roman" panose="02020603050405020304" pitchFamily="18" charset="0"/>
                <a:ea typeface="宋体" panose="02010600030101010101" pitchFamily="2" charset="-122"/>
              </a:defRPr>
            </a:lvl2pPr>
            <a:lvl3pPr marL="1143000" indent="-228600">
              <a:defRPr sz="2400">
                <a:solidFill>
                  <a:schemeClr val="tx2"/>
                </a:solidFill>
                <a:latin typeface="Times New Roman" panose="02020603050405020304" pitchFamily="18" charset="0"/>
                <a:ea typeface="宋体" panose="02010600030101010101" pitchFamily="2" charset="-122"/>
              </a:defRPr>
            </a:lvl3pPr>
            <a:lvl4pPr marL="1600200" indent="-228600">
              <a:defRPr sz="2400">
                <a:solidFill>
                  <a:schemeClr val="tx2"/>
                </a:solidFill>
                <a:latin typeface="Times New Roman" panose="02020603050405020304" pitchFamily="18" charset="0"/>
                <a:ea typeface="宋体" panose="02010600030101010101" pitchFamily="2" charset="-122"/>
              </a:defRPr>
            </a:lvl4pPr>
            <a:lvl5pPr marL="2057400" indent="-228600">
              <a:defRPr sz="2400">
                <a:solidFill>
                  <a:schemeClr val="tx2"/>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ea typeface="宋体" panose="02010600030101010101" pitchFamily="2" charset="-122"/>
              </a:defRPr>
            </a:lvl9pPr>
          </a:lstStyle>
          <a:p>
            <a:pPr eaLnBrk="1" fontAlgn="b" hangingPunct="1">
              <a:lnSpc>
                <a:spcPct val="150000"/>
              </a:lnSpc>
              <a:defRPr/>
            </a:pPr>
            <a:r>
              <a:rPr lang="el-GR" altLang="zh-CN" sz="3200" b="1" dirty="0">
                <a:solidFill>
                  <a:srgbClr val="2A2A2A"/>
                </a:solidFill>
                <a:cs typeface="Times New Roman" panose="02020603050405020304" pitchFamily="18" charset="0"/>
              </a:rPr>
              <a:t>μ</a:t>
            </a:r>
            <a:r>
              <a:rPr lang="en-US" altLang="zh-CN" sz="3200" b="1" baseline="-25000" dirty="0">
                <a:solidFill>
                  <a:srgbClr val="2A2A2A"/>
                </a:solidFill>
                <a:cs typeface="Times New Roman" panose="02020603050405020304" pitchFamily="18" charset="0"/>
              </a:rPr>
              <a:t>B</a:t>
            </a:r>
            <a:r>
              <a:rPr lang="zh-CN" altLang="en-US" sz="3200" b="1" dirty="0">
                <a:solidFill>
                  <a:srgbClr val="2A2A2A"/>
                </a:solidFill>
                <a:cs typeface="Times New Roman" panose="02020603050405020304" pitchFamily="18" charset="0"/>
              </a:rPr>
              <a:t>＝</a:t>
            </a:r>
            <a:r>
              <a:rPr lang="el-GR" altLang="zh-CN" sz="3200" b="1" dirty="0">
                <a:solidFill>
                  <a:srgbClr val="2A2A2A"/>
                </a:solidFill>
                <a:cs typeface="Times New Roman" panose="02020603050405020304" pitchFamily="18" charset="0"/>
              </a:rPr>
              <a:t> μ</a:t>
            </a:r>
            <a:r>
              <a:rPr lang="en-US" altLang="zh-CN" sz="3200" b="1" dirty="0">
                <a:solidFill>
                  <a:srgbClr val="2A2A2A"/>
                </a:solidFill>
                <a:cs typeface="Times New Roman" panose="02020603050405020304" pitchFamily="18" charset="0"/>
              </a:rPr>
              <a:t> (</a:t>
            </a:r>
            <a:r>
              <a:rPr lang="en-US" altLang="zh-CN" sz="3200" b="1" dirty="0">
                <a:solidFill>
                  <a:srgbClr val="FF0000"/>
                </a:solidFill>
                <a:cs typeface="Times New Roman" panose="02020603050405020304" pitchFamily="18" charset="0"/>
              </a:rPr>
              <a:t>T</a:t>
            </a:r>
            <a:r>
              <a:rPr lang="en-US" altLang="zh-CN" sz="3200" b="1" dirty="0">
                <a:solidFill>
                  <a:srgbClr val="2A2A2A"/>
                </a:solidFill>
                <a:cs typeface="Times New Roman" panose="02020603050405020304" pitchFamily="18" charset="0"/>
              </a:rPr>
              <a:t>, </a:t>
            </a:r>
            <a:r>
              <a:rPr lang="en-US" altLang="zh-CN" sz="3200" b="1" dirty="0">
                <a:solidFill>
                  <a:srgbClr val="FF0000"/>
                </a:solidFill>
                <a:cs typeface="Times New Roman" panose="02020603050405020304" pitchFamily="18" charset="0"/>
              </a:rPr>
              <a:t>p</a:t>
            </a:r>
            <a:r>
              <a:rPr lang="en-US" altLang="zh-CN" sz="3200" b="1" dirty="0">
                <a:solidFill>
                  <a:srgbClr val="2A2A2A"/>
                </a:solidFill>
                <a:cs typeface="Times New Roman" panose="02020603050405020304" pitchFamily="18" charset="0"/>
              </a:rPr>
              <a:t>, A</a:t>
            </a:r>
            <a:r>
              <a:rPr lang="en-US" altLang="zh-CN" sz="3200" b="1" baseline="-25000" dirty="0">
                <a:solidFill>
                  <a:srgbClr val="2A2A2A"/>
                </a:solidFill>
                <a:cs typeface="Times New Roman" panose="02020603050405020304" pitchFamily="18" charset="0"/>
              </a:rPr>
              <a:t>m</a:t>
            </a:r>
            <a:r>
              <a:rPr lang="en-US" altLang="zh-CN" sz="3200" b="1" dirty="0">
                <a:solidFill>
                  <a:srgbClr val="2A2A2A"/>
                </a:solidFill>
                <a:cs typeface="Times New Roman" panose="02020603050405020304" pitchFamily="18" charset="0"/>
              </a:rPr>
              <a:t>, </a:t>
            </a:r>
            <a:r>
              <a:rPr lang="en-US" altLang="zh-CN" sz="3200" b="1" i="1" dirty="0">
                <a:solidFill>
                  <a:srgbClr val="FF0000"/>
                </a:solidFill>
                <a:cs typeface="Times New Roman" panose="02020603050405020304" pitchFamily="18" charset="0"/>
              </a:rPr>
              <a:t>x</a:t>
            </a:r>
            <a:r>
              <a:rPr lang="en-US" altLang="zh-CN" sz="3200" b="1" baseline="-25000" dirty="0">
                <a:solidFill>
                  <a:srgbClr val="FF0000"/>
                </a:solidFill>
                <a:cs typeface="Times New Roman" panose="02020603050405020304" pitchFamily="18" charset="0"/>
              </a:rPr>
              <a:t>B</a:t>
            </a:r>
            <a:r>
              <a:rPr lang="en-US" altLang="zh-CN" sz="3200" b="1" dirty="0">
                <a:solidFill>
                  <a:srgbClr val="2A2A2A"/>
                </a:solidFill>
                <a:cs typeface="Times New Roman" panose="02020603050405020304" pitchFamily="18" charset="0"/>
              </a:rPr>
              <a:t>)</a:t>
            </a:r>
            <a:endParaRPr lang="zh-CN" altLang="en-US" sz="3200" b="1" dirty="0">
              <a:solidFill>
                <a:srgbClr val="2A2A2A"/>
              </a:solidFill>
              <a:cs typeface="Times New Roman" panose="02020603050405020304" pitchFamily="18" charset="0"/>
            </a:endParaRPr>
          </a:p>
        </p:txBody>
      </p:sp>
      <p:sp>
        <p:nvSpPr>
          <p:cNvPr id="12" name="圆角矩形 11"/>
          <p:cNvSpPr/>
          <p:nvPr/>
        </p:nvSpPr>
        <p:spPr bwMode="auto">
          <a:xfrm>
            <a:off x="6192965" y="2331754"/>
            <a:ext cx="3752850" cy="737206"/>
          </a:xfrm>
          <a:prstGeom prst="roundRect">
            <a:avLst/>
          </a:prstGeom>
          <a:noFill/>
          <a:ln w="57150" cap="flat" cmpd="sng" algn="ctr">
            <a:solidFill>
              <a:srgbClr val="990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2400">
              <a:solidFill>
                <a:schemeClr val="tx2"/>
              </a:solidFill>
              <a:latin typeface="Times New Roman" panose="02020603050405020304" pitchFamily="18" charset="0"/>
              <a:ea typeface="宋体" panose="02010600030101010101" pitchFamily="2" charset="-122"/>
            </a:endParaRPr>
          </a:p>
        </p:txBody>
      </p:sp>
      <p:sp>
        <p:nvSpPr>
          <p:cNvPr id="13" name="圆角矩形 12"/>
          <p:cNvSpPr/>
          <p:nvPr/>
        </p:nvSpPr>
        <p:spPr bwMode="auto">
          <a:xfrm>
            <a:off x="2664573" y="5373738"/>
            <a:ext cx="7056784" cy="1295623"/>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zh-CN" altLang="en-US" sz="2400" b="1" dirty="0"/>
              <a:t>温度</a:t>
            </a:r>
            <a:r>
              <a:rPr lang="en-US" altLang="zh-CN" sz="2400" b="1" dirty="0">
                <a:solidFill>
                  <a:srgbClr val="FF0000"/>
                </a:solidFill>
                <a:latin typeface="Times New Roman" panose="02020603050405020304" pitchFamily="18" charset="0"/>
                <a:cs typeface="Times New Roman" panose="02020603050405020304" pitchFamily="18" charset="0"/>
              </a:rPr>
              <a:t>T</a:t>
            </a:r>
            <a:r>
              <a:rPr lang="zh-CN" altLang="en-US" sz="2400" b="1" dirty="0"/>
              <a:t>、压强</a:t>
            </a:r>
            <a:r>
              <a:rPr lang="en-US" altLang="zh-CN" sz="2400" b="1" dirty="0">
                <a:solidFill>
                  <a:srgbClr val="FF0000"/>
                </a:solidFill>
                <a:latin typeface="Times New Roman" panose="02020603050405020304" pitchFamily="18" charset="0"/>
                <a:cs typeface="Times New Roman" panose="02020603050405020304" pitchFamily="18" charset="0"/>
              </a:rPr>
              <a:t>p</a:t>
            </a:r>
            <a:r>
              <a:rPr lang="zh-CN" altLang="en-US" sz="2400" b="1" dirty="0"/>
              <a:t>、物质浓度</a:t>
            </a:r>
            <a:r>
              <a:rPr lang="en-US" altLang="zh-CN" sz="3200" b="1" i="1" dirty="0" err="1">
                <a:solidFill>
                  <a:srgbClr val="FF0000"/>
                </a:solidFill>
                <a:latin typeface="Times New Roman" panose="02020603050405020304" pitchFamily="18" charset="0"/>
                <a:cs typeface="Times New Roman" panose="02020603050405020304" pitchFamily="18" charset="0"/>
              </a:rPr>
              <a:t>x</a:t>
            </a:r>
            <a:r>
              <a:rPr lang="en-US" altLang="zh-CN" sz="3200" b="1" baseline="-25000" dirty="0" err="1">
                <a:solidFill>
                  <a:srgbClr val="FF0000"/>
                </a:solidFill>
                <a:latin typeface="Times New Roman" panose="02020603050405020304" pitchFamily="18" charset="0"/>
                <a:cs typeface="Times New Roman" panose="02020603050405020304" pitchFamily="18" charset="0"/>
              </a:rPr>
              <a:t>B</a:t>
            </a:r>
            <a:r>
              <a:rPr lang="zh-CN" altLang="en-US" sz="2400" b="1" dirty="0"/>
              <a:t>或</a:t>
            </a:r>
            <a:r>
              <a:rPr lang="en-US" altLang="zh-CN" sz="2800" b="1" i="1" dirty="0">
                <a:solidFill>
                  <a:srgbClr val="FF0000"/>
                </a:solidFill>
                <a:latin typeface="Times New Roman" panose="02020603050405020304" pitchFamily="18" charset="0"/>
                <a:cs typeface="Times New Roman" panose="02020603050405020304" pitchFamily="18" charset="0"/>
              </a:rPr>
              <a:t>C</a:t>
            </a:r>
            <a:r>
              <a:rPr lang="en-US" altLang="zh-CN" sz="2800" b="1" i="1" baseline="-25000" dirty="0">
                <a:solidFill>
                  <a:srgbClr val="FF0000"/>
                </a:solidFill>
                <a:latin typeface="Times New Roman" panose="02020603050405020304" pitchFamily="18" charset="0"/>
                <a:cs typeface="Times New Roman" panose="02020603050405020304" pitchFamily="18" charset="0"/>
              </a:rPr>
              <a:t>B</a:t>
            </a:r>
            <a:r>
              <a:rPr kumimoji="1" lang="zh-CN" altLang="en-US" sz="2800" b="1" dirty="0">
                <a:solidFill>
                  <a:srgbClr val="003366"/>
                </a:solidFill>
              </a:rPr>
              <a:t>对热力学</a:t>
            </a:r>
            <a:endParaRPr kumimoji="1" lang="en-US" altLang="zh-CN" sz="2800" b="1" dirty="0">
              <a:solidFill>
                <a:srgbClr val="003366"/>
              </a:solidFill>
            </a:endParaRPr>
          </a:p>
          <a:p>
            <a:pPr algn="ctr"/>
            <a:r>
              <a:rPr kumimoji="1" lang="zh-CN" altLang="en-US" sz="2800" b="1" dirty="0">
                <a:solidFill>
                  <a:srgbClr val="003366"/>
                </a:solidFill>
              </a:rPr>
              <a:t>和动力学都很重要！！！</a:t>
            </a:r>
          </a:p>
        </p:txBody>
      </p:sp>
      <p:sp>
        <p:nvSpPr>
          <p:cNvPr id="14" name="矩形 13"/>
          <p:cNvSpPr/>
          <p:nvPr/>
        </p:nvSpPr>
        <p:spPr bwMode="auto">
          <a:xfrm>
            <a:off x="7759914" y="2420628"/>
            <a:ext cx="1368354" cy="576324"/>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15" name="矩形 14"/>
          <p:cNvSpPr/>
          <p:nvPr/>
        </p:nvSpPr>
        <p:spPr bwMode="auto">
          <a:xfrm>
            <a:off x="6192966" y="4659353"/>
            <a:ext cx="1398280" cy="504056"/>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16" name="矩形 15"/>
          <p:cNvSpPr/>
          <p:nvPr/>
        </p:nvSpPr>
        <p:spPr bwMode="auto">
          <a:xfrm>
            <a:off x="8425212" y="4659353"/>
            <a:ext cx="1296144" cy="504056"/>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17" name="矩形 16"/>
          <p:cNvSpPr/>
          <p:nvPr/>
        </p:nvSpPr>
        <p:spPr bwMode="auto">
          <a:xfrm>
            <a:off x="3791744" y="2996952"/>
            <a:ext cx="1440160" cy="504056"/>
          </a:xfrm>
          <a:prstGeom prst="rect">
            <a:avLst/>
          </a:prstGeom>
          <a:solidFill>
            <a:schemeClr val="tx2">
              <a:lumMod val="40000"/>
              <a:lumOff val="60000"/>
            </a:schemeClr>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CN" altLang="en-US" sz="2800" dirty="0">
                <a:solidFill>
                  <a:srgbClr val="003366"/>
                </a:solidFill>
                <a:latin typeface="Times New Roman" pitchFamily="18" charset="0"/>
                <a:ea typeface="宋体" pitchFamily="2" charset="-122"/>
              </a:rPr>
              <a:t>物理</a:t>
            </a:r>
          </a:p>
        </p:txBody>
      </p:sp>
      <p:cxnSp>
        <p:nvCxnSpPr>
          <p:cNvPr id="18" name="直接箭头连接符 17"/>
          <p:cNvCxnSpPr>
            <a:endCxn id="17" idx="3"/>
          </p:cNvCxnSpPr>
          <p:nvPr/>
        </p:nvCxnSpPr>
        <p:spPr bwMode="auto">
          <a:xfrm flipH="1">
            <a:off x="5231904" y="2852936"/>
            <a:ext cx="2456204" cy="396044"/>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19" name="直接箭头连接符 18"/>
          <p:cNvCxnSpPr/>
          <p:nvPr/>
        </p:nvCxnSpPr>
        <p:spPr bwMode="auto">
          <a:xfrm flipH="1" flipV="1">
            <a:off x="5231905" y="3501008"/>
            <a:ext cx="864097" cy="1134386"/>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sp>
        <p:nvSpPr>
          <p:cNvPr id="20" name="矩形 19"/>
          <p:cNvSpPr/>
          <p:nvPr/>
        </p:nvSpPr>
        <p:spPr bwMode="auto">
          <a:xfrm>
            <a:off x="9276271" y="2402886"/>
            <a:ext cx="445085" cy="594066"/>
          </a:xfrm>
          <a:prstGeom prst="rect">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21" name="矩形 20"/>
          <p:cNvSpPr/>
          <p:nvPr/>
        </p:nvSpPr>
        <p:spPr bwMode="auto">
          <a:xfrm>
            <a:off x="5522982" y="4677710"/>
            <a:ext cx="476181" cy="504056"/>
          </a:xfrm>
          <a:prstGeom prst="rect">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22" name="矩形 21"/>
          <p:cNvSpPr/>
          <p:nvPr/>
        </p:nvSpPr>
        <p:spPr bwMode="auto">
          <a:xfrm>
            <a:off x="8904313" y="3564145"/>
            <a:ext cx="1224831" cy="504056"/>
          </a:xfrm>
          <a:prstGeom prst="rect">
            <a:avLst/>
          </a:prstGeom>
          <a:solidFill>
            <a:schemeClr val="tx2">
              <a:lumMod val="20000"/>
              <a:lumOff val="80000"/>
            </a:schemeClr>
          </a:solid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1" lang="zh-CN" altLang="en-US" sz="3200" dirty="0">
                <a:solidFill>
                  <a:srgbClr val="008000"/>
                </a:solidFill>
                <a:latin typeface="Times New Roman" pitchFamily="18" charset="0"/>
                <a:ea typeface="宋体" pitchFamily="2" charset="-122"/>
              </a:rPr>
              <a:t>化学</a:t>
            </a:r>
          </a:p>
        </p:txBody>
      </p:sp>
      <p:cxnSp>
        <p:nvCxnSpPr>
          <p:cNvPr id="23" name="直接箭头连接符 22"/>
          <p:cNvCxnSpPr/>
          <p:nvPr/>
        </p:nvCxnSpPr>
        <p:spPr bwMode="auto">
          <a:xfrm flipV="1">
            <a:off x="5975280" y="3948758"/>
            <a:ext cx="2929032" cy="703859"/>
          </a:xfrm>
          <a:prstGeom prst="straightConnector1">
            <a:avLst/>
          </a:prstGeom>
          <a:solidFill>
            <a:schemeClr val="accent1"/>
          </a:solidFill>
          <a:ln w="92075" cap="flat" cmpd="sng" algn="ctr">
            <a:solidFill>
              <a:srgbClr val="008000"/>
            </a:solidFill>
            <a:prstDash val="solid"/>
            <a:round/>
            <a:headEnd type="none" w="med" len="med"/>
            <a:tailEnd type="triangle"/>
          </a:ln>
          <a:effectLst/>
        </p:spPr>
      </p:cxnSp>
      <p:cxnSp>
        <p:nvCxnSpPr>
          <p:cNvPr id="24" name="直接箭头连接符 23"/>
          <p:cNvCxnSpPr/>
          <p:nvPr/>
        </p:nvCxnSpPr>
        <p:spPr bwMode="auto">
          <a:xfrm>
            <a:off x="9480376" y="2951557"/>
            <a:ext cx="0" cy="612589"/>
          </a:xfrm>
          <a:prstGeom prst="straightConnector1">
            <a:avLst/>
          </a:prstGeom>
          <a:solidFill>
            <a:schemeClr val="accent1"/>
          </a:solidFill>
          <a:ln w="92075" cap="flat" cmpd="sng" algn="ctr">
            <a:solidFill>
              <a:srgbClr val="008000"/>
            </a:solidFill>
            <a:prstDash val="solid"/>
            <a:round/>
            <a:headEnd type="none" w="med" len="med"/>
            <a:tailEnd type="triangle"/>
          </a:ln>
          <a:effectLst/>
        </p:spPr>
      </p:cxnSp>
    </p:spTree>
    <p:extLst>
      <p:ext uri="{BB962C8B-B14F-4D97-AF65-F5344CB8AC3E}">
        <p14:creationId xmlns:p14="http://schemas.microsoft.com/office/powerpoint/2010/main" val="21735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35" presetClass="emph" presetSubtype="0" repeatCount="2000" fill="hold" grpId="1" nodeType="afterEffect">
                                  <p:stCondLst>
                                    <p:cond delay="0"/>
                                  </p:stCondLst>
                                  <p:childTnLst>
                                    <p:anim calcmode="discrete" valueType="str">
                                      <p:cBhvr>
                                        <p:cTn id="10"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par>
                                <p:cTn id="27" presetID="22" presetClass="entr" presetSubtype="2"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par>
                                <p:cTn id="47" presetID="22" presetClass="entr" presetSubtype="8"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P spid="16" grpId="0" animBg="1"/>
      <p:bldP spid="17"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442823" y="2349252"/>
            <a:ext cx="8647023" cy="1190625"/>
          </a:xfrm>
          <a:prstGeom prst="rect">
            <a:avLst/>
          </a:prstGeom>
          <a:noFill/>
          <a:ln w="9525">
            <a:noFill/>
            <a:miter lim="800000"/>
            <a:headEnd/>
            <a:tailEnd/>
          </a:ln>
        </p:spPr>
        <p:txBody>
          <a:bodyPr anchor="ctr"/>
          <a:lstStyle/>
          <a:p>
            <a:pPr marL="571500" indent="-571500" algn="ctr" eaLnBrk="1" hangingPunct="1">
              <a:buFont typeface="Arial" panose="020B0604020202020204" pitchFamily="34" charset="0"/>
              <a:buChar char="•"/>
            </a:pPr>
            <a:r>
              <a:rPr lang="zh-CN" altLang="en-US" sz="3600" dirty="0">
                <a:solidFill>
                  <a:srgbClr val="C00000"/>
                </a:solidFill>
                <a:latin typeface="宋体" panose="02010600030101010101" pitchFamily="2" charset="-122"/>
                <a:ea typeface="宋体" panose="02010600030101010101" pitchFamily="2" charset="-122"/>
                <a:cs typeface="楷体_GB2312"/>
              </a:rPr>
              <a:t>物质浓度</a:t>
            </a:r>
            <a:r>
              <a:rPr lang="en-US"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3600" baseline="-25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3600" dirty="0">
                <a:solidFill>
                  <a:srgbClr val="2A2A2A"/>
                </a:solidFill>
                <a:latin typeface="宋体" panose="02010600030101010101" pitchFamily="2" charset="-122"/>
                <a:ea typeface="宋体" panose="02010600030101010101" pitchFamily="2" charset="-122"/>
                <a:cs typeface="楷体_GB2312"/>
              </a:rPr>
              <a:t>的测量</a:t>
            </a:r>
          </a:p>
        </p:txBody>
      </p:sp>
      <p:sp>
        <p:nvSpPr>
          <p:cNvPr id="67588" name="Rectangle 4"/>
          <p:cNvSpPr>
            <a:spLocks noChangeArrowheads="1"/>
          </p:cNvSpPr>
          <p:nvPr/>
        </p:nvSpPr>
        <p:spPr bwMode="auto">
          <a:xfrm>
            <a:off x="1314386" y="3604343"/>
            <a:ext cx="10003471" cy="1176338"/>
          </a:xfrm>
          <a:prstGeom prst="rect">
            <a:avLst/>
          </a:prstGeom>
          <a:noFill/>
          <a:ln w="9525">
            <a:noFill/>
            <a:miter lim="800000"/>
            <a:headEnd/>
            <a:tailEnd/>
          </a:ln>
        </p:spPr>
        <p:txBody>
          <a:bodyPr anchor="ctr"/>
          <a:lstStyle/>
          <a:p>
            <a:pPr marL="571500" indent="-571500" algn="ctr" eaLnBrk="1" hangingPunct="1">
              <a:buFont typeface="Arial" panose="020B0604020202020204" pitchFamily="34" charset="0"/>
              <a:buChar char="•"/>
            </a:pPr>
            <a:r>
              <a:rPr lang="zh-CN" altLang="en-US" sz="3600" dirty="0">
                <a:latin typeface="宋体" panose="02010600030101010101" pitchFamily="2" charset="-122"/>
                <a:ea typeface="宋体" panose="02010600030101010101" pitchFamily="2" charset="-122"/>
                <a:cs typeface="楷体_GB2312"/>
              </a:rPr>
              <a:t>化学反应中</a:t>
            </a:r>
            <a:r>
              <a:rPr lang="en-US" altLang="zh-CN" sz="3600" dirty="0">
                <a:solidFill>
                  <a:srgbClr val="C00000"/>
                </a:solidFill>
                <a:latin typeface="宋体" panose="02010600030101010101" pitchFamily="2" charset="-122"/>
                <a:ea typeface="宋体" panose="02010600030101010101" pitchFamily="2" charset="-122"/>
                <a:cs typeface="楷体_GB2312"/>
              </a:rPr>
              <a:t>--</a:t>
            </a:r>
            <a:r>
              <a:rPr lang="zh-CN" altLang="en-US" sz="3600" dirty="0">
                <a:solidFill>
                  <a:srgbClr val="C00000"/>
                </a:solidFill>
                <a:latin typeface="宋体" panose="02010600030101010101" pitchFamily="2" charset="-122"/>
                <a:ea typeface="宋体" panose="02010600030101010101" pitchFamily="2" charset="-122"/>
                <a:cs typeface="楷体_GB2312"/>
              </a:rPr>
              <a:t>物质浓度</a:t>
            </a:r>
            <a:r>
              <a:rPr lang="en-US"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3600" baseline="-25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3600" dirty="0">
                <a:solidFill>
                  <a:srgbClr val="C00000"/>
                </a:solidFill>
                <a:latin typeface="宋体" panose="02010600030101010101" pitchFamily="2" charset="-122"/>
                <a:ea typeface="宋体" panose="02010600030101010101" pitchFamily="2" charset="-122"/>
                <a:cs typeface="楷体_GB2312"/>
              </a:rPr>
              <a:t> </a:t>
            </a:r>
            <a:r>
              <a:rPr lang="zh-CN" altLang="en-US" sz="3600" dirty="0">
                <a:solidFill>
                  <a:srgbClr val="FF0000"/>
                </a:solidFill>
                <a:latin typeface="宋体" panose="02010600030101010101" pitchFamily="2" charset="-122"/>
                <a:ea typeface="宋体" panose="02010600030101010101" pitchFamily="2" charset="-122"/>
                <a:cs typeface="楷体_GB2312"/>
              </a:rPr>
              <a:t>～</a:t>
            </a:r>
            <a:r>
              <a:rPr lang="zh-CN" altLang="en-US" sz="3600" dirty="0">
                <a:solidFill>
                  <a:srgbClr val="C00000"/>
                </a:solidFill>
                <a:latin typeface="宋体" panose="02010600030101010101" pitchFamily="2" charset="-122"/>
                <a:ea typeface="宋体" panose="02010600030101010101" pitchFamily="2" charset="-122"/>
                <a:cs typeface="楷体_GB2312"/>
              </a:rPr>
              <a:t>时间 </a:t>
            </a:r>
            <a:r>
              <a:rPr lang="en-US"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3600" dirty="0">
                <a:solidFill>
                  <a:srgbClr val="C00000"/>
                </a:solidFill>
                <a:latin typeface="宋体" panose="02010600030101010101" pitchFamily="2" charset="-122"/>
                <a:ea typeface="宋体" panose="02010600030101010101" pitchFamily="2" charset="-122"/>
                <a:cs typeface="楷体_GB2312"/>
              </a:rPr>
              <a:t> </a:t>
            </a:r>
            <a:r>
              <a:rPr lang="zh-CN" altLang="en-US" sz="3600" dirty="0">
                <a:solidFill>
                  <a:srgbClr val="2A2A2A"/>
                </a:solidFill>
                <a:latin typeface="宋体" panose="02010600030101010101" pitchFamily="2" charset="-122"/>
                <a:ea typeface="宋体" panose="02010600030101010101" pitchFamily="2" charset="-122"/>
                <a:cs typeface="楷体_GB2312"/>
              </a:rPr>
              <a:t>的测量</a:t>
            </a:r>
          </a:p>
        </p:txBody>
      </p:sp>
      <p:sp>
        <p:nvSpPr>
          <p:cNvPr id="12" name="Rectangle 3"/>
          <p:cNvSpPr>
            <a:spLocks noChangeArrowheads="1"/>
          </p:cNvSpPr>
          <p:nvPr/>
        </p:nvSpPr>
        <p:spPr bwMode="auto">
          <a:xfrm>
            <a:off x="1401640" y="1239636"/>
            <a:ext cx="9155026" cy="1190625"/>
          </a:xfrm>
          <a:prstGeom prst="rect">
            <a:avLst/>
          </a:prstGeom>
          <a:noFill/>
          <a:ln w="9525">
            <a:noFill/>
            <a:miter lim="800000"/>
            <a:headEnd/>
            <a:tailEnd/>
          </a:ln>
        </p:spPr>
        <p:txBody>
          <a:bodyPr anchor="ctr"/>
          <a:lstStyle/>
          <a:p>
            <a:pPr marL="571500" indent="-571500" algn="ctr" eaLnBrk="1" hangingPunct="1">
              <a:buFont typeface="Arial" panose="020B0604020202020204" pitchFamily="34" charset="0"/>
              <a:buChar char="•"/>
            </a:pPr>
            <a:r>
              <a:rPr lang="zh-CN" altLang="en-US" sz="3600" dirty="0">
                <a:solidFill>
                  <a:srgbClr val="2A2A2A"/>
                </a:solidFill>
                <a:latin typeface="宋体" panose="02010600030101010101" pitchFamily="2" charset="-122"/>
                <a:ea typeface="宋体" panose="02010600030101010101" pitchFamily="2" charset="-122"/>
                <a:cs typeface="楷体_GB2312"/>
              </a:rPr>
              <a:t>准确地测定和控制体系的</a:t>
            </a:r>
            <a:r>
              <a:rPr lang="zh-CN" altLang="en-US" sz="3600" dirty="0">
                <a:solidFill>
                  <a:srgbClr val="C00000"/>
                </a:solidFill>
                <a:latin typeface="宋体" panose="02010600030101010101" pitchFamily="2" charset="-122"/>
                <a:ea typeface="宋体" panose="02010600030101010101" pitchFamily="2" charset="-122"/>
                <a:cs typeface="楷体_GB2312"/>
              </a:rPr>
              <a:t>温度</a:t>
            </a:r>
            <a:r>
              <a:rPr lang="en-US"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sz="3600" dirty="0">
                <a:solidFill>
                  <a:srgbClr val="2A2A2A"/>
                </a:solidFill>
                <a:latin typeface="宋体" panose="02010600030101010101" pitchFamily="2" charset="-122"/>
                <a:ea typeface="宋体" panose="02010600030101010101" pitchFamily="2" charset="-122"/>
                <a:cs typeface="楷体_GB2312"/>
              </a:rPr>
              <a:t>和</a:t>
            </a:r>
            <a:r>
              <a:rPr lang="zh-CN" altLang="en-US" sz="3600" dirty="0">
                <a:solidFill>
                  <a:srgbClr val="C00000"/>
                </a:solidFill>
                <a:latin typeface="宋体" panose="02010600030101010101" pitchFamily="2" charset="-122"/>
                <a:ea typeface="宋体" panose="02010600030101010101" pitchFamily="2" charset="-122"/>
                <a:cs typeface="楷体_GB2312"/>
              </a:rPr>
              <a:t>压强</a:t>
            </a:r>
            <a:r>
              <a:rPr lang="en-US" altLang="zh-CN"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p</a:t>
            </a:r>
            <a:endParaRPr lang="zh-CN" altLang="en-US" sz="3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5" name="组合 4"/>
          <p:cNvGrpSpPr/>
          <p:nvPr/>
        </p:nvGrpSpPr>
        <p:grpSpPr>
          <a:xfrm>
            <a:off x="3033399" y="129600"/>
            <a:ext cx="6066797" cy="604815"/>
            <a:chOff x="4716000" y="129600"/>
            <a:chExt cx="2606261" cy="604815"/>
          </a:xfrm>
        </p:grpSpPr>
        <p:sp>
          <p:nvSpPr>
            <p:cNvPr id="10" name="圆角矩形 9"/>
            <p:cNvSpPr/>
            <p:nvPr/>
          </p:nvSpPr>
          <p:spPr>
            <a:xfrm>
              <a:off x="4716000" y="129600"/>
              <a:ext cx="2606261" cy="604815"/>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725031" y="168759"/>
              <a:ext cx="2597230" cy="461666"/>
            </a:xfrm>
            <a:prstGeom prst="rect">
              <a:avLst/>
            </a:prstGeom>
            <a:noFill/>
          </p:spPr>
          <p:txBody>
            <a:bodyPr wrap="square" rtlCol="0">
              <a:spAutoFit/>
            </a:bodyPr>
            <a:lstStyle/>
            <a:p>
              <a:pPr algn="ctr"/>
              <a:r>
                <a:rPr lang="zh-CN" altLang="en-US" sz="2400" b="1" dirty="0">
                  <a:solidFill>
                    <a:srgbClr val="5596A7"/>
                  </a:solidFill>
                  <a:latin typeface="微软雅黑" panose="020B0503020204020204" pitchFamily="34" charset="-122"/>
                  <a:ea typeface="微软雅黑" panose="020B0503020204020204" pitchFamily="34" charset="-122"/>
                </a:rPr>
                <a:t>物理化学实验研究的起点</a:t>
              </a:r>
            </a:p>
          </p:txBody>
        </p:sp>
      </p:grpSp>
    </p:spTree>
    <p:extLst>
      <p:ext uri="{BB962C8B-B14F-4D97-AF65-F5344CB8AC3E}">
        <p14:creationId xmlns:p14="http://schemas.microsoft.com/office/powerpoint/2010/main" val="23682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strips(downRight)">
                                      <p:cBhvr>
                                        <p:cTn id="12" dur="20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7588"/>
                                        </p:tgtEl>
                                        <p:attrNameLst>
                                          <p:attrName>style.visibility</p:attrName>
                                        </p:attrNameLst>
                                      </p:cBhvr>
                                      <p:to>
                                        <p:strVal val="visible"/>
                                      </p:to>
                                    </p:set>
                                    <p:animEffect transition="in" filter="strips(downRight)">
                                      <p:cBhvr>
                                        <p:cTn id="17" dur="20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6758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71893" y="1918940"/>
            <a:ext cx="8928992" cy="1000125"/>
          </a:xfrm>
          <a:prstGeom prst="rect">
            <a:avLst/>
          </a:prstGeom>
          <a:noFill/>
          <a:ln w="9525">
            <a:noFill/>
            <a:miter lim="800000"/>
            <a:headEnd/>
            <a:tailEnd/>
          </a:ln>
          <a:effectLst/>
        </p:spPr>
        <p:txBody>
          <a:bodyPr/>
          <a:lstStyle/>
          <a:p>
            <a:pPr marL="41275" indent="-41275" algn="ctr" eaLnBrk="1" hangingPunct="1">
              <a:spcBef>
                <a:spcPct val="100000"/>
              </a:spcBef>
              <a:defRPr/>
            </a:pPr>
            <a:r>
              <a:rPr lang="zh-CN" altLang="en-US" sz="4000" u="sng" kern="0" dirty="0">
                <a:solidFill>
                  <a:srgbClr val="C00000"/>
                </a:solidFill>
                <a:latin typeface="黑体" panose="02010609060101010101" pitchFamily="49" charset="-122"/>
                <a:ea typeface="黑体" panose="02010609060101010101" pitchFamily="49" charset="-122"/>
              </a:rPr>
              <a:t>地点：东区 环资楼 </a:t>
            </a:r>
            <a:r>
              <a:rPr lang="en-US" altLang="zh-CN" sz="4000" u="sng" kern="0" dirty="0">
                <a:solidFill>
                  <a:srgbClr val="C00000"/>
                </a:solidFill>
                <a:latin typeface="黑体" panose="02010609060101010101" pitchFamily="49" charset="-122"/>
                <a:ea typeface="黑体" panose="02010609060101010101" pitchFamily="49" charset="-122"/>
              </a:rPr>
              <a:t>5</a:t>
            </a:r>
            <a:r>
              <a:rPr lang="zh-CN" altLang="en-US" sz="4000" u="sng" kern="0" dirty="0">
                <a:solidFill>
                  <a:srgbClr val="C00000"/>
                </a:solidFill>
                <a:latin typeface="黑体" panose="02010609060101010101" pitchFamily="49" charset="-122"/>
                <a:ea typeface="黑体" panose="02010609060101010101" pitchFamily="49" charset="-122"/>
              </a:rPr>
              <a:t>楼</a:t>
            </a:r>
            <a:endParaRPr lang="en-US" altLang="zh-CN" sz="4000" u="sng" kern="0" dirty="0">
              <a:solidFill>
                <a:srgbClr val="C00000"/>
              </a:solidFill>
              <a:latin typeface="黑体" panose="02010609060101010101" pitchFamily="49" charset="-122"/>
              <a:ea typeface="黑体" panose="02010609060101010101" pitchFamily="49" charset="-122"/>
            </a:endParaRPr>
          </a:p>
          <a:p>
            <a:pPr marL="41275" indent="-41275" algn="ctr" eaLnBrk="1" hangingPunct="1">
              <a:spcBef>
                <a:spcPct val="100000"/>
              </a:spcBef>
              <a:defRPr/>
            </a:pPr>
            <a:r>
              <a:rPr lang="zh-CN" altLang="en-US" sz="4000" u="sng" kern="0" dirty="0">
                <a:solidFill>
                  <a:srgbClr val="C00000"/>
                </a:solidFill>
                <a:latin typeface="黑体" panose="02010609060101010101" pitchFamily="49" charset="-122"/>
                <a:ea typeface="黑体" panose="02010609060101010101" pitchFamily="49" charset="-122"/>
              </a:rPr>
              <a:t>实验开始时间：</a:t>
            </a:r>
            <a:r>
              <a:rPr lang="en-US" altLang="zh-CN" sz="4000" u="sng" kern="0" dirty="0">
                <a:solidFill>
                  <a:srgbClr val="C00000"/>
                </a:solidFill>
                <a:latin typeface="黑体" panose="02010609060101010101" pitchFamily="49" charset="-122"/>
                <a:ea typeface="黑体" panose="02010609060101010101" pitchFamily="49" charset="-122"/>
              </a:rPr>
              <a:t>14:00</a:t>
            </a:r>
            <a:r>
              <a:rPr lang="zh-CN" altLang="en-US" sz="4000" u="sng" kern="0" dirty="0">
                <a:solidFill>
                  <a:srgbClr val="C00000"/>
                </a:solidFill>
                <a:latin typeface="黑体" panose="02010609060101010101" pitchFamily="49" charset="-122"/>
                <a:ea typeface="黑体" panose="02010609060101010101" pitchFamily="49" charset="-122"/>
              </a:rPr>
              <a:t>，开始检测预习</a:t>
            </a:r>
            <a:endParaRPr lang="en-US" altLang="zh-CN" sz="4000" u="sng" kern="0" dirty="0">
              <a:solidFill>
                <a:srgbClr val="C00000"/>
              </a:solidFill>
              <a:latin typeface="黑体" panose="02010609060101010101" pitchFamily="49" charset="-122"/>
              <a:ea typeface="黑体" panose="02010609060101010101" pitchFamily="49" charset="-122"/>
            </a:endParaRPr>
          </a:p>
          <a:p>
            <a:pPr marL="41275" indent="-41275" algn="ctr" eaLnBrk="1" hangingPunct="1">
              <a:spcBef>
                <a:spcPct val="100000"/>
              </a:spcBef>
              <a:defRPr/>
            </a:pPr>
            <a:r>
              <a:rPr lang="zh-CN" altLang="en-US" sz="4000" u="sng" kern="0" dirty="0">
                <a:solidFill>
                  <a:srgbClr val="C00000"/>
                </a:solidFill>
                <a:latin typeface="黑体" panose="02010609060101010101" pitchFamily="49" charset="-122"/>
                <a:ea typeface="黑体" panose="02010609060101010101" pitchFamily="49" charset="-122"/>
              </a:rPr>
              <a:t>提前</a:t>
            </a:r>
            <a:r>
              <a:rPr lang="en-US" altLang="zh-CN" sz="4000" u="sng" kern="0" dirty="0">
                <a:solidFill>
                  <a:srgbClr val="C00000"/>
                </a:solidFill>
                <a:latin typeface="黑体" panose="02010609060101010101" pitchFamily="49" charset="-122"/>
                <a:ea typeface="黑体" panose="02010609060101010101" pitchFamily="49" charset="-122"/>
              </a:rPr>
              <a:t>10</a:t>
            </a:r>
            <a:r>
              <a:rPr lang="zh-CN" altLang="en-US" sz="4000" u="sng" kern="0" dirty="0">
                <a:solidFill>
                  <a:srgbClr val="C00000"/>
                </a:solidFill>
                <a:latin typeface="黑体" panose="02010609060101010101" pitchFamily="49" charset="-122"/>
                <a:ea typeface="黑体" panose="02010609060101010101" pitchFamily="49" charset="-122"/>
              </a:rPr>
              <a:t>分钟到实验室：</a:t>
            </a:r>
            <a:r>
              <a:rPr lang="en-US" altLang="zh-CN" sz="4000" u="sng" kern="0" dirty="0">
                <a:solidFill>
                  <a:srgbClr val="C00000"/>
                </a:solidFill>
                <a:latin typeface="黑体" panose="02010609060101010101" pitchFamily="49" charset="-122"/>
                <a:ea typeface="黑体" panose="02010609060101010101" pitchFamily="49" charset="-122"/>
              </a:rPr>
              <a:t>13:50</a:t>
            </a:r>
          </a:p>
          <a:p>
            <a:pPr marL="41275" indent="-41275" algn="ctr" eaLnBrk="1" hangingPunct="1">
              <a:spcBef>
                <a:spcPct val="100000"/>
              </a:spcBef>
              <a:defRPr/>
            </a:pPr>
            <a:endParaRPr lang="en-US" altLang="zh-CN" sz="4000" u="sng" kern="0" dirty="0">
              <a:solidFill>
                <a:srgbClr val="C00000"/>
              </a:solidFill>
              <a:latin typeface="宋体" pitchFamily="2" charset="-122"/>
              <a:ea typeface="+mn-ea"/>
            </a:endParaRPr>
          </a:p>
          <a:p>
            <a:pPr marL="41275" indent="-41275" algn="ctr" eaLnBrk="1" hangingPunct="1">
              <a:spcBef>
                <a:spcPct val="100000"/>
              </a:spcBef>
              <a:defRPr/>
            </a:pPr>
            <a:r>
              <a:rPr lang="en-US" altLang="zh-CN" kern="0" dirty="0">
                <a:solidFill>
                  <a:srgbClr val="C00000"/>
                </a:solidFill>
                <a:latin typeface="宋体" pitchFamily="2" charset="-122"/>
                <a:ea typeface="+mn-ea"/>
              </a:rPr>
              <a:t>  </a:t>
            </a:r>
          </a:p>
          <a:p>
            <a:pPr marL="41275" indent="-41275" algn="just" eaLnBrk="1" hangingPunct="1">
              <a:spcBef>
                <a:spcPct val="30000"/>
              </a:spcBef>
              <a:defRPr/>
            </a:pPr>
            <a:endParaRPr lang="en-US" altLang="zh-CN" kern="0" dirty="0">
              <a:latin typeface="宋体" pitchFamily="2" charset="-122"/>
              <a:ea typeface="+mn-ea"/>
            </a:endParaRPr>
          </a:p>
        </p:txBody>
      </p:sp>
    </p:spTree>
    <p:extLst>
      <p:ext uri="{BB962C8B-B14F-4D97-AF65-F5344CB8AC3E}">
        <p14:creationId xmlns:p14="http://schemas.microsoft.com/office/powerpoint/2010/main" val="211414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2" name="Object 3"/>
          <p:cNvGraphicFramePr>
            <a:graphicFrameLocks noGrp="1" noChangeAspect="1"/>
          </p:cNvGraphicFramePr>
          <p:nvPr>
            <p:ph type="tbl" idx="1"/>
            <p:extLst>
              <p:ext uri="{D42A27DB-BD31-4B8C-83A1-F6EECF244321}">
                <p14:modId xmlns:p14="http://schemas.microsoft.com/office/powerpoint/2010/main" val="962633465"/>
              </p:ext>
            </p:extLst>
          </p:nvPr>
        </p:nvGraphicFramePr>
        <p:xfrm>
          <a:off x="213543" y="609600"/>
          <a:ext cx="11684608" cy="5334000"/>
        </p:xfrm>
        <a:graphic>
          <a:graphicData uri="http://schemas.openxmlformats.org/presentationml/2006/ole">
            <mc:AlternateContent xmlns:mc="http://schemas.openxmlformats.org/markup-compatibility/2006">
              <mc:Choice xmlns:v="urn:schemas-microsoft-com:vml" Requires="v">
                <p:oleObj r:id="rId2" imgW="7346160" imgH="2497680" progId="">
                  <p:embed/>
                </p:oleObj>
              </mc:Choice>
              <mc:Fallback>
                <p:oleObj r:id="rId2" imgW="7346160" imgH="2497680" progId="">
                  <p:embed/>
                  <p:pic>
                    <p:nvPicPr>
                      <p:cNvPr id="94212"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43" y="609600"/>
                        <a:ext cx="11684608" cy="5334000"/>
                      </a:xfrm>
                      <a:prstGeom prst="rect">
                        <a:avLst/>
                      </a:prstGeom>
                      <a:noFill/>
                    </p:spPr>
                  </p:pic>
                </p:oleObj>
              </mc:Fallback>
            </mc:AlternateContent>
          </a:graphicData>
        </a:graphic>
      </p:graphicFrame>
      <p:sp>
        <p:nvSpPr>
          <p:cNvPr id="2" name="文本框 1"/>
          <p:cNvSpPr txBox="1"/>
          <p:nvPr/>
        </p:nvSpPr>
        <p:spPr>
          <a:xfrm>
            <a:off x="9059917" y="1587061"/>
            <a:ext cx="2544286" cy="400110"/>
          </a:xfrm>
          <a:prstGeom prst="rect">
            <a:avLst/>
          </a:prstGeom>
          <a:noFill/>
        </p:spPr>
        <p:txBody>
          <a:bodyPr wrap="none" rtlCol="0">
            <a:spAutoFit/>
          </a:bodyPr>
          <a:lstStyle/>
          <a:p>
            <a:r>
              <a:rPr lang="zh-CN" altLang="en-US" sz="2000" b="1" dirty="0">
                <a:solidFill>
                  <a:srgbClr val="FF0000"/>
                </a:solidFill>
              </a:rPr>
              <a:t>物质组成</a:t>
            </a:r>
            <a:r>
              <a:rPr lang="en-US" altLang="zh-CN" sz="2000" b="1" dirty="0">
                <a:solidFill>
                  <a:srgbClr val="FF0000"/>
                </a:solidFill>
              </a:rPr>
              <a:t>----</a:t>
            </a:r>
            <a:r>
              <a:rPr lang="zh-CN" altLang="en-US" sz="2000" b="1" dirty="0">
                <a:solidFill>
                  <a:srgbClr val="FF0000"/>
                </a:solidFill>
              </a:rPr>
              <a:t>物理信号</a:t>
            </a:r>
          </a:p>
        </p:txBody>
      </p:sp>
    </p:spTree>
    <p:extLst>
      <p:ext uri="{BB962C8B-B14F-4D97-AF65-F5344CB8AC3E}">
        <p14:creationId xmlns:p14="http://schemas.microsoft.com/office/powerpoint/2010/main" val="108029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2" name="Object 3"/>
          <p:cNvGraphicFramePr>
            <a:graphicFrameLocks noGrp="1" noChangeAspect="1"/>
          </p:cNvGraphicFramePr>
          <p:nvPr>
            <p:ph type="tbl" idx="1"/>
            <p:extLst>
              <p:ext uri="{D42A27DB-BD31-4B8C-83A1-F6EECF244321}">
                <p14:modId xmlns:p14="http://schemas.microsoft.com/office/powerpoint/2010/main" val="2156853625"/>
              </p:ext>
            </p:extLst>
          </p:nvPr>
        </p:nvGraphicFramePr>
        <p:xfrm>
          <a:off x="363142" y="660838"/>
          <a:ext cx="11454640" cy="5562600"/>
        </p:xfrm>
        <a:graphic>
          <a:graphicData uri="http://schemas.openxmlformats.org/presentationml/2006/ole">
            <mc:AlternateContent xmlns:mc="http://schemas.openxmlformats.org/markup-compatibility/2006">
              <mc:Choice xmlns:v="urn:schemas-microsoft-com:vml" Requires="v">
                <p:oleObj r:id="rId2" imgW="7346160" imgH="3262680" progId="">
                  <p:embed/>
                </p:oleObj>
              </mc:Choice>
              <mc:Fallback>
                <p:oleObj r:id="rId2" imgW="7346160" imgH="3262680" progId="">
                  <p:embed/>
                  <p:pic>
                    <p:nvPicPr>
                      <p:cNvPr id="104452"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42" y="660838"/>
                        <a:ext cx="11454640" cy="5562600"/>
                      </a:xfrm>
                      <a:prstGeom prst="rect">
                        <a:avLst/>
                      </a:prstGeom>
                      <a:noFill/>
                    </p:spPr>
                  </p:pic>
                </p:oleObj>
              </mc:Fallback>
            </mc:AlternateContent>
          </a:graphicData>
        </a:graphic>
      </p:graphicFrame>
      <p:sp>
        <p:nvSpPr>
          <p:cNvPr id="3" name="圆角矩形 2"/>
          <p:cNvSpPr/>
          <p:nvPr/>
        </p:nvSpPr>
        <p:spPr bwMode="auto">
          <a:xfrm>
            <a:off x="3406559" y="3053556"/>
            <a:ext cx="1759276" cy="388582"/>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4" name="圆角矩形 3"/>
          <p:cNvSpPr/>
          <p:nvPr/>
        </p:nvSpPr>
        <p:spPr bwMode="auto">
          <a:xfrm>
            <a:off x="5408777" y="3053556"/>
            <a:ext cx="5989692" cy="388582"/>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Tree>
    <p:extLst>
      <p:ext uri="{BB962C8B-B14F-4D97-AF65-F5344CB8AC3E}">
        <p14:creationId xmlns:p14="http://schemas.microsoft.com/office/powerpoint/2010/main" val="25859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0" name="组合 9"/>
          <p:cNvGrpSpPr/>
          <p:nvPr/>
        </p:nvGrpSpPr>
        <p:grpSpPr>
          <a:xfrm>
            <a:off x="3033399" y="129600"/>
            <a:ext cx="6066797" cy="604815"/>
            <a:chOff x="4716000" y="129600"/>
            <a:chExt cx="2606261" cy="604815"/>
          </a:xfrm>
        </p:grpSpPr>
        <p:sp>
          <p:nvSpPr>
            <p:cNvPr id="11" name="圆角矩形 10"/>
            <p:cNvSpPr/>
            <p:nvPr/>
          </p:nvSpPr>
          <p:spPr>
            <a:xfrm>
              <a:off x="4716000" y="129600"/>
              <a:ext cx="2606261" cy="604815"/>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725031" y="168759"/>
              <a:ext cx="2597230" cy="461666"/>
            </a:xfrm>
            <a:prstGeom prst="rect">
              <a:avLst/>
            </a:prstGeom>
            <a:noFill/>
          </p:spPr>
          <p:txBody>
            <a:bodyPr wrap="square" rtlCol="0">
              <a:spAutoFit/>
            </a:bodyPr>
            <a:lstStyle/>
            <a:p>
              <a:pPr algn="ctr"/>
              <a:r>
                <a:rPr lang="zh-CN" altLang="en-US" sz="2400" b="1" dirty="0">
                  <a:solidFill>
                    <a:srgbClr val="5596A7"/>
                  </a:solidFill>
                  <a:latin typeface="微软雅黑" panose="020B0503020204020204" pitchFamily="34" charset="-122"/>
                  <a:ea typeface="微软雅黑" panose="020B0503020204020204" pitchFamily="34" charset="-122"/>
                </a:rPr>
                <a:t>常用物理量</a:t>
              </a:r>
            </a:p>
          </p:txBody>
        </p:sp>
      </p:grpSp>
      <p:grpSp>
        <p:nvGrpSpPr>
          <p:cNvPr id="23" name="组合 22"/>
          <p:cNvGrpSpPr/>
          <p:nvPr/>
        </p:nvGrpSpPr>
        <p:grpSpPr>
          <a:xfrm>
            <a:off x="1655838" y="1936133"/>
            <a:ext cx="8522016" cy="3305659"/>
            <a:chOff x="961034" y="2417047"/>
            <a:chExt cx="8522016" cy="3305659"/>
          </a:xfrm>
        </p:grpSpPr>
        <p:sp>
          <p:nvSpPr>
            <p:cNvPr id="27" name="线形标注 2(带边框和强调线) 26"/>
            <p:cNvSpPr/>
            <p:nvPr/>
          </p:nvSpPr>
          <p:spPr>
            <a:xfrm>
              <a:off x="5054885" y="2417047"/>
              <a:ext cx="4428165" cy="623858"/>
            </a:xfrm>
            <a:prstGeom prst="accentBorderCallout2">
              <a:avLst>
                <a:gd name="adj1" fmla="val 46334"/>
                <a:gd name="adj2" fmla="val -6709"/>
                <a:gd name="adj3" fmla="val 46334"/>
                <a:gd name="adj4" fmla="val -16203"/>
                <a:gd name="adj5" fmla="val 234194"/>
                <a:gd name="adj6" fmla="val -47131"/>
              </a:avLst>
            </a:prstGeom>
            <a:solidFill>
              <a:srgbClr val="FFCB0E">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323F4F"/>
                  </a:solidFill>
                  <a:effectLst/>
                  <a:uLnTx/>
                  <a:uFillTx/>
                  <a:latin typeface="Candara"/>
                  <a:ea typeface="微软雅黑"/>
                  <a:cs typeface="+mn-cs"/>
                </a:rPr>
                <a:t>光学性质：折光、旋光、吸光、</a:t>
              </a:r>
              <a:r>
                <a:rPr kumimoji="0" lang="zh-CN" altLang="en-US" sz="1800" b="0" i="1" u="sng" strike="noStrike" kern="0" cap="none" spc="0" normalizeH="0" baseline="0" noProof="0" dirty="0">
                  <a:ln>
                    <a:noFill/>
                  </a:ln>
                  <a:solidFill>
                    <a:prstClr val="white">
                      <a:lumMod val="65000"/>
                    </a:prstClr>
                  </a:solidFill>
                  <a:effectLst/>
                  <a:uLnTx/>
                  <a:uFillTx/>
                  <a:latin typeface="Candara"/>
                  <a:ea typeface="微软雅黑"/>
                  <a:cs typeface="+mn-cs"/>
                </a:rPr>
                <a:t>荧光   </a:t>
              </a:r>
              <a:r>
                <a:rPr kumimoji="0" lang="zh-CN" altLang="en-US" sz="1800" b="0" i="0" u="none" strike="noStrike" kern="0" cap="none" spc="0" normalizeH="0" baseline="0" noProof="0" dirty="0">
                  <a:ln>
                    <a:noFill/>
                  </a:ln>
                  <a:solidFill>
                    <a:srgbClr val="323F4F"/>
                  </a:solidFill>
                  <a:effectLst/>
                  <a:uLnTx/>
                  <a:uFillTx/>
                  <a:latin typeface="Candara"/>
                  <a:ea typeface="微软雅黑"/>
                  <a:cs typeface="+mn-cs"/>
                </a:rPr>
                <a:t>等</a:t>
              </a:r>
            </a:p>
          </p:txBody>
        </p:sp>
        <p:sp>
          <p:nvSpPr>
            <p:cNvPr id="28" name="线形标注 2(带边框和强调线) 27"/>
            <p:cNvSpPr/>
            <p:nvPr/>
          </p:nvSpPr>
          <p:spPr>
            <a:xfrm>
              <a:off x="5054884" y="3311080"/>
              <a:ext cx="4428165" cy="623858"/>
            </a:xfrm>
            <a:prstGeom prst="accentBorderCallout2">
              <a:avLst>
                <a:gd name="adj1" fmla="val 46334"/>
                <a:gd name="adj2" fmla="val -6709"/>
                <a:gd name="adj3" fmla="val 46334"/>
                <a:gd name="adj4" fmla="val -16203"/>
                <a:gd name="adj5" fmla="val 128727"/>
                <a:gd name="adj6" fmla="val -47131"/>
              </a:avLst>
            </a:prstGeom>
            <a:solidFill>
              <a:srgbClr val="FFCB0E">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323F4F"/>
                  </a:solidFill>
                  <a:effectLst/>
                  <a:uLnTx/>
                  <a:uFillTx/>
                  <a:latin typeface="Candara"/>
                  <a:ea typeface="微软雅黑"/>
                  <a:cs typeface="+mn-cs"/>
                </a:rPr>
                <a:t>电学性质：低压直流电、低压交流电，电压、电阻值、电容值等</a:t>
              </a:r>
            </a:p>
          </p:txBody>
        </p:sp>
        <p:sp>
          <p:nvSpPr>
            <p:cNvPr id="29" name="线形标注 2(带边框和强调线) 28"/>
            <p:cNvSpPr/>
            <p:nvPr/>
          </p:nvSpPr>
          <p:spPr>
            <a:xfrm>
              <a:off x="5054883" y="4204964"/>
              <a:ext cx="4428165" cy="623858"/>
            </a:xfrm>
            <a:prstGeom prst="accentBorderCallout2">
              <a:avLst>
                <a:gd name="adj1" fmla="val 46334"/>
                <a:gd name="adj2" fmla="val -6709"/>
                <a:gd name="adj3" fmla="val 46334"/>
                <a:gd name="adj4" fmla="val -16203"/>
                <a:gd name="adj5" fmla="val 15145"/>
                <a:gd name="adj6" fmla="val -47131"/>
              </a:avLst>
            </a:prstGeom>
            <a:solidFill>
              <a:srgbClr val="FFCB0E">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323F4F"/>
                  </a:solidFill>
                  <a:effectLst/>
                  <a:uLnTx/>
                  <a:uFillTx/>
                  <a:latin typeface="Candara"/>
                  <a:ea typeface="微软雅黑"/>
                  <a:cs typeface="+mn-cs"/>
                </a:rPr>
                <a:t>磁学性质：磁场强度、</a:t>
              </a:r>
              <a:r>
                <a:rPr kumimoji="0" lang="zh-CN" altLang="en-US" sz="1800" b="0" i="1" u="sng" strike="noStrike" kern="0" cap="none" spc="0" normalizeH="0" baseline="0" noProof="0" dirty="0">
                  <a:ln>
                    <a:noFill/>
                  </a:ln>
                  <a:solidFill>
                    <a:prstClr val="white">
                      <a:lumMod val="65000"/>
                    </a:prstClr>
                  </a:solidFill>
                  <a:effectLst/>
                  <a:uLnTx/>
                  <a:uFillTx/>
                  <a:latin typeface="Candara"/>
                  <a:ea typeface="微软雅黑"/>
                  <a:cs typeface="+mn-cs"/>
                </a:rPr>
                <a:t>核磁</a:t>
              </a:r>
              <a:r>
                <a:rPr kumimoji="0" lang="zh-CN" altLang="en-US" sz="1800" b="0" i="0" u="none" strike="noStrike" kern="0" cap="none" spc="0" normalizeH="0" baseline="0" noProof="0" dirty="0">
                  <a:ln>
                    <a:noFill/>
                  </a:ln>
                  <a:solidFill>
                    <a:srgbClr val="323F4F"/>
                  </a:solidFill>
                  <a:effectLst/>
                  <a:uLnTx/>
                  <a:uFillTx/>
                  <a:latin typeface="Candara"/>
                  <a:ea typeface="微软雅黑"/>
                  <a:cs typeface="+mn-cs"/>
                </a:rPr>
                <a:t>，</a:t>
              </a:r>
              <a:r>
                <a:rPr kumimoji="0" lang="zh-CN" altLang="en-US" sz="1800" b="0" i="1" u="sng" strike="noStrike" kern="0" cap="none" spc="0" normalizeH="0" baseline="0" noProof="0" dirty="0">
                  <a:ln>
                    <a:noFill/>
                  </a:ln>
                  <a:solidFill>
                    <a:prstClr val="white">
                      <a:lumMod val="65000"/>
                    </a:prstClr>
                  </a:solidFill>
                  <a:effectLst/>
                  <a:uLnTx/>
                  <a:uFillTx/>
                  <a:latin typeface="Candara"/>
                  <a:ea typeface="微软雅黑"/>
                  <a:cs typeface="+mn-cs"/>
                </a:rPr>
                <a:t>顺磁   </a:t>
              </a:r>
              <a:r>
                <a:rPr kumimoji="0" lang="zh-CN" altLang="en-US" sz="1800" b="0" i="0" u="none" strike="noStrike" kern="0" cap="none" spc="0" normalizeH="0" baseline="0" noProof="0" dirty="0">
                  <a:ln>
                    <a:noFill/>
                  </a:ln>
                  <a:solidFill>
                    <a:srgbClr val="323F4F"/>
                  </a:solidFill>
                  <a:effectLst/>
                  <a:uLnTx/>
                  <a:uFillTx/>
                  <a:latin typeface="Candara"/>
                  <a:ea typeface="微软雅黑"/>
                  <a:cs typeface="+mn-cs"/>
                </a:rPr>
                <a:t>等</a:t>
              </a:r>
            </a:p>
          </p:txBody>
        </p:sp>
        <p:sp>
          <p:nvSpPr>
            <p:cNvPr id="30" name="线形标注 2(带边框和强调线) 29"/>
            <p:cNvSpPr/>
            <p:nvPr/>
          </p:nvSpPr>
          <p:spPr>
            <a:xfrm>
              <a:off x="5054882" y="5098848"/>
              <a:ext cx="4428165" cy="623858"/>
            </a:xfrm>
            <a:prstGeom prst="accentBorderCallout2">
              <a:avLst>
                <a:gd name="adj1" fmla="val 46334"/>
                <a:gd name="adj2" fmla="val -6709"/>
                <a:gd name="adj3" fmla="val 46334"/>
                <a:gd name="adj4" fmla="val -16203"/>
                <a:gd name="adj5" fmla="val -98436"/>
                <a:gd name="adj6" fmla="val -46899"/>
              </a:avLst>
            </a:prstGeom>
            <a:solidFill>
              <a:srgbClr val="FFCB0E">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323F4F"/>
                  </a:solidFill>
                  <a:effectLst/>
                  <a:uLnTx/>
                  <a:uFillTx/>
                  <a:latin typeface="Candara"/>
                  <a:ea typeface="微软雅黑"/>
                  <a:cs typeface="+mn-cs"/>
                </a:rPr>
                <a:t>声学性质：频率变化、</a:t>
              </a:r>
              <a:r>
                <a:rPr kumimoji="0" lang="zh-CN" altLang="en-US" sz="1800" b="0" i="1" u="sng" strike="noStrike" kern="0" cap="none" spc="0" normalizeH="0" baseline="0" noProof="0" dirty="0">
                  <a:ln>
                    <a:noFill/>
                  </a:ln>
                  <a:solidFill>
                    <a:prstClr val="white">
                      <a:lumMod val="65000"/>
                    </a:prstClr>
                  </a:solidFill>
                  <a:effectLst/>
                  <a:uLnTx/>
                  <a:uFillTx/>
                  <a:latin typeface="Candara"/>
                  <a:ea typeface="微软雅黑"/>
                  <a:cs typeface="+mn-cs"/>
                </a:rPr>
                <a:t>传输速率变化   </a:t>
              </a:r>
              <a:r>
                <a:rPr kumimoji="0" lang="zh-CN" altLang="en-US" sz="1800" b="0" i="0" u="none" strike="noStrike" kern="0" cap="none" spc="0" normalizeH="0" baseline="0" noProof="0" dirty="0">
                  <a:ln>
                    <a:noFill/>
                  </a:ln>
                  <a:solidFill>
                    <a:srgbClr val="323F4F"/>
                  </a:solidFill>
                  <a:effectLst/>
                  <a:uLnTx/>
                  <a:uFillTx/>
                  <a:latin typeface="Candara"/>
                  <a:ea typeface="微软雅黑"/>
                  <a:cs typeface="+mn-cs"/>
                </a:rPr>
                <a:t>等 </a:t>
              </a:r>
            </a:p>
          </p:txBody>
        </p:sp>
        <p:sp>
          <p:nvSpPr>
            <p:cNvPr id="31" name="圆角矩形 30"/>
            <p:cNvSpPr/>
            <p:nvPr/>
          </p:nvSpPr>
          <p:spPr>
            <a:xfrm>
              <a:off x="961034" y="3774457"/>
              <a:ext cx="2075382" cy="827327"/>
            </a:xfrm>
            <a:prstGeom prst="roundRect">
              <a:avLst/>
            </a:prstGeom>
            <a:solidFill>
              <a:srgbClr val="3798EC">
                <a:lumMod val="75000"/>
              </a:srgbClr>
            </a:solidFill>
            <a:ln w="12700" cap="flat" cmpd="sng" algn="ctr">
              <a:solidFill>
                <a:srgbClr val="123B6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prstClr val="white"/>
                  </a:solidFill>
                  <a:effectLst/>
                  <a:uLnTx/>
                  <a:uFillTx/>
                  <a:latin typeface="Candara"/>
                  <a:ea typeface="微软雅黑"/>
                  <a:cs typeface="+mn-cs"/>
                </a:rPr>
                <a:t>物理特性</a:t>
              </a:r>
            </a:p>
          </p:txBody>
        </p:sp>
      </p:grpSp>
      <p:sp>
        <p:nvSpPr>
          <p:cNvPr id="32" name="矩形 31"/>
          <p:cNvSpPr/>
          <p:nvPr/>
        </p:nvSpPr>
        <p:spPr>
          <a:xfrm>
            <a:off x="5749686" y="1336214"/>
            <a:ext cx="4336425" cy="369332"/>
          </a:xfrm>
          <a:prstGeom prst="rect">
            <a:avLst/>
          </a:prstGeom>
          <a:solidFill>
            <a:srgbClr val="FFCB0E">
              <a:lumMod val="20000"/>
              <a:lumOff val="80000"/>
            </a:srgbClr>
          </a:solidFill>
          <a:ln>
            <a:solidFill>
              <a:srgbClr val="E7E6E6">
                <a:lumMod val="50000"/>
              </a:srgbClr>
            </a:solidFill>
          </a:ln>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1800" b="0" i="0" u="none" strike="noStrike" kern="0" cap="none" spc="0" normalizeH="0" baseline="0" noProof="0" dirty="0">
                <a:ln>
                  <a:noFill/>
                </a:ln>
                <a:solidFill>
                  <a:srgbClr val="323F4F"/>
                </a:solidFill>
                <a:effectLst/>
                <a:uLnTx/>
                <a:uFillTx/>
                <a:latin typeface="微软雅黑"/>
                <a:ea typeface="微软雅黑"/>
              </a:rPr>
              <a:t>长度（刻度直尺）、时间（秒表）</a:t>
            </a:r>
          </a:p>
        </p:txBody>
      </p:sp>
    </p:spTree>
    <p:extLst>
      <p:ext uri="{BB962C8B-B14F-4D97-AF65-F5344CB8AC3E}">
        <p14:creationId xmlns:p14="http://schemas.microsoft.com/office/powerpoint/2010/main" val="4156694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1919288" y="1700214"/>
            <a:ext cx="8204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3600" dirty="0">
                <a:solidFill>
                  <a:schemeClr val="tx2"/>
                </a:solidFill>
              </a:rPr>
              <a:t>物质浓度</a:t>
            </a:r>
            <a:r>
              <a:rPr lang="en-US" altLang="zh-CN" sz="3600" dirty="0">
                <a:solidFill>
                  <a:schemeClr val="tx2"/>
                </a:solidFill>
              </a:rPr>
              <a:t>C</a:t>
            </a:r>
            <a:r>
              <a:rPr lang="en-US" altLang="zh-CN" sz="3600" baseline="-25000" dirty="0">
                <a:solidFill>
                  <a:schemeClr val="tx2"/>
                </a:solidFill>
              </a:rPr>
              <a:t>B</a:t>
            </a:r>
            <a:r>
              <a:rPr lang="zh-CN" altLang="en-US" sz="3600" dirty="0">
                <a:solidFill>
                  <a:schemeClr val="tx2"/>
                </a:solidFill>
              </a:rPr>
              <a:t>的测量</a:t>
            </a:r>
          </a:p>
        </p:txBody>
      </p:sp>
      <p:sp>
        <p:nvSpPr>
          <p:cNvPr id="67588" name="Rectangle 4"/>
          <p:cNvSpPr>
            <a:spLocks noChangeArrowheads="1"/>
          </p:cNvSpPr>
          <p:nvPr/>
        </p:nvSpPr>
        <p:spPr bwMode="auto">
          <a:xfrm>
            <a:off x="1919288" y="3933826"/>
            <a:ext cx="842486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3600" dirty="0">
                <a:solidFill>
                  <a:schemeClr val="tx2"/>
                </a:solidFill>
              </a:rPr>
              <a:t>物质浓度</a:t>
            </a:r>
            <a:r>
              <a:rPr lang="en-US" altLang="zh-CN" sz="3600" dirty="0">
                <a:solidFill>
                  <a:schemeClr val="tx2"/>
                </a:solidFill>
              </a:rPr>
              <a:t>C</a:t>
            </a:r>
            <a:r>
              <a:rPr lang="en-US" altLang="zh-CN" sz="3600" baseline="-25000" dirty="0">
                <a:solidFill>
                  <a:schemeClr val="tx2"/>
                </a:solidFill>
              </a:rPr>
              <a:t>B</a:t>
            </a:r>
            <a:r>
              <a:rPr lang="en-US" altLang="zh-CN" sz="3600" dirty="0">
                <a:solidFill>
                  <a:schemeClr val="tx2"/>
                </a:solidFill>
              </a:rPr>
              <a:t> </a:t>
            </a:r>
            <a:r>
              <a:rPr lang="zh-CN" altLang="en-US" sz="3600" dirty="0">
                <a:solidFill>
                  <a:schemeClr val="tx2"/>
                </a:solidFill>
              </a:rPr>
              <a:t>～时间</a:t>
            </a:r>
            <a:r>
              <a:rPr lang="en-US" altLang="zh-CN" sz="3600" dirty="0">
                <a:solidFill>
                  <a:schemeClr val="tx2"/>
                </a:solidFill>
              </a:rPr>
              <a:t>t</a:t>
            </a:r>
            <a:r>
              <a:rPr lang="zh-CN" altLang="en-US" sz="3600" dirty="0">
                <a:solidFill>
                  <a:schemeClr val="tx2"/>
                </a:solidFill>
              </a:rPr>
              <a:t>的测量</a:t>
            </a:r>
          </a:p>
        </p:txBody>
      </p:sp>
      <p:sp>
        <p:nvSpPr>
          <p:cNvPr id="7" name="Rectangle 3"/>
          <p:cNvSpPr>
            <a:spLocks noChangeArrowheads="1"/>
          </p:cNvSpPr>
          <p:nvPr/>
        </p:nvSpPr>
        <p:spPr bwMode="auto">
          <a:xfrm>
            <a:off x="1919288" y="2757488"/>
            <a:ext cx="8204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3600" b="1" u="sng" dirty="0">
                <a:solidFill>
                  <a:srgbClr val="C00000"/>
                </a:solidFill>
              </a:rPr>
              <a:t>与物质浓度</a:t>
            </a:r>
            <a:r>
              <a:rPr lang="en-US" altLang="zh-CN" sz="3600" b="1" u="sng" dirty="0">
                <a:solidFill>
                  <a:srgbClr val="C00000"/>
                </a:solidFill>
              </a:rPr>
              <a:t>C</a:t>
            </a:r>
            <a:r>
              <a:rPr lang="en-US" altLang="zh-CN" sz="3600" b="1" u="sng" baseline="-25000" dirty="0">
                <a:solidFill>
                  <a:srgbClr val="C00000"/>
                </a:solidFill>
              </a:rPr>
              <a:t>B</a:t>
            </a:r>
            <a:r>
              <a:rPr lang="zh-CN" altLang="en-US" sz="3600" b="1" u="sng" dirty="0">
                <a:solidFill>
                  <a:srgbClr val="C00000"/>
                </a:solidFill>
              </a:rPr>
              <a:t>相关的物理量</a:t>
            </a:r>
            <a:r>
              <a:rPr lang="en-US" altLang="zh-CN" sz="3600" b="1" u="sng" dirty="0">
                <a:solidFill>
                  <a:srgbClr val="C00000"/>
                </a:solidFill>
              </a:rPr>
              <a:t>L</a:t>
            </a:r>
            <a:r>
              <a:rPr lang="en-US" altLang="zh-CN" sz="3600" b="1" u="sng" baseline="-25000" dirty="0">
                <a:solidFill>
                  <a:srgbClr val="C00000"/>
                </a:solidFill>
              </a:rPr>
              <a:t>B</a:t>
            </a:r>
            <a:r>
              <a:rPr lang="zh-CN" altLang="en-US" sz="3600" b="1" u="sng" dirty="0">
                <a:solidFill>
                  <a:srgbClr val="C00000"/>
                </a:solidFill>
              </a:rPr>
              <a:t>的测量</a:t>
            </a:r>
          </a:p>
        </p:txBody>
      </p:sp>
      <p:sp>
        <p:nvSpPr>
          <p:cNvPr id="8" name="Rectangle 4"/>
          <p:cNvSpPr>
            <a:spLocks noChangeArrowheads="1"/>
          </p:cNvSpPr>
          <p:nvPr/>
        </p:nvSpPr>
        <p:spPr bwMode="auto">
          <a:xfrm>
            <a:off x="1919288" y="5013176"/>
            <a:ext cx="8424862" cy="123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b="1" u="sng" dirty="0">
                <a:solidFill>
                  <a:srgbClr val="C00000"/>
                </a:solidFill>
              </a:rPr>
              <a:t>与物质浓度</a:t>
            </a:r>
            <a:r>
              <a:rPr lang="en-US" altLang="zh-CN" b="1" u="sng" dirty="0">
                <a:solidFill>
                  <a:srgbClr val="C00000"/>
                </a:solidFill>
              </a:rPr>
              <a:t>C</a:t>
            </a:r>
            <a:r>
              <a:rPr lang="en-US" altLang="zh-CN" b="1" u="sng" baseline="-25000" dirty="0">
                <a:solidFill>
                  <a:srgbClr val="C00000"/>
                </a:solidFill>
              </a:rPr>
              <a:t>B</a:t>
            </a:r>
            <a:r>
              <a:rPr lang="zh-CN" altLang="en-US" b="1" u="sng" dirty="0">
                <a:solidFill>
                  <a:srgbClr val="C00000"/>
                </a:solidFill>
              </a:rPr>
              <a:t>相关的物理量</a:t>
            </a:r>
            <a:r>
              <a:rPr lang="en-US" altLang="zh-CN" b="1" u="sng" dirty="0">
                <a:solidFill>
                  <a:srgbClr val="C00000"/>
                </a:solidFill>
              </a:rPr>
              <a:t>L</a:t>
            </a:r>
            <a:r>
              <a:rPr lang="en-US" altLang="zh-CN" b="1" u="sng" baseline="-25000" dirty="0">
                <a:solidFill>
                  <a:srgbClr val="C00000"/>
                </a:solidFill>
              </a:rPr>
              <a:t>B</a:t>
            </a:r>
            <a:r>
              <a:rPr lang="zh-CN" altLang="en-US" b="1" u="sng" dirty="0">
                <a:solidFill>
                  <a:srgbClr val="C00000"/>
                </a:solidFill>
              </a:rPr>
              <a:t>～时间</a:t>
            </a:r>
            <a:r>
              <a:rPr lang="en-US" altLang="zh-CN" b="1" u="sng" dirty="0">
                <a:solidFill>
                  <a:srgbClr val="C00000"/>
                </a:solidFill>
              </a:rPr>
              <a:t>t</a:t>
            </a:r>
            <a:r>
              <a:rPr lang="zh-CN" altLang="en-US" b="1" u="sng" dirty="0">
                <a:solidFill>
                  <a:srgbClr val="C00000"/>
                </a:solidFill>
              </a:rPr>
              <a:t>的测量</a:t>
            </a:r>
          </a:p>
        </p:txBody>
      </p:sp>
      <p:sp>
        <p:nvSpPr>
          <p:cNvPr id="9" name="矩形 8"/>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0" name="组合 9"/>
          <p:cNvGrpSpPr/>
          <p:nvPr/>
        </p:nvGrpSpPr>
        <p:grpSpPr>
          <a:xfrm>
            <a:off x="3033399" y="129600"/>
            <a:ext cx="6066797" cy="604815"/>
            <a:chOff x="4716000" y="129600"/>
            <a:chExt cx="2606261" cy="604815"/>
          </a:xfrm>
        </p:grpSpPr>
        <p:sp>
          <p:nvSpPr>
            <p:cNvPr id="11" name="圆角矩形 10"/>
            <p:cNvSpPr/>
            <p:nvPr/>
          </p:nvSpPr>
          <p:spPr>
            <a:xfrm>
              <a:off x="4716000" y="129600"/>
              <a:ext cx="2606261" cy="604815"/>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725031" y="168759"/>
              <a:ext cx="2597230" cy="461666"/>
            </a:xfrm>
            <a:prstGeom prst="rect">
              <a:avLst/>
            </a:prstGeom>
            <a:noFill/>
          </p:spPr>
          <p:txBody>
            <a:bodyPr wrap="square" rtlCol="0">
              <a:spAutoFit/>
            </a:bodyPr>
            <a:lstStyle/>
            <a:p>
              <a:pPr algn="ctr"/>
              <a:r>
                <a:rPr lang="zh-CN" altLang="en-US" sz="2400" b="1" dirty="0">
                  <a:solidFill>
                    <a:srgbClr val="5596A7"/>
                  </a:solidFill>
                  <a:latin typeface="微软雅黑" panose="020B0503020204020204" pitchFamily="34" charset="-122"/>
                  <a:ea typeface="微软雅黑" panose="020B0503020204020204" pitchFamily="34" charset="-122"/>
                </a:rPr>
                <a:t>物理化学实验研究的起点</a:t>
              </a:r>
            </a:p>
          </p:txBody>
        </p:sp>
      </p:grpSp>
    </p:spTree>
    <p:extLst>
      <p:ext uri="{BB962C8B-B14F-4D97-AF65-F5344CB8AC3E}">
        <p14:creationId xmlns:p14="http://schemas.microsoft.com/office/powerpoint/2010/main" val="106997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524000" y="231839"/>
            <a:ext cx="9144000" cy="762337"/>
            <a:chOff x="0" y="231838"/>
            <a:chExt cx="9144000" cy="762337"/>
          </a:xfrm>
        </p:grpSpPr>
        <p:grpSp>
          <p:nvGrpSpPr>
            <p:cNvPr id="3" name="组合 5"/>
            <p:cNvGrpSpPr/>
            <p:nvPr/>
          </p:nvGrpSpPr>
          <p:grpSpPr>
            <a:xfrm>
              <a:off x="0" y="231838"/>
              <a:ext cx="759125" cy="693420"/>
              <a:chOff x="0" y="532828"/>
              <a:chExt cx="759125" cy="568897"/>
            </a:xfrm>
          </p:grpSpPr>
          <p:sp>
            <p:nvSpPr>
              <p:cNvPr id="12"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8" name="矩形 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6" name="文本框 5"/>
          <p:cNvSpPr txBox="1"/>
          <p:nvPr/>
        </p:nvSpPr>
        <p:spPr>
          <a:xfrm>
            <a:off x="2348494" y="244675"/>
            <a:ext cx="4179555" cy="646331"/>
          </a:xfrm>
          <a:prstGeom prst="rect">
            <a:avLst/>
          </a:prstGeom>
          <a:noFill/>
        </p:spPr>
        <p:txBody>
          <a:bodyPr wrap="square" rtlCol="0">
            <a:spAutoFit/>
          </a:bodyPr>
          <a:lstStyle/>
          <a:p>
            <a:r>
              <a:rPr lang="zh-CN" altLang="en-US" sz="3600" dirty="0">
                <a:solidFill>
                  <a:schemeClr val="accent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二、实验内容</a:t>
            </a:r>
          </a:p>
        </p:txBody>
      </p:sp>
      <p:graphicFrame>
        <p:nvGraphicFramePr>
          <p:cNvPr id="5" name="表格 4"/>
          <p:cNvGraphicFramePr>
            <a:graphicFrameLocks noGrp="1"/>
          </p:cNvGraphicFramePr>
          <p:nvPr>
            <p:extLst>
              <p:ext uri="{D42A27DB-BD31-4B8C-83A1-F6EECF244321}">
                <p14:modId xmlns:p14="http://schemas.microsoft.com/office/powerpoint/2010/main" val="1691158594"/>
              </p:ext>
            </p:extLst>
          </p:nvPr>
        </p:nvGraphicFramePr>
        <p:xfrm>
          <a:off x="662529" y="1149845"/>
          <a:ext cx="11148015" cy="5500827"/>
        </p:xfrm>
        <a:graphic>
          <a:graphicData uri="http://schemas.openxmlformats.org/drawingml/2006/table">
            <a:tbl>
              <a:tblPr firstRow="1" bandRow="1">
                <a:tableStyleId>{9DCAF9ED-07DC-4A11-8D7F-57B35C25682E}</a:tableStyleId>
              </a:tblPr>
              <a:tblGrid>
                <a:gridCol w="859646">
                  <a:extLst>
                    <a:ext uri="{9D8B030D-6E8A-4147-A177-3AD203B41FA5}">
                      <a16:colId xmlns:a16="http://schemas.microsoft.com/office/drawing/2014/main" val="2109372057"/>
                    </a:ext>
                  </a:extLst>
                </a:gridCol>
                <a:gridCol w="8283812">
                  <a:extLst>
                    <a:ext uri="{9D8B030D-6E8A-4147-A177-3AD203B41FA5}">
                      <a16:colId xmlns:a16="http://schemas.microsoft.com/office/drawing/2014/main" val="2648850713"/>
                    </a:ext>
                  </a:extLst>
                </a:gridCol>
                <a:gridCol w="2004557">
                  <a:extLst>
                    <a:ext uri="{9D8B030D-6E8A-4147-A177-3AD203B41FA5}">
                      <a16:colId xmlns:a16="http://schemas.microsoft.com/office/drawing/2014/main" val="690578498"/>
                    </a:ext>
                  </a:extLst>
                </a:gridCol>
              </a:tblGrid>
              <a:tr h="385803">
                <a:tc>
                  <a:txBody>
                    <a:bodyPr/>
                    <a:lstStyle/>
                    <a:p>
                      <a:pPr algn="l"/>
                      <a:r>
                        <a:rPr lang="zh-CN" altLang="en-US" dirty="0"/>
                        <a:t>房号</a:t>
                      </a:r>
                    </a:p>
                  </a:txBody>
                  <a:tcPr anchor="ctr"/>
                </a:tc>
                <a:tc>
                  <a:txBody>
                    <a:bodyPr/>
                    <a:lstStyle/>
                    <a:p>
                      <a:pPr algn="l"/>
                      <a:r>
                        <a:rPr lang="zh-CN" altLang="en-US" dirty="0"/>
                        <a:t>物理化学基础实验教学（上）实验项目</a:t>
                      </a:r>
                    </a:p>
                  </a:txBody>
                  <a:tcPr anchor="ctr"/>
                </a:tc>
                <a:tc>
                  <a:txBody>
                    <a:bodyPr/>
                    <a:lstStyle/>
                    <a:p>
                      <a:pPr algn="l"/>
                      <a:endParaRPr lang="zh-CN" altLang="en-US" dirty="0"/>
                    </a:p>
                  </a:txBody>
                  <a:tcPr anchor="ctr"/>
                </a:tc>
                <a:extLst>
                  <a:ext uri="{0D108BD9-81ED-4DB2-BD59-A6C34878D82A}">
                    <a16:rowId xmlns:a16="http://schemas.microsoft.com/office/drawing/2014/main" val="3546793354"/>
                  </a:ext>
                </a:extLst>
              </a:tr>
              <a:tr h="475648">
                <a:tc>
                  <a:txBody>
                    <a:bodyPr/>
                    <a:lstStyle/>
                    <a:p>
                      <a:pPr algn="l"/>
                      <a:r>
                        <a:rPr lang="en-US" altLang="zh-CN" sz="2400" b="1" dirty="0"/>
                        <a:t>504</a:t>
                      </a:r>
                      <a:endParaRPr lang="zh-CN" altLang="en-US" sz="2400" b="1" dirty="0">
                        <a:latin typeface="+mj-lt"/>
                      </a:endParaRPr>
                    </a:p>
                  </a:txBody>
                  <a:tcPr anchor="ctr"/>
                </a:tc>
                <a:tc>
                  <a:txBody>
                    <a:bodyPr/>
                    <a:lstStyle/>
                    <a:p>
                      <a:pPr algn="l"/>
                      <a:r>
                        <a:rPr lang="zh-CN" altLang="en-US" sz="2000" b="1" dirty="0"/>
                        <a:t>实验</a:t>
                      </a:r>
                      <a:r>
                        <a:rPr lang="en-US" altLang="zh-CN" sz="2000" b="1" dirty="0"/>
                        <a:t>1</a:t>
                      </a:r>
                      <a:r>
                        <a:rPr lang="zh-CN" altLang="en-US" sz="2000" b="1" dirty="0"/>
                        <a:t>、 </a:t>
                      </a:r>
                      <a:r>
                        <a:rPr lang="zh-CN" altLang="en-US" sz="2000" b="1" kern="1200" dirty="0">
                          <a:solidFill>
                            <a:schemeClr val="dk1"/>
                          </a:solidFill>
                          <a:latin typeface="+mn-lt"/>
                          <a:ea typeface="+mn-ea"/>
                          <a:cs typeface="+mn-cs"/>
                        </a:rPr>
                        <a:t>恒温槽的装配与性能测定</a:t>
                      </a:r>
                    </a:p>
                  </a:txBody>
                  <a:tcPr anchor="ctr"/>
                </a:tc>
                <a:tc rowSpan="6">
                  <a:txBody>
                    <a:bodyPr/>
                    <a:lstStyle/>
                    <a:p>
                      <a:pPr algn="l"/>
                      <a:r>
                        <a:rPr lang="zh-CN" altLang="en-US" sz="2000" b="1" kern="1200" dirty="0">
                          <a:solidFill>
                            <a:schemeClr val="dk1"/>
                          </a:solidFill>
                          <a:latin typeface="+mn-lt"/>
                          <a:ea typeface="+mn-ea"/>
                          <a:cs typeface="+mn-cs"/>
                        </a:rPr>
                        <a:t>化学热力学</a:t>
                      </a:r>
                      <a:endParaRPr lang="en-US" altLang="zh-CN" sz="2000" b="1" kern="1200" dirty="0">
                        <a:solidFill>
                          <a:schemeClr val="dk1"/>
                        </a:solidFill>
                        <a:latin typeface="+mn-lt"/>
                        <a:ea typeface="+mn-ea"/>
                        <a:cs typeface="+mn-cs"/>
                      </a:endParaRPr>
                    </a:p>
                    <a:p>
                      <a:pPr algn="l"/>
                      <a:r>
                        <a:rPr lang="zh-CN" altLang="en-US" sz="2000" b="1" kern="1200" dirty="0">
                          <a:solidFill>
                            <a:schemeClr val="dk1"/>
                          </a:solidFill>
                          <a:latin typeface="+mn-lt"/>
                          <a:ea typeface="+mn-ea"/>
                          <a:cs typeface="+mn-cs"/>
                        </a:rPr>
                        <a:t>电化学</a:t>
                      </a:r>
                    </a:p>
                  </a:txBody>
                  <a:tcPr anchor="ctr"/>
                </a:tc>
                <a:extLst>
                  <a:ext uri="{0D108BD9-81ED-4DB2-BD59-A6C34878D82A}">
                    <a16:rowId xmlns:a16="http://schemas.microsoft.com/office/drawing/2014/main" val="3040165728"/>
                  </a:ext>
                </a:extLst>
              </a:tr>
              <a:tr h="475648">
                <a:tc>
                  <a:txBody>
                    <a:bodyPr/>
                    <a:lstStyle/>
                    <a:p>
                      <a:pPr algn="l"/>
                      <a:r>
                        <a:rPr lang="en-US" altLang="zh-CN" sz="2400" b="1" dirty="0">
                          <a:solidFill>
                            <a:srgbClr val="FF0000"/>
                          </a:solidFill>
                        </a:rPr>
                        <a:t>514</a:t>
                      </a:r>
                      <a:endParaRPr lang="zh-CN" altLang="en-US" sz="2400" b="1" dirty="0">
                        <a:solidFill>
                          <a:srgbClr val="FF0000"/>
                        </a:solidFill>
                        <a:latin typeface="+mj-lt"/>
                      </a:endParaRPr>
                    </a:p>
                  </a:txBody>
                  <a:tcPr anchor="ctr"/>
                </a:tc>
                <a:tc>
                  <a:txBody>
                    <a:bodyPr/>
                    <a:lstStyle/>
                    <a:p>
                      <a:pPr algn="l"/>
                      <a:r>
                        <a:rPr lang="zh-CN" altLang="en-US" sz="2000" b="1" dirty="0"/>
                        <a:t>实验</a:t>
                      </a:r>
                      <a:r>
                        <a:rPr lang="en-US" altLang="zh-CN" sz="2000" b="1" dirty="0"/>
                        <a:t>2</a:t>
                      </a:r>
                      <a:r>
                        <a:rPr lang="zh-CN" altLang="en-US" sz="2000" b="1" dirty="0"/>
                        <a:t>、 </a:t>
                      </a:r>
                      <a:r>
                        <a:rPr lang="zh-CN" altLang="en-US" sz="2000" b="1" kern="1200" dirty="0">
                          <a:solidFill>
                            <a:schemeClr val="dk1"/>
                          </a:solidFill>
                          <a:latin typeface="+mn-lt"/>
                          <a:ea typeface="+mn-ea"/>
                          <a:cs typeface="+mn-cs"/>
                        </a:rPr>
                        <a:t>分光光度法测定溴酚兰的电离平衡常数 </a:t>
                      </a:r>
                    </a:p>
                  </a:txBody>
                  <a:tcPr anchor="ctr"/>
                </a:tc>
                <a:tc vMerge="1">
                  <a:txBody>
                    <a:bodyPr/>
                    <a:lstStyle/>
                    <a:p>
                      <a:endParaRPr lang="zh-CN" altLang="en-US" dirty="0"/>
                    </a:p>
                  </a:txBody>
                  <a:tcPr/>
                </a:tc>
                <a:extLst>
                  <a:ext uri="{0D108BD9-81ED-4DB2-BD59-A6C34878D82A}">
                    <a16:rowId xmlns:a16="http://schemas.microsoft.com/office/drawing/2014/main" val="3491800699"/>
                  </a:ext>
                </a:extLst>
              </a:tr>
              <a:tr h="475648">
                <a:tc>
                  <a:txBody>
                    <a:bodyPr/>
                    <a:lstStyle/>
                    <a:p>
                      <a:pPr algn="l"/>
                      <a:r>
                        <a:rPr lang="en-US" altLang="zh-CN" sz="2400" b="1" dirty="0"/>
                        <a:t>504</a:t>
                      </a:r>
                      <a:endParaRPr lang="zh-CN" altLang="en-US" sz="2400" b="1" dirty="0">
                        <a:latin typeface="+mj-lt"/>
                      </a:endParaRPr>
                    </a:p>
                  </a:txBody>
                  <a:tcPr anchor="ctr"/>
                </a:tc>
                <a:tc>
                  <a:txBody>
                    <a:bodyPr/>
                    <a:lstStyle/>
                    <a:p>
                      <a:pPr algn="l"/>
                      <a:r>
                        <a:rPr lang="zh-CN" altLang="en-US" sz="2000" b="1" dirty="0"/>
                        <a:t>实验</a:t>
                      </a:r>
                      <a:r>
                        <a:rPr lang="en-US" altLang="zh-CN" sz="2000" b="1" dirty="0"/>
                        <a:t>3</a:t>
                      </a:r>
                      <a:r>
                        <a:rPr lang="zh-CN" altLang="en-US" sz="2000" dirty="0"/>
                        <a:t>、 </a:t>
                      </a:r>
                      <a:r>
                        <a:rPr lang="zh-CN" altLang="en-US" sz="2000" b="1" kern="1200" dirty="0">
                          <a:solidFill>
                            <a:schemeClr val="dk1"/>
                          </a:solidFill>
                          <a:latin typeface="+mn-lt"/>
                          <a:ea typeface="+mn-ea"/>
                          <a:cs typeface="+mn-cs"/>
                        </a:rPr>
                        <a:t>萘的燃烧热的测定 </a:t>
                      </a:r>
                    </a:p>
                  </a:txBody>
                  <a:tcPr anchor="ctr"/>
                </a:tc>
                <a:tc vMerge="1">
                  <a:txBody>
                    <a:bodyPr/>
                    <a:lstStyle/>
                    <a:p>
                      <a:endParaRPr lang="zh-CN" altLang="en-US" dirty="0"/>
                    </a:p>
                  </a:txBody>
                  <a:tcPr/>
                </a:tc>
                <a:extLst>
                  <a:ext uri="{0D108BD9-81ED-4DB2-BD59-A6C34878D82A}">
                    <a16:rowId xmlns:a16="http://schemas.microsoft.com/office/drawing/2014/main" val="3588416791"/>
                  </a:ext>
                </a:extLst>
              </a:tr>
              <a:tr h="385803">
                <a:tc rowSpan="3">
                  <a:txBody>
                    <a:bodyPr/>
                    <a:lstStyle/>
                    <a:p>
                      <a:pPr algn="l"/>
                      <a:r>
                        <a:rPr lang="en-US" altLang="zh-CN" sz="2400" b="1" dirty="0"/>
                        <a:t>503</a:t>
                      </a:r>
                      <a:endParaRPr lang="zh-CN" altLang="en-US" sz="2400" b="1" dirty="0">
                        <a:latin typeface="+mj-lt"/>
                      </a:endParaRPr>
                    </a:p>
                  </a:txBody>
                  <a:tcPr anchor="ctr"/>
                </a:tc>
                <a:tc>
                  <a:txBody>
                    <a:bodyPr/>
                    <a:lstStyle/>
                    <a:p>
                      <a:pPr algn="l"/>
                      <a:r>
                        <a:rPr lang="zh-CN" altLang="en-US" sz="2000" b="1" dirty="0"/>
                        <a:t>实验</a:t>
                      </a:r>
                      <a:r>
                        <a:rPr lang="en-US" altLang="zh-CN" sz="2000" b="1" dirty="0"/>
                        <a:t>4</a:t>
                      </a:r>
                      <a:r>
                        <a:rPr lang="zh-CN" altLang="en-US" sz="2000" b="1" dirty="0"/>
                        <a:t>、电池电动势的测定及其应用</a:t>
                      </a:r>
                    </a:p>
                  </a:txBody>
                  <a:tcPr anchor="ctr"/>
                </a:tc>
                <a:tc vMerge="1">
                  <a:txBody>
                    <a:bodyPr/>
                    <a:lstStyle/>
                    <a:p>
                      <a:endParaRPr lang="zh-CN" altLang="en-US" dirty="0"/>
                    </a:p>
                  </a:txBody>
                  <a:tcPr/>
                </a:tc>
                <a:extLst>
                  <a:ext uri="{0D108BD9-81ED-4DB2-BD59-A6C34878D82A}">
                    <a16:rowId xmlns:a16="http://schemas.microsoft.com/office/drawing/2014/main" val="437362137"/>
                  </a:ext>
                </a:extLst>
              </a:tr>
              <a:tr h="385803">
                <a:tc vMerge="1">
                  <a:txBody>
                    <a:bodyPr/>
                    <a:lstStyle/>
                    <a:p>
                      <a:endParaRPr lang="zh-CN" altLang="en-US" dirty="0"/>
                    </a:p>
                  </a:txBody>
                  <a:tcPr/>
                </a:tc>
                <a:tc>
                  <a:txBody>
                    <a:bodyPr/>
                    <a:lstStyle/>
                    <a:p>
                      <a:pPr algn="l"/>
                      <a:r>
                        <a:rPr lang="zh-CN" altLang="en-US" sz="2000" b="1" dirty="0"/>
                        <a:t>实验</a:t>
                      </a:r>
                      <a:r>
                        <a:rPr lang="en-US" altLang="zh-CN" sz="2000" b="1" dirty="0"/>
                        <a:t>5</a:t>
                      </a:r>
                      <a:r>
                        <a:rPr lang="zh-CN" altLang="en-US" sz="2000" b="1" dirty="0"/>
                        <a:t>、液体饱和蒸气压的测定</a:t>
                      </a:r>
                    </a:p>
                  </a:txBody>
                  <a:tcPr anchor="ctr"/>
                </a:tc>
                <a:tc vMerge="1">
                  <a:txBody>
                    <a:bodyPr/>
                    <a:lstStyle/>
                    <a:p>
                      <a:endParaRPr lang="zh-CN" altLang="en-US" dirty="0"/>
                    </a:p>
                  </a:txBody>
                  <a:tcPr/>
                </a:tc>
                <a:extLst>
                  <a:ext uri="{0D108BD9-81ED-4DB2-BD59-A6C34878D82A}">
                    <a16:rowId xmlns:a16="http://schemas.microsoft.com/office/drawing/2014/main" val="1631084924"/>
                  </a:ext>
                </a:extLst>
              </a:tr>
              <a:tr h="385803">
                <a:tc vMerge="1">
                  <a:txBody>
                    <a:bodyPr/>
                    <a:lstStyle/>
                    <a:p>
                      <a:endParaRPr lang="zh-CN" altLang="en-US" dirty="0"/>
                    </a:p>
                  </a:txBody>
                  <a:tcPr/>
                </a:tc>
                <a:tc>
                  <a:txBody>
                    <a:bodyPr/>
                    <a:lstStyle/>
                    <a:p>
                      <a:pPr algn="l"/>
                      <a:r>
                        <a:rPr lang="zh-CN" altLang="en-US" sz="2000" b="1" dirty="0"/>
                        <a:t>实验</a:t>
                      </a:r>
                      <a:r>
                        <a:rPr lang="en-US" altLang="zh-CN" sz="2000" b="1" dirty="0"/>
                        <a:t>6</a:t>
                      </a:r>
                      <a:r>
                        <a:rPr lang="zh-CN" altLang="en-US" sz="2000" b="1" dirty="0"/>
                        <a:t>、双液系的气液平衡相图</a:t>
                      </a:r>
                    </a:p>
                  </a:txBody>
                  <a:tcPr anchor="ctr"/>
                </a:tc>
                <a:tc vMerge="1">
                  <a:txBody>
                    <a:bodyPr/>
                    <a:lstStyle/>
                    <a:p>
                      <a:endParaRPr lang="zh-CN" altLang="en-US" dirty="0"/>
                    </a:p>
                  </a:txBody>
                  <a:tcPr/>
                </a:tc>
                <a:extLst>
                  <a:ext uri="{0D108BD9-81ED-4DB2-BD59-A6C34878D82A}">
                    <a16:rowId xmlns:a16="http://schemas.microsoft.com/office/drawing/2014/main" val="2419401285"/>
                  </a:ext>
                </a:extLst>
              </a:tr>
              <a:tr h="385803">
                <a:tc rowSpan="2">
                  <a:txBody>
                    <a:bodyPr/>
                    <a:lstStyle/>
                    <a:p>
                      <a:pPr algn="l"/>
                      <a:r>
                        <a:rPr lang="en-US" altLang="zh-CN" sz="2400" b="1" dirty="0"/>
                        <a:t>502</a:t>
                      </a:r>
                      <a:endParaRPr lang="zh-CN" altLang="en-US" sz="2400" b="1" dirty="0">
                        <a:latin typeface="+mj-lt"/>
                      </a:endParaRPr>
                    </a:p>
                  </a:txBody>
                  <a:tcPr anchor="ctr"/>
                </a:tc>
                <a:tc>
                  <a:txBody>
                    <a:bodyPr/>
                    <a:lstStyle/>
                    <a:p>
                      <a:pPr algn="l"/>
                      <a:r>
                        <a:rPr lang="zh-CN" altLang="en-US" sz="2000" b="1" dirty="0"/>
                        <a:t>实验</a:t>
                      </a:r>
                      <a:r>
                        <a:rPr lang="en-US" altLang="zh-CN" sz="2000" b="1" dirty="0"/>
                        <a:t>7</a:t>
                      </a:r>
                      <a:r>
                        <a:rPr lang="zh-CN" altLang="en-US" sz="2000" b="1" dirty="0"/>
                        <a:t>、</a:t>
                      </a:r>
                      <a:r>
                        <a:rPr lang="zh-CN" altLang="en-US" sz="2000" dirty="0"/>
                        <a:t> </a:t>
                      </a:r>
                      <a:r>
                        <a:rPr lang="zh-CN" altLang="en-US" sz="2000" b="1" kern="1200" dirty="0">
                          <a:solidFill>
                            <a:schemeClr val="dk1"/>
                          </a:solidFill>
                          <a:latin typeface="+mn-lt"/>
                          <a:ea typeface="+mn-ea"/>
                          <a:cs typeface="+mn-cs"/>
                        </a:rPr>
                        <a:t>旋光物质化学反应动力学研究 </a:t>
                      </a:r>
                    </a:p>
                  </a:txBody>
                  <a:tcPr anchor="ctr"/>
                </a:tc>
                <a:tc rowSpan="2">
                  <a:txBody>
                    <a:bodyPr/>
                    <a:lstStyle/>
                    <a:p>
                      <a:pPr marL="0" algn="l" defTabSz="914400" rtl="0" eaLnBrk="1" latinLnBrk="0" hangingPunct="1"/>
                      <a:r>
                        <a:rPr lang="zh-CN" altLang="en-US" sz="2000" b="1" kern="1200" dirty="0">
                          <a:solidFill>
                            <a:schemeClr val="dk1"/>
                          </a:solidFill>
                          <a:latin typeface="+mn-lt"/>
                          <a:ea typeface="+mn-ea"/>
                          <a:cs typeface="+mn-cs"/>
                        </a:rPr>
                        <a:t>化学动力学</a:t>
                      </a:r>
                    </a:p>
                  </a:txBody>
                  <a:tcPr anchor="ctr"/>
                </a:tc>
                <a:extLst>
                  <a:ext uri="{0D108BD9-81ED-4DB2-BD59-A6C34878D82A}">
                    <a16:rowId xmlns:a16="http://schemas.microsoft.com/office/drawing/2014/main" val="2636095520"/>
                  </a:ext>
                </a:extLst>
              </a:tr>
              <a:tr h="385803">
                <a:tc vMerge="1">
                  <a:txBody>
                    <a:bodyPr/>
                    <a:lstStyle/>
                    <a:p>
                      <a:endParaRPr lang="zh-CN" altLang="en-US" dirty="0"/>
                    </a:p>
                  </a:txBody>
                  <a:tcPr/>
                </a:tc>
                <a:tc>
                  <a:txBody>
                    <a:bodyPr/>
                    <a:lstStyle/>
                    <a:p>
                      <a:pPr algn="l"/>
                      <a:r>
                        <a:rPr lang="zh-CN" altLang="en-US" sz="2000" b="1" dirty="0"/>
                        <a:t>实验</a:t>
                      </a:r>
                      <a:r>
                        <a:rPr lang="en-US" altLang="zh-CN" sz="2000" b="1" dirty="0"/>
                        <a:t>8</a:t>
                      </a:r>
                      <a:r>
                        <a:rPr lang="zh-CN" altLang="en-US" sz="2000" b="1" dirty="0"/>
                        <a:t>、 </a:t>
                      </a:r>
                      <a:r>
                        <a:rPr lang="zh-CN" altLang="en-US" sz="2000" b="1" kern="1200" dirty="0">
                          <a:solidFill>
                            <a:schemeClr val="dk1"/>
                          </a:solidFill>
                          <a:latin typeface="+mn-lt"/>
                          <a:ea typeface="+mn-ea"/>
                          <a:cs typeface="+mn-cs"/>
                        </a:rPr>
                        <a:t>乙酸乙酯皂化反应动力学研究</a:t>
                      </a:r>
                    </a:p>
                  </a:txBody>
                  <a:tcPr anchor="ctr"/>
                </a:tc>
                <a:tc vMerge="1">
                  <a:txBody>
                    <a:bodyPr/>
                    <a:lstStyle/>
                    <a:p>
                      <a:endParaRPr lang="zh-CN" altLang="en-US" dirty="0"/>
                    </a:p>
                  </a:txBody>
                  <a:tcPr/>
                </a:tc>
                <a:extLst>
                  <a:ext uri="{0D108BD9-81ED-4DB2-BD59-A6C34878D82A}">
                    <a16:rowId xmlns:a16="http://schemas.microsoft.com/office/drawing/2014/main" val="3721966724"/>
                  </a:ext>
                </a:extLst>
              </a:tr>
              <a:tr h="385803">
                <a:tc>
                  <a:txBody>
                    <a:bodyPr/>
                    <a:lstStyle/>
                    <a:p>
                      <a:pPr algn="l"/>
                      <a:r>
                        <a:rPr lang="en-US" altLang="zh-CN" sz="2400" b="1" dirty="0">
                          <a:solidFill>
                            <a:srgbClr val="FF0000"/>
                          </a:solidFill>
                        </a:rPr>
                        <a:t>507</a:t>
                      </a:r>
                      <a:endParaRPr lang="zh-CN" altLang="en-US" sz="2400" b="1" dirty="0">
                        <a:solidFill>
                          <a:srgbClr val="FF0000"/>
                        </a:solidFill>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dirty="0"/>
                        <a:t>实验</a:t>
                      </a:r>
                      <a:r>
                        <a:rPr lang="en-US" altLang="zh-CN" sz="2000" b="1" dirty="0"/>
                        <a:t>9</a:t>
                      </a:r>
                      <a:r>
                        <a:rPr lang="zh-CN" altLang="en-US" sz="2000" b="1" dirty="0"/>
                        <a:t>、聚乙二醇的相变热分析</a:t>
                      </a:r>
                      <a:endParaRPr lang="zh-CN" altLang="en-US" sz="2000" b="1" kern="1200" dirty="0">
                        <a:solidFill>
                          <a:schemeClr val="dk1"/>
                        </a:solidFill>
                        <a:latin typeface="+mn-lt"/>
                        <a:ea typeface="+mn-ea"/>
                        <a:cs typeface="+mn-cs"/>
                      </a:endParaRPr>
                    </a:p>
                  </a:txBody>
                  <a:tcPr anchor="ctr"/>
                </a:tc>
                <a:tc rowSpan="4">
                  <a:txBody>
                    <a:bodyPr/>
                    <a:lstStyle/>
                    <a:p>
                      <a:pPr marL="0" algn="l" defTabSz="914400" rtl="0" eaLnBrk="1" latinLnBrk="0" hangingPunct="1"/>
                      <a:r>
                        <a:rPr lang="zh-CN" altLang="en-US" sz="2000" b="1" kern="1200" dirty="0">
                          <a:solidFill>
                            <a:schemeClr val="dk1"/>
                          </a:solidFill>
                          <a:latin typeface="+mn-lt"/>
                          <a:ea typeface="+mn-ea"/>
                          <a:cs typeface="+mn-cs"/>
                        </a:rPr>
                        <a:t>表面化学</a:t>
                      </a:r>
                    </a:p>
                    <a:p>
                      <a:pPr marL="0" algn="l" defTabSz="914400" rtl="0" eaLnBrk="1" latinLnBrk="0" hangingPunct="1"/>
                      <a:r>
                        <a:rPr lang="zh-CN" altLang="en-US" sz="2000" b="1" kern="1200" dirty="0">
                          <a:solidFill>
                            <a:schemeClr val="dk1"/>
                          </a:solidFill>
                          <a:latin typeface="+mn-lt"/>
                          <a:ea typeface="+mn-ea"/>
                          <a:cs typeface="+mn-cs"/>
                        </a:rPr>
                        <a:t>结构化学</a:t>
                      </a:r>
                    </a:p>
                  </a:txBody>
                  <a:tcPr anchor="ctr"/>
                </a:tc>
                <a:extLst>
                  <a:ext uri="{0D108BD9-81ED-4DB2-BD59-A6C34878D82A}">
                    <a16:rowId xmlns:a16="http://schemas.microsoft.com/office/drawing/2014/main" val="1781122067"/>
                  </a:ext>
                </a:extLst>
              </a:tr>
              <a:tr h="385803">
                <a:tc>
                  <a:txBody>
                    <a:bodyPr/>
                    <a:lstStyle/>
                    <a:p>
                      <a:pPr algn="l"/>
                      <a:r>
                        <a:rPr lang="en-US" altLang="zh-CN" sz="2400" b="1" dirty="0">
                          <a:solidFill>
                            <a:schemeClr val="tx1"/>
                          </a:solidFill>
                        </a:rPr>
                        <a:t>502</a:t>
                      </a:r>
                      <a:endParaRPr lang="zh-CN" altLang="en-US" sz="2400" b="1" dirty="0">
                        <a:solidFill>
                          <a:schemeClr val="tx1"/>
                        </a:solidFill>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1" dirty="0"/>
                        <a:t>实验</a:t>
                      </a:r>
                      <a:r>
                        <a:rPr lang="en-US" altLang="zh-CN" sz="2000" b="1" dirty="0"/>
                        <a:t>10</a:t>
                      </a:r>
                      <a:r>
                        <a:rPr lang="zh-CN" altLang="en-US" sz="2000" b="1" dirty="0"/>
                        <a:t>、</a:t>
                      </a:r>
                      <a:r>
                        <a:rPr lang="zh-CN" altLang="en-US" sz="2000" b="1" kern="1200" dirty="0">
                          <a:solidFill>
                            <a:schemeClr val="dk1"/>
                          </a:solidFill>
                          <a:latin typeface="+mn-lt"/>
                          <a:ea typeface="+mn-ea"/>
                          <a:cs typeface="+mn-cs"/>
                        </a:rPr>
                        <a:t>溶液表面张力测定</a:t>
                      </a:r>
                    </a:p>
                  </a:txBody>
                  <a:tcPr anchor="ctr"/>
                </a:tc>
                <a:tc vMerge="1">
                  <a:txBody>
                    <a:bodyPr/>
                    <a:lstStyle/>
                    <a:p>
                      <a:pPr algn="l"/>
                      <a:endParaRPr lang="zh-CN" altLang="en-US" sz="2000" b="1" dirty="0"/>
                    </a:p>
                  </a:txBody>
                  <a:tcPr anchor="ctr"/>
                </a:tc>
                <a:extLst>
                  <a:ext uri="{0D108BD9-81ED-4DB2-BD59-A6C34878D82A}">
                    <a16:rowId xmlns:a16="http://schemas.microsoft.com/office/drawing/2014/main" val="2963107013"/>
                  </a:ext>
                </a:extLst>
              </a:tr>
              <a:tr h="38580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262626"/>
                          </a:solidFill>
                          <a:effectLst/>
                          <a:uLnTx/>
                          <a:uFillTx/>
                          <a:latin typeface="+mn-lt"/>
                          <a:ea typeface="+mn-ea"/>
                          <a:cs typeface="+mn-cs"/>
                        </a:rPr>
                        <a:t>501</a:t>
                      </a:r>
                      <a:endParaRPr kumimoji="0" lang="zh-CN" altLang="en-US" sz="2400" b="1" i="0" u="none" strike="noStrike" kern="1200" cap="none" spc="0" normalizeH="0" baseline="0" noProof="0" dirty="0">
                        <a:ln>
                          <a:noFill/>
                        </a:ln>
                        <a:solidFill>
                          <a:srgbClr val="262626"/>
                        </a:solidFill>
                        <a:effectLst/>
                        <a:uLnTx/>
                        <a:uFillTx/>
                        <a:latin typeface="Calibri"/>
                        <a:ea typeface="+mn-ea"/>
                        <a:cs typeface="+mn-cs"/>
                      </a:endParaRPr>
                    </a:p>
                  </a:txBody>
                  <a:tcPr>
                    <a:solidFill>
                      <a:schemeClr val="accent4">
                        <a:lumMod val="20000"/>
                        <a:lumOff val="80000"/>
                      </a:schemeClr>
                    </a:solidFill>
                  </a:tcPr>
                </a:tc>
                <a:tc>
                  <a:txBody>
                    <a:bodyPr/>
                    <a:lstStyle/>
                    <a:p>
                      <a:pPr marL="0" algn="l" defTabSz="914400" rtl="0" eaLnBrk="1" latinLnBrk="0" hangingPunct="1"/>
                      <a:r>
                        <a:rPr lang="zh-CN" altLang="en-US" sz="2000" b="1" dirty="0"/>
                        <a:t>实验</a:t>
                      </a:r>
                      <a:r>
                        <a:rPr lang="en-US" altLang="zh-CN" sz="2000" b="1" dirty="0"/>
                        <a:t>11</a:t>
                      </a:r>
                      <a:r>
                        <a:rPr lang="zh-CN" altLang="en-US" sz="2000" b="1" dirty="0"/>
                        <a:t>、</a:t>
                      </a:r>
                      <a:r>
                        <a:rPr lang="zh-CN" altLang="en-US" sz="2000" b="1" kern="1200" dirty="0">
                          <a:solidFill>
                            <a:schemeClr val="dk1"/>
                          </a:solidFill>
                          <a:latin typeface="+mn-lt"/>
                          <a:ea typeface="+mn-ea"/>
                          <a:cs typeface="+mn-cs"/>
                        </a:rPr>
                        <a:t>粘度法测定聚合物的分子量</a:t>
                      </a:r>
                    </a:p>
                  </a:txBody>
                  <a:tcPr anchor="ctr">
                    <a:solidFill>
                      <a:schemeClr val="accent4">
                        <a:lumMod val="20000"/>
                        <a:lumOff val="80000"/>
                      </a:schemeClr>
                    </a:solidFill>
                  </a:tcPr>
                </a:tc>
                <a:tc vMerge="1">
                  <a:txBody>
                    <a:bodyPr/>
                    <a:lstStyle/>
                    <a:p>
                      <a:pPr algn="l"/>
                      <a:endParaRPr lang="zh-CN" altLang="en-US" sz="2000" b="1" dirty="0"/>
                    </a:p>
                  </a:txBody>
                  <a:tcPr anchor="ctr"/>
                </a:tc>
                <a:extLst>
                  <a:ext uri="{0D108BD9-81ED-4DB2-BD59-A6C34878D82A}">
                    <a16:rowId xmlns:a16="http://schemas.microsoft.com/office/drawing/2014/main" val="1482165321"/>
                  </a:ext>
                </a:extLst>
              </a:tr>
              <a:tr h="385803">
                <a:tc vMerge="1">
                  <a:txBody>
                    <a:bodyPr/>
                    <a:lstStyle/>
                    <a:p>
                      <a:endParaRPr lang="zh-CN" altLang="en-US" dirty="0"/>
                    </a:p>
                  </a:txBody>
                  <a:tcPr/>
                </a:tc>
                <a:tc>
                  <a:txBody>
                    <a:bodyPr/>
                    <a:lstStyle/>
                    <a:p>
                      <a:pPr algn="l"/>
                      <a:r>
                        <a:rPr lang="zh-CN" altLang="en-US" sz="2000" b="1" dirty="0"/>
                        <a:t>实验</a:t>
                      </a:r>
                      <a:r>
                        <a:rPr lang="en-US" altLang="zh-CN" sz="2000" b="1" dirty="0"/>
                        <a:t>12 </a:t>
                      </a:r>
                      <a:r>
                        <a:rPr lang="zh-CN" altLang="en-US" sz="2000" b="1" dirty="0"/>
                        <a:t>、</a:t>
                      </a:r>
                      <a:r>
                        <a:rPr lang="zh-CN" altLang="en-US" sz="2000" b="1" kern="1200" dirty="0">
                          <a:solidFill>
                            <a:schemeClr val="dk1"/>
                          </a:solidFill>
                          <a:latin typeface="+mn-lt"/>
                          <a:ea typeface="+mn-ea"/>
                          <a:cs typeface="+mn-cs"/>
                        </a:rPr>
                        <a:t>磁化率的测定</a:t>
                      </a:r>
                      <a:r>
                        <a:rPr lang="en-US" altLang="zh-CN" sz="2000" b="1" kern="1200" dirty="0">
                          <a:solidFill>
                            <a:schemeClr val="dk1"/>
                          </a:solidFill>
                          <a:latin typeface="+mn-lt"/>
                          <a:ea typeface="+mn-ea"/>
                          <a:cs typeface="+mn-cs"/>
                        </a:rPr>
                        <a:t>——</a:t>
                      </a:r>
                      <a:r>
                        <a:rPr lang="zh-CN" altLang="en-US" sz="2000" b="1" kern="1200" dirty="0">
                          <a:solidFill>
                            <a:schemeClr val="dk1"/>
                          </a:solidFill>
                          <a:latin typeface="+mn-lt"/>
                          <a:ea typeface="+mn-ea"/>
                          <a:cs typeface="+mn-cs"/>
                        </a:rPr>
                        <a:t>络合物中电子排布研究 </a:t>
                      </a:r>
                    </a:p>
                  </a:txBody>
                  <a:tcPr anchor="ctr">
                    <a:solidFill>
                      <a:schemeClr val="accent4">
                        <a:lumMod val="20000"/>
                        <a:lumOff val="80000"/>
                      </a:schemeClr>
                    </a:solidFill>
                  </a:tcPr>
                </a:tc>
                <a:tc vMerge="1">
                  <a:txBody>
                    <a:bodyPr/>
                    <a:lstStyle/>
                    <a:p>
                      <a:endParaRPr lang="zh-CN" altLang="en-US" dirty="0"/>
                    </a:p>
                  </a:txBody>
                  <a:tcPr/>
                </a:tc>
                <a:extLst>
                  <a:ext uri="{0D108BD9-81ED-4DB2-BD59-A6C34878D82A}">
                    <a16:rowId xmlns:a16="http://schemas.microsoft.com/office/drawing/2014/main" val="2725580333"/>
                  </a:ext>
                </a:extLst>
              </a:tr>
            </a:tbl>
          </a:graphicData>
        </a:graphic>
      </p:graphicFrame>
    </p:spTree>
    <p:extLst>
      <p:ext uri="{BB962C8B-B14F-4D97-AF65-F5344CB8AC3E}">
        <p14:creationId xmlns:p14="http://schemas.microsoft.com/office/powerpoint/2010/main" val="1677938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2" name="TextBox 31"/>
          <p:cNvSpPr txBox="1"/>
          <p:nvPr/>
        </p:nvSpPr>
        <p:spPr>
          <a:xfrm>
            <a:off x="2351585" y="170638"/>
            <a:ext cx="3791423"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四、实验安全注意事项</a:t>
            </a:r>
            <a:endParaRPr lang="zh-CN" altLang="en-US" sz="2800" dirty="0"/>
          </a:p>
          <a:p>
            <a:endParaRPr lang="zh-CN" altLang="en-US" sz="2800" dirty="0"/>
          </a:p>
        </p:txBody>
      </p:sp>
      <p:sp>
        <p:nvSpPr>
          <p:cNvPr id="15" name="Rectangle 3"/>
          <p:cNvSpPr txBox="1">
            <a:spLocks noChangeArrowheads="1"/>
          </p:cNvSpPr>
          <p:nvPr/>
        </p:nvSpPr>
        <p:spPr>
          <a:xfrm>
            <a:off x="2135560" y="764704"/>
            <a:ext cx="7128792" cy="5184576"/>
          </a:xfrm>
          <a:prstGeom prst="rect">
            <a:avLst/>
          </a:prstGeom>
        </p:spPr>
        <p:txBody>
          <a:bodyPr/>
          <a:lstStyle/>
          <a:p>
            <a:pPr marL="609600" indent="-609600" algn="ctr">
              <a:spcBef>
                <a:spcPct val="30000"/>
              </a:spcBef>
              <a:defRPr/>
            </a:pPr>
            <a:endParaRPr lang="zh-CN" altLang="en-US" sz="4000" b="1" dirty="0">
              <a:solidFill>
                <a:srgbClr val="000000"/>
              </a:solidFill>
              <a:latin typeface="宋体" pitchFamily="2" charset="-122"/>
            </a:endParaRPr>
          </a:p>
        </p:txBody>
      </p:sp>
      <p:pic>
        <p:nvPicPr>
          <p:cNvPr id="24"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341" y="3100110"/>
            <a:ext cx="5569734" cy="3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379" y="1864458"/>
            <a:ext cx="2773712" cy="463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p:cNvSpPr txBox="1"/>
          <p:nvPr/>
        </p:nvSpPr>
        <p:spPr>
          <a:xfrm>
            <a:off x="1161256" y="1246734"/>
            <a:ext cx="9363673" cy="707886"/>
          </a:xfrm>
          <a:prstGeom prst="rect">
            <a:avLst/>
          </a:prstGeom>
          <a:noFill/>
        </p:spPr>
        <p:txBody>
          <a:bodyPr wrap="square" rtlCol="0">
            <a:spAutoFit/>
          </a:bodyPr>
          <a:lstStyle/>
          <a:p>
            <a:r>
              <a:rPr lang="en-US" altLang="zh-CN" sz="2000" dirty="0">
                <a:solidFill>
                  <a:srgbClr val="323F4F"/>
                </a:solidFill>
                <a:latin typeface="Candara"/>
                <a:ea typeface="微软雅黑"/>
              </a:rPr>
              <a:t>1</a:t>
            </a:r>
            <a:r>
              <a:rPr lang="zh-CN" altLang="en-US" sz="2000" dirty="0">
                <a:solidFill>
                  <a:srgbClr val="323F4F"/>
                </a:solidFill>
                <a:latin typeface="Candara"/>
                <a:ea typeface="微软雅黑"/>
              </a:rPr>
              <a:t>、进入实验室工作和教学的人员必须熟悉实验室及其周围的环境，如水阀、电闸、灭火器及实验室外消防水源等设施的位置</a:t>
            </a:r>
          </a:p>
        </p:txBody>
      </p:sp>
      <p:sp>
        <p:nvSpPr>
          <p:cNvPr id="28" name="文本框 27"/>
          <p:cNvSpPr txBox="1"/>
          <p:nvPr/>
        </p:nvSpPr>
        <p:spPr>
          <a:xfrm>
            <a:off x="1744256" y="2017871"/>
            <a:ext cx="3251490"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323F4F"/>
                </a:solidFill>
                <a:latin typeface="Candara"/>
                <a:ea typeface="微软雅黑"/>
              </a:rPr>
              <a:t>实验室外的消防设施</a:t>
            </a:r>
          </a:p>
        </p:txBody>
      </p:sp>
    </p:spTree>
    <p:extLst>
      <p:ext uri="{BB962C8B-B14F-4D97-AF65-F5344CB8AC3E}">
        <p14:creationId xmlns:p14="http://schemas.microsoft.com/office/powerpoint/2010/main" val="983742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2" name="TextBox 31"/>
          <p:cNvSpPr txBox="1"/>
          <p:nvPr/>
        </p:nvSpPr>
        <p:spPr>
          <a:xfrm>
            <a:off x="2351585" y="170638"/>
            <a:ext cx="3791423"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四、实验安全注意事项</a:t>
            </a:r>
            <a:endParaRPr lang="zh-CN" altLang="en-US" sz="2800" dirty="0"/>
          </a:p>
          <a:p>
            <a:endParaRPr lang="zh-CN" altLang="en-US" sz="2800" dirty="0"/>
          </a:p>
        </p:txBody>
      </p:sp>
      <p:sp>
        <p:nvSpPr>
          <p:cNvPr id="15" name="Rectangle 3"/>
          <p:cNvSpPr txBox="1">
            <a:spLocks noChangeArrowheads="1"/>
          </p:cNvSpPr>
          <p:nvPr/>
        </p:nvSpPr>
        <p:spPr>
          <a:xfrm>
            <a:off x="2135560" y="764704"/>
            <a:ext cx="7128792" cy="5184576"/>
          </a:xfrm>
          <a:prstGeom prst="rect">
            <a:avLst/>
          </a:prstGeom>
        </p:spPr>
        <p:txBody>
          <a:bodyPr/>
          <a:lstStyle/>
          <a:p>
            <a:pPr marL="609600" indent="-609600" algn="ctr">
              <a:spcBef>
                <a:spcPct val="30000"/>
              </a:spcBef>
              <a:defRPr/>
            </a:pPr>
            <a:endParaRPr lang="zh-CN" altLang="en-US" sz="4000" b="1" dirty="0">
              <a:solidFill>
                <a:srgbClr val="000000"/>
              </a:solidFill>
              <a:latin typeface="宋体" pitchFamily="2" charset="-122"/>
            </a:endParaRPr>
          </a:p>
        </p:txBody>
      </p:sp>
      <p:sp>
        <p:nvSpPr>
          <p:cNvPr id="54" name="文本框 53"/>
          <p:cNvSpPr txBox="1"/>
          <p:nvPr/>
        </p:nvSpPr>
        <p:spPr>
          <a:xfrm>
            <a:off x="1482215" y="1262326"/>
            <a:ext cx="9512963" cy="707886"/>
          </a:xfrm>
          <a:prstGeom prst="rect">
            <a:avLst/>
          </a:prstGeom>
          <a:noFill/>
        </p:spPr>
        <p:txBody>
          <a:bodyPr wrap="square" rtlCol="0">
            <a:spAutoFit/>
          </a:bodyPr>
          <a:lstStyle/>
          <a:p>
            <a:r>
              <a:rPr lang="en-US" altLang="zh-CN" sz="2000" dirty="0">
                <a:solidFill>
                  <a:srgbClr val="323F4F"/>
                </a:solidFill>
                <a:latin typeface="Candara"/>
                <a:ea typeface="微软雅黑"/>
              </a:rPr>
              <a:t>1</a:t>
            </a:r>
            <a:r>
              <a:rPr lang="zh-CN" altLang="en-US" sz="2000" dirty="0">
                <a:solidFill>
                  <a:srgbClr val="323F4F"/>
                </a:solidFill>
                <a:latin typeface="Candara"/>
                <a:ea typeface="微软雅黑"/>
              </a:rPr>
              <a:t>、进入实验室工作和教学的人员必须熟悉实验室及其周围的环境，如水阀、电闸、灭火器及实验室外消防水源等设施的位置</a:t>
            </a:r>
          </a:p>
        </p:txBody>
      </p:sp>
      <p:sp>
        <p:nvSpPr>
          <p:cNvPr id="55" name="文本框 54"/>
          <p:cNvSpPr txBox="1"/>
          <p:nvPr/>
        </p:nvSpPr>
        <p:spPr>
          <a:xfrm>
            <a:off x="1744256" y="2017871"/>
            <a:ext cx="3251490"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323F4F"/>
                </a:solidFill>
                <a:latin typeface="Candara"/>
                <a:ea typeface="微软雅黑"/>
              </a:rPr>
              <a:t>实验室内的消防设施</a:t>
            </a:r>
          </a:p>
        </p:txBody>
      </p:sp>
      <p:grpSp>
        <p:nvGrpSpPr>
          <p:cNvPr id="56" name="组合 55"/>
          <p:cNvGrpSpPr/>
          <p:nvPr/>
        </p:nvGrpSpPr>
        <p:grpSpPr>
          <a:xfrm>
            <a:off x="867751" y="2462447"/>
            <a:ext cx="5370945" cy="3210565"/>
            <a:chOff x="867751" y="2462447"/>
            <a:chExt cx="5370945" cy="3210565"/>
          </a:xfrm>
        </p:grpSpPr>
        <p:pic>
          <p:nvPicPr>
            <p:cNvPr id="57" name="Picture 7"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751" y="2462447"/>
              <a:ext cx="5370945" cy="3210565"/>
            </a:xfrm>
            <a:prstGeom prst="rect">
              <a:avLst/>
            </a:prstGeom>
            <a:noFill/>
            <a:ln w="19050">
              <a:solidFill>
                <a:srgbClr val="4472C4"/>
              </a:solidFill>
              <a:miter lim="800000"/>
              <a:headEnd/>
              <a:tailEnd/>
            </a:ln>
            <a:extLst>
              <a:ext uri="{909E8E84-426E-40DD-AFC4-6F175D3DCCD1}">
                <a14:hiddenFill xmlns:a14="http://schemas.microsoft.com/office/drawing/2010/main">
                  <a:solidFill>
                    <a:srgbClr val="FFFFFF"/>
                  </a:solidFill>
                </a14:hiddenFill>
              </a:ext>
            </a:extLst>
          </p:spPr>
        </p:pic>
        <p:sp>
          <p:nvSpPr>
            <p:cNvPr id="58" name="椭圆 57"/>
            <p:cNvSpPr/>
            <p:nvPr/>
          </p:nvSpPr>
          <p:spPr>
            <a:xfrm>
              <a:off x="3370001" y="3587324"/>
              <a:ext cx="1343608" cy="1782147"/>
            </a:xfrm>
            <a:prstGeom prst="ellipse">
              <a:avLst/>
            </a:prstGeom>
            <a:noFill/>
            <a:ln w="254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微软雅黑"/>
                <a:cs typeface="+mn-cs"/>
              </a:endParaRPr>
            </a:p>
          </p:txBody>
        </p:sp>
      </p:grpSp>
      <p:grpSp>
        <p:nvGrpSpPr>
          <p:cNvPr id="59" name="组合 58"/>
          <p:cNvGrpSpPr/>
          <p:nvPr/>
        </p:nvGrpSpPr>
        <p:grpSpPr>
          <a:xfrm>
            <a:off x="6398376" y="2462447"/>
            <a:ext cx="5368174" cy="3210565"/>
            <a:chOff x="6398376" y="2462447"/>
            <a:chExt cx="5368174" cy="3210565"/>
          </a:xfrm>
        </p:grpSpPr>
        <p:pic>
          <p:nvPicPr>
            <p:cNvPr id="60" name="Picture 7"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8376" y="2462447"/>
              <a:ext cx="5368174" cy="3210565"/>
            </a:xfrm>
            <a:prstGeom prst="rect">
              <a:avLst/>
            </a:prstGeom>
            <a:noFill/>
            <a:ln w="19050">
              <a:solidFill>
                <a:srgbClr val="4472C4"/>
              </a:solidFill>
              <a:miter lim="800000"/>
              <a:headEnd/>
              <a:tailEnd/>
            </a:ln>
            <a:extLst>
              <a:ext uri="{909E8E84-426E-40DD-AFC4-6F175D3DCCD1}">
                <a14:hiddenFill xmlns:a14="http://schemas.microsoft.com/office/drawing/2010/main">
                  <a:solidFill>
                    <a:srgbClr val="FFFFFF"/>
                  </a:solidFill>
                </a14:hiddenFill>
              </a:ext>
            </a:extLst>
          </p:spPr>
        </p:pic>
        <p:sp>
          <p:nvSpPr>
            <p:cNvPr id="61" name="椭圆 60"/>
            <p:cNvSpPr/>
            <p:nvPr/>
          </p:nvSpPr>
          <p:spPr>
            <a:xfrm>
              <a:off x="8276975" y="3214729"/>
              <a:ext cx="1006130" cy="2377788"/>
            </a:xfrm>
            <a:prstGeom prst="ellipse">
              <a:avLst/>
            </a:prstGeom>
            <a:noFill/>
            <a:ln w="254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微软雅黑"/>
                <a:cs typeface="+mn-cs"/>
              </a:endParaRPr>
            </a:p>
          </p:txBody>
        </p:sp>
      </p:grpSp>
    </p:spTree>
    <p:extLst>
      <p:ext uri="{BB962C8B-B14F-4D97-AF65-F5344CB8AC3E}">
        <p14:creationId xmlns:p14="http://schemas.microsoft.com/office/powerpoint/2010/main" val="3591653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2" name="TextBox 31"/>
          <p:cNvSpPr txBox="1"/>
          <p:nvPr/>
        </p:nvSpPr>
        <p:spPr>
          <a:xfrm>
            <a:off x="2351585" y="170638"/>
            <a:ext cx="3791423"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四、实验安全注意事项</a:t>
            </a:r>
            <a:endParaRPr lang="zh-CN" altLang="en-US" sz="2800" dirty="0"/>
          </a:p>
          <a:p>
            <a:endParaRPr lang="zh-CN" altLang="en-US" sz="2800" dirty="0"/>
          </a:p>
        </p:txBody>
      </p:sp>
      <p:sp>
        <p:nvSpPr>
          <p:cNvPr id="15" name="Rectangle 3"/>
          <p:cNvSpPr txBox="1">
            <a:spLocks noChangeArrowheads="1"/>
          </p:cNvSpPr>
          <p:nvPr/>
        </p:nvSpPr>
        <p:spPr>
          <a:xfrm>
            <a:off x="2135560" y="764704"/>
            <a:ext cx="7128792" cy="5184576"/>
          </a:xfrm>
          <a:prstGeom prst="rect">
            <a:avLst/>
          </a:prstGeom>
        </p:spPr>
        <p:txBody>
          <a:bodyPr/>
          <a:lstStyle/>
          <a:p>
            <a:pPr marL="609600" indent="-609600" algn="ctr">
              <a:spcBef>
                <a:spcPct val="30000"/>
              </a:spcBef>
              <a:defRPr/>
            </a:pPr>
            <a:endParaRPr lang="zh-CN" altLang="en-US" sz="4000" b="1" dirty="0">
              <a:solidFill>
                <a:srgbClr val="000000"/>
              </a:solidFill>
              <a:latin typeface="宋体" pitchFamily="2" charset="-122"/>
            </a:endParaRPr>
          </a:p>
        </p:txBody>
      </p:sp>
      <p:sp>
        <p:nvSpPr>
          <p:cNvPr id="27" name="文本框 26"/>
          <p:cNvSpPr txBox="1"/>
          <p:nvPr/>
        </p:nvSpPr>
        <p:spPr>
          <a:xfrm>
            <a:off x="1245232" y="1224043"/>
            <a:ext cx="10108567" cy="400110"/>
          </a:xfrm>
          <a:prstGeom prst="rect">
            <a:avLst/>
          </a:prstGeom>
          <a:noFill/>
        </p:spPr>
        <p:txBody>
          <a:bodyPr wrap="square" rtlCol="0">
            <a:spAutoFit/>
          </a:bodyPr>
          <a:lstStyle/>
          <a:p>
            <a:r>
              <a:rPr lang="en-US" altLang="zh-CN" sz="2000" dirty="0">
                <a:solidFill>
                  <a:srgbClr val="323F4F"/>
                </a:solidFill>
                <a:latin typeface="Candara"/>
                <a:ea typeface="微软雅黑"/>
              </a:rPr>
              <a:t>2</a:t>
            </a:r>
            <a:r>
              <a:rPr lang="zh-CN" altLang="en-US" sz="2000" dirty="0">
                <a:solidFill>
                  <a:srgbClr val="323F4F"/>
                </a:solidFill>
                <a:latin typeface="Candara"/>
                <a:ea typeface="微软雅黑"/>
              </a:rPr>
              <a:t>、实验室工作和教学中必须注意用电的安全，防止触电事故发生</a:t>
            </a:r>
            <a:endParaRPr lang="en-US" altLang="zh-CN" sz="2000" dirty="0">
              <a:solidFill>
                <a:srgbClr val="323F4F"/>
              </a:solidFill>
              <a:latin typeface="Candara"/>
              <a:ea typeface="微软雅黑"/>
            </a:endParaRPr>
          </a:p>
        </p:txBody>
      </p:sp>
      <p:pic>
        <p:nvPicPr>
          <p:cNvPr id="28" name="Picture 7"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024" y="1778995"/>
            <a:ext cx="4047520" cy="2419161"/>
          </a:xfrm>
          <a:prstGeom prst="rect">
            <a:avLst/>
          </a:prstGeom>
          <a:noFill/>
          <a:ln w="19050">
            <a:solidFill>
              <a:srgbClr val="3798EC"/>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7"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7000" y="2988575"/>
            <a:ext cx="4034119" cy="2412000"/>
          </a:xfrm>
          <a:prstGeom prst="rect">
            <a:avLst/>
          </a:prstGeom>
          <a:noFill/>
          <a:ln w="19050">
            <a:solidFill>
              <a:srgbClr val="3798EC"/>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5" descr="10"/>
          <p:cNvPicPr>
            <a:picLocks noChangeAspect="1" noChangeArrowheads="1"/>
          </p:cNvPicPr>
          <p:nvPr/>
        </p:nvPicPr>
        <p:blipFill>
          <a:blip r:embed="rId4" cstate="print">
            <a:extLst>
              <a:ext uri="{28A0092B-C50C-407E-A947-70E740481C1C}">
                <a14:useLocalDpi xmlns:a14="http://schemas.microsoft.com/office/drawing/2010/main" val="0"/>
              </a:ext>
            </a:extLst>
          </a:blip>
          <a:srcRect l="2153" t="23366" r="8612"/>
          <a:stretch>
            <a:fillRect/>
          </a:stretch>
        </p:blipFill>
        <p:spPr bwMode="auto">
          <a:xfrm>
            <a:off x="6688264" y="3629609"/>
            <a:ext cx="4590891" cy="2540416"/>
          </a:xfrm>
          <a:prstGeom prst="rect">
            <a:avLst/>
          </a:prstGeom>
          <a:noFill/>
          <a:ln w="19050">
            <a:solidFill>
              <a:srgbClr val="3798EC"/>
            </a:solidFill>
            <a:miter lim="800000"/>
            <a:headEnd/>
            <a:tailEnd/>
          </a:ln>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5179544" y="1691288"/>
            <a:ext cx="3315331" cy="461665"/>
          </a:xfrm>
          <a:prstGeom prst="rect">
            <a:avLst/>
          </a:prstGeom>
          <a:noFill/>
        </p:spPr>
        <p:txBody>
          <a:bodyPr wrap="none" rtlCol="0">
            <a:spAutoFit/>
          </a:bodyPr>
          <a:lstStyle/>
          <a:p>
            <a:pPr marL="342900" indent="-342900">
              <a:buFont typeface="Arial" panose="020B0604020202020204" pitchFamily="34" charset="0"/>
              <a:buChar char="•"/>
            </a:pPr>
            <a:r>
              <a:rPr lang="zh-CN" altLang="en-US" sz="2400" b="1" dirty="0">
                <a:solidFill>
                  <a:srgbClr val="FF0000"/>
                </a:solidFill>
                <a:latin typeface="宋体" panose="02010600030101010101" pitchFamily="2" charset="-122"/>
                <a:ea typeface="宋体" panose="02010600030101010101" pitchFamily="2" charset="-122"/>
              </a:rPr>
              <a:t>不要碰触大功率电闸</a:t>
            </a:r>
          </a:p>
        </p:txBody>
      </p:sp>
      <p:sp>
        <p:nvSpPr>
          <p:cNvPr id="16" name="文本框 15"/>
          <p:cNvSpPr txBox="1"/>
          <p:nvPr/>
        </p:nvSpPr>
        <p:spPr>
          <a:xfrm>
            <a:off x="6904027" y="6189179"/>
            <a:ext cx="3005951" cy="461665"/>
          </a:xfrm>
          <a:prstGeom prst="rect">
            <a:avLst/>
          </a:prstGeom>
          <a:noFill/>
        </p:spPr>
        <p:txBody>
          <a:bodyPr wrap="none" rtlCol="0">
            <a:spAutoFit/>
          </a:bodyPr>
          <a:lstStyle/>
          <a:p>
            <a:pPr marL="342900" indent="-342900">
              <a:buFont typeface="Arial" panose="020B0604020202020204" pitchFamily="34" charset="0"/>
              <a:buChar char="•"/>
            </a:pPr>
            <a:r>
              <a:rPr lang="zh-CN" altLang="en-US" sz="2400" b="1" dirty="0">
                <a:solidFill>
                  <a:srgbClr val="FF0000"/>
                </a:solidFill>
                <a:latin typeface="宋体" panose="02010600030101010101" pitchFamily="2" charset="-122"/>
                <a:ea typeface="宋体" panose="02010600030101010101" pitchFamily="2" charset="-122"/>
              </a:rPr>
              <a:t>不要插拔仪器插头</a:t>
            </a:r>
          </a:p>
        </p:txBody>
      </p:sp>
    </p:spTree>
    <p:extLst>
      <p:ext uri="{BB962C8B-B14F-4D97-AF65-F5344CB8AC3E}">
        <p14:creationId xmlns:p14="http://schemas.microsoft.com/office/powerpoint/2010/main" val="2263111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2" name="TextBox 31"/>
          <p:cNvSpPr txBox="1"/>
          <p:nvPr/>
        </p:nvSpPr>
        <p:spPr>
          <a:xfrm>
            <a:off x="2351585" y="170638"/>
            <a:ext cx="3791423"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四、实验安全注意事项</a:t>
            </a:r>
            <a:endParaRPr lang="zh-CN" altLang="en-US" sz="2800" dirty="0"/>
          </a:p>
          <a:p>
            <a:endParaRPr lang="zh-CN" altLang="en-US" sz="2800" dirty="0"/>
          </a:p>
        </p:txBody>
      </p:sp>
      <p:sp>
        <p:nvSpPr>
          <p:cNvPr id="15" name="Rectangle 3"/>
          <p:cNvSpPr txBox="1">
            <a:spLocks noChangeArrowheads="1"/>
          </p:cNvSpPr>
          <p:nvPr/>
        </p:nvSpPr>
        <p:spPr>
          <a:xfrm>
            <a:off x="2135560" y="764704"/>
            <a:ext cx="7128792" cy="5184576"/>
          </a:xfrm>
          <a:prstGeom prst="rect">
            <a:avLst/>
          </a:prstGeom>
        </p:spPr>
        <p:txBody>
          <a:bodyPr/>
          <a:lstStyle/>
          <a:p>
            <a:pPr marL="609600" indent="-609600" algn="ctr">
              <a:spcBef>
                <a:spcPct val="30000"/>
              </a:spcBef>
              <a:defRPr/>
            </a:pPr>
            <a:endParaRPr lang="zh-CN" altLang="en-US" sz="4000" b="1" dirty="0">
              <a:solidFill>
                <a:srgbClr val="000000"/>
              </a:solidFill>
              <a:latin typeface="宋体" pitchFamily="2" charset="-122"/>
            </a:endParaRPr>
          </a:p>
        </p:txBody>
      </p:sp>
      <p:sp>
        <p:nvSpPr>
          <p:cNvPr id="23" name="文本框 22"/>
          <p:cNvSpPr txBox="1"/>
          <p:nvPr/>
        </p:nvSpPr>
        <p:spPr>
          <a:xfrm>
            <a:off x="1091420" y="1029815"/>
            <a:ext cx="10103176" cy="1015663"/>
          </a:xfrm>
          <a:prstGeom prst="rect">
            <a:avLst/>
          </a:prstGeom>
          <a:noFill/>
        </p:spPr>
        <p:txBody>
          <a:bodyPr wrap="square" rtlCol="0">
            <a:spAutoFit/>
          </a:bodyPr>
          <a:lstStyle/>
          <a:p>
            <a:r>
              <a:rPr lang="en-US" altLang="zh-CN" sz="2000" dirty="0">
                <a:solidFill>
                  <a:srgbClr val="323F4F"/>
                </a:solidFill>
                <a:latin typeface="Candara"/>
                <a:ea typeface="微软雅黑"/>
              </a:rPr>
              <a:t>3</a:t>
            </a:r>
            <a:r>
              <a:rPr lang="zh-CN" altLang="en-US" sz="2000" dirty="0">
                <a:solidFill>
                  <a:srgbClr val="323F4F"/>
                </a:solidFill>
                <a:latin typeface="Candara"/>
                <a:ea typeface="微软雅黑"/>
              </a:rPr>
              <a:t>、严禁在实验室中饮食、吸烟防止意外中毒，实验室使用了助燃性气体</a:t>
            </a:r>
            <a:r>
              <a:rPr lang="en-US" altLang="zh-CN" sz="2000" dirty="0">
                <a:solidFill>
                  <a:srgbClr val="FF0000"/>
                </a:solidFill>
                <a:latin typeface="Candara"/>
                <a:ea typeface="微软雅黑"/>
              </a:rPr>
              <a:t>O2</a:t>
            </a:r>
            <a:r>
              <a:rPr lang="zh-CN" altLang="en-US" sz="2000" dirty="0">
                <a:solidFill>
                  <a:srgbClr val="323F4F"/>
                </a:solidFill>
                <a:latin typeface="Candara"/>
                <a:ea typeface="微软雅黑"/>
              </a:rPr>
              <a:t>，布有可燃性气体</a:t>
            </a:r>
            <a:r>
              <a:rPr lang="en-US" altLang="zh-CN" sz="2000" dirty="0">
                <a:solidFill>
                  <a:srgbClr val="FF0000"/>
                </a:solidFill>
                <a:latin typeface="Candara"/>
                <a:ea typeface="微软雅黑"/>
              </a:rPr>
              <a:t>H</a:t>
            </a:r>
            <a:r>
              <a:rPr lang="en-US" altLang="zh-CN" sz="2000" baseline="-25000" dirty="0">
                <a:solidFill>
                  <a:srgbClr val="FF0000"/>
                </a:solidFill>
                <a:latin typeface="Candara"/>
                <a:ea typeface="微软雅黑"/>
              </a:rPr>
              <a:t>2</a:t>
            </a:r>
            <a:r>
              <a:rPr lang="zh-CN" altLang="en-US" sz="2000" dirty="0">
                <a:solidFill>
                  <a:srgbClr val="323F4F"/>
                </a:solidFill>
                <a:latin typeface="Candara"/>
                <a:ea typeface="微软雅黑"/>
              </a:rPr>
              <a:t>供气管道。为避免身体受到伤害，进入本实验室做实验，请不要穿拖鞋、凉鞋、短裤、裙子！！！</a:t>
            </a:r>
          </a:p>
        </p:txBody>
      </p:sp>
      <p:pic>
        <p:nvPicPr>
          <p:cNvPr id="24" name="图片 23"/>
          <p:cNvPicPr>
            <a:picLocks noChangeAspect="1"/>
          </p:cNvPicPr>
          <p:nvPr/>
        </p:nvPicPr>
        <p:blipFill rotWithShape="1">
          <a:blip r:embed="rId2">
            <a:extLst>
              <a:ext uri="{28A0092B-C50C-407E-A947-70E740481C1C}">
                <a14:useLocalDpi xmlns:a14="http://schemas.microsoft.com/office/drawing/2010/main" val="0"/>
              </a:ext>
            </a:extLst>
          </a:blip>
          <a:srcRect t="13172" b="12878"/>
          <a:stretch/>
        </p:blipFill>
        <p:spPr>
          <a:xfrm>
            <a:off x="3726595" y="2213488"/>
            <a:ext cx="3856659" cy="3928188"/>
          </a:xfrm>
          <a:prstGeom prst="rect">
            <a:avLst/>
          </a:prstGeom>
        </p:spPr>
      </p:pic>
    </p:spTree>
    <p:extLst>
      <p:ext uri="{BB962C8B-B14F-4D97-AF65-F5344CB8AC3E}">
        <p14:creationId xmlns:p14="http://schemas.microsoft.com/office/powerpoint/2010/main" val="3289044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2" name="TextBox 31"/>
          <p:cNvSpPr txBox="1"/>
          <p:nvPr/>
        </p:nvSpPr>
        <p:spPr>
          <a:xfrm>
            <a:off x="2351585" y="170638"/>
            <a:ext cx="3791423"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四、实验安全注意事项</a:t>
            </a:r>
            <a:endParaRPr lang="zh-CN" altLang="en-US" sz="2800" dirty="0"/>
          </a:p>
          <a:p>
            <a:endParaRPr lang="zh-CN" altLang="en-US" sz="2800" dirty="0"/>
          </a:p>
        </p:txBody>
      </p:sp>
      <p:sp>
        <p:nvSpPr>
          <p:cNvPr id="15" name="Rectangle 3"/>
          <p:cNvSpPr txBox="1">
            <a:spLocks noChangeArrowheads="1"/>
          </p:cNvSpPr>
          <p:nvPr/>
        </p:nvSpPr>
        <p:spPr>
          <a:xfrm>
            <a:off x="2135560" y="764704"/>
            <a:ext cx="7128792" cy="5184576"/>
          </a:xfrm>
          <a:prstGeom prst="rect">
            <a:avLst/>
          </a:prstGeom>
        </p:spPr>
        <p:txBody>
          <a:bodyPr/>
          <a:lstStyle/>
          <a:p>
            <a:pPr marL="609600" indent="-609600" algn="ctr">
              <a:spcBef>
                <a:spcPct val="30000"/>
              </a:spcBef>
              <a:defRPr/>
            </a:pPr>
            <a:endParaRPr lang="zh-CN" altLang="en-US" sz="4000" b="1" dirty="0">
              <a:solidFill>
                <a:srgbClr val="000000"/>
              </a:solidFill>
              <a:latin typeface="宋体" pitchFamily="2" charset="-122"/>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22017" t="10612" r="24941" b="11701"/>
          <a:stretch/>
        </p:blipFill>
        <p:spPr>
          <a:xfrm>
            <a:off x="7291178" y="1819447"/>
            <a:ext cx="2324770" cy="4990391"/>
          </a:xfrm>
          <a:prstGeom prst="rect">
            <a:avLst/>
          </a:prstGeom>
        </p:spPr>
      </p:pic>
      <p:sp>
        <p:nvSpPr>
          <p:cNvPr id="22" name="文本框 21"/>
          <p:cNvSpPr txBox="1"/>
          <p:nvPr/>
        </p:nvSpPr>
        <p:spPr>
          <a:xfrm>
            <a:off x="942189" y="1036365"/>
            <a:ext cx="8711731" cy="1938992"/>
          </a:xfrm>
          <a:prstGeom prst="rect">
            <a:avLst/>
          </a:prstGeom>
          <a:noFill/>
        </p:spPr>
        <p:txBody>
          <a:bodyPr wrap="square" rtlCol="0">
            <a:spAutoFit/>
          </a:bodyPr>
          <a:lstStyle/>
          <a:p>
            <a:pPr>
              <a:lnSpc>
                <a:spcPct val="150000"/>
              </a:lnSpc>
            </a:pPr>
            <a:r>
              <a:rPr lang="en-US" altLang="zh-CN" sz="2000" dirty="0">
                <a:solidFill>
                  <a:srgbClr val="323F4F"/>
                </a:solidFill>
                <a:latin typeface="Candara"/>
                <a:ea typeface="微软雅黑"/>
              </a:rPr>
              <a:t>4</a:t>
            </a:r>
            <a:r>
              <a:rPr lang="zh-CN" altLang="en-US" sz="2000" dirty="0">
                <a:solidFill>
                  <a:srgbClr val="323F4F"/>
                </a:solidFill>
                <a:latin typeface="Candara"/>
                <a:ea typeface="微软雅黑"/>
              </a:rPr>
              <a:t>、使用压力容器，必须严格按照操作规范进行工作，避免伤人事故发生</a:t>
            </a:r>
            <a:endParaRPr lang="en-US" altLang="zh-CN" sz="2000" dirty="0">
              <a:solidFill>
                <a:srgbClr val="323F4F"/>
              </a:solidFill>
              <a:latin typeface="Candara"/>
              <a:ea typeface="微软雅黑"/>
            </a:endParaRPr>
          </a:p>
          <a:p>
            <a:pPr>
              <a:lnSpc>
                <a:spcPct val="150000"/>
              </a:lnSpc>
            </a:pPr>
            <a:r>
              <a:rPr lang="en-US" altLang="zh-CN" sz="2000" dirty="0">
                <a:solidFill>
                  <a:srgbClr val="323F4F"/>
                </a:solidFill>
                <a:latin typeface="Candara"/>
                <a:ea typeface="微软雅黑"/>
              </a:rPr>
              <a:t>        </a:t>
            </a:r>
            <a:r>
              <a:rPr lang="zh-CN" altLang="en-US" sz="2000" dirty="0">
                <a:solidFill>
                  <a:srgbClr val="323F4F"/>
                </a:solidFill>
                <a:latin typeface="Candara"/>
                <a:ea typeface="微软雅黑"/>
              </a:rPr>
              <a:t>实验</a:t>
            </a:r>
            <a:r>
              <a:rPr lang="en-US" altLang="zh-CN" sz="2000" dirty="0">
                <a:solidFill>
                  <a:srgbClr val="323F4F"/>
                </a:solidFill>
                <a:latin typeface="Candara"/>
                <a:ea typeface="微软雅黑"/>
              </a:rPr>
              <a:t>5</a:t>
            </a:r>
            <a:r>
              <a:rPr lang="zh-CN" altLang="en-US" sz="2000" dirty="0">
                <a:solidFill>
                  <a:srgbClr val="323F4F"/>
                </a:solidFill>
                <a:latin typeface="Candara"/>
                <a:ea typeface="微软雅黑"/>
              </a:rPr>
              <a:t>中，需对体系抽低真空</a:t>
            </a:r>
            <a:endParaRPr lang="en-US" altLang="zh-CN" sz="2000" dirty="0">
              <a:solidFill>
                <a:srgbClr val="323F4F"/>
              </a:solidFill>
              <a:latin typeface="Candara"/>
              <a:ea typeface="微软雅黑"/>
            </a:endParaRPr>
          </a:p>
          <a:p>
            <a:pPr>
              <a:lnSpc>
                <a:spcPct val="150000"/>
              </a:lnSpc>
            </a:pPr>
            <a:r>
              <a:rPr lang="en-US" altLang="zh-CN" sz="2000" dirty="0">
                <a:solidFill>
                  <a:srgbClr val="323F4F"/>
                </a:solidFill>
                <a:latin typeface="Candara"/>
                <a:ea typeface="微软雅黑"/>
              </a:rPr>
              <a:t>        </a:t>
            </a:r>
            <a:r>
              <a:rPr lang="zh-CN" altLang="en-US" sz="2000" dirty="0">
                <a:solidFill>
                  <a:srgbClr val="323F4F"/>
                </a:solidFill>
                <a:latin typeface="Candara"/>
                <a:ea typeface="微软雅黑"/>
              </a:rPr>
              <a:t>实验</a:t>
            </a:r>
            <a:r>
              <a:rPr lang="en-US" altLang="zh-CN" sz="2000" dirty="0">
                <a:solidFill>
                  <a:srgbClr val="323F4F"/>
                </a:solidFill>
                <a:latin typeface="Candara"/>
                <a:ea typeface="微软雅黑"/>
              </a:rPr>
              <a:t>3</a:t>
            </a:r>
            <a:r>
              <a:rPr lang="zh-CN" altLang="en-US" sz="2000" dirty="0">
                <a:solidFill>
                  <a:srgbClr val="323F4F"/>
                </a:solidFill>
                <a:latin typeface="Candara"/>
                <a:ea typeface="微软雅黑"/>
              </a:rPr>
              <a:t>中，固体有机物完全燃烧，需使用高压</a:t>
            </a:r>
            <a:endParaRPr lang="en-US" altLang="zh-CN" sz="2000" dirty="0">
              <a:solidFill>
                <a:srgbClr val="323F4F"/>
              </a:solidFill>
              <a:latin typeface="Candara"/>
              <a:ea typeface="微软雅黑"/>
            </a:endParaRPr>
          </a:p>
          <a:p>
            <a:pPr>
              <a:lnSpc>
                <a:spcPct val="150000"/>
              </a:lnSpc>
            </a:pPr>
            <a:r>
              <a:rPr lang="zh-CN" altLang="en-US" sz="2000" dirty="0">
                <a:solidFill>
                  <a:srgbClr val="323F4F"/>
                </a:solidFill>
                <a:latin typeface="Candara"/>
                <a:ea typeface="微软雅黑"/>
              </a:rPr>
              <a:t>氧气钢瓶和高压容器氧弹</a:t>
            </a:r>
          </a:p>
        </p:txBody>
      </p:sp>
    </p:spTree>
    <p:extLst>
      <p:ext uri="{BB962C8B-B14F-4D97-AF65-F5344CB8AC3E}">
        <p14:creationId xmlns:p14="http://schemas.microsoft.com/office/powerpoint/2010/main" val="2239356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4000" y="231839"/>
            <a:ext cx="9144000" cy="762337"/>
            <a:chOff x="0" y="231838"/>
            <a:chExt cx="9144000" cy="762337"/>
          </a:xfrm>
        </p:grpSpPr>
        <p:grpSp>
          <p:nvGrpSpPr>
            <p:cNvPr id="6" name="组合 5"/>
            <p:cNvGrpSpPr/>
            <p:nvPr/>
          </p:nvGrpSpPr>
          <p:grpSpPr>
            <a:xfrm>
              <a:off x="0" y="231838"/>
              <a:ext cx="759125" cy="693420"/>
              <a:chOff x="0" y="532828"/>
              <a:chExt cx="759125" cy="568897"/>
            </a:xfrm>
          </p:grpSpPr>
          <p:sp>
            <p:nvSpPr>
              <p:cNvPr id="12"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8"/>
            <p:cNvGrpSpPr/>
            <p:nvPr/>
          </p:nvGrpSpPr>
          <p:grpSpPr>
            <a:xfrm>
              <a:off x="0" y="922175"/>
              <a:ext cx="9144000" cy="72000"/>
              <a:chOff x="0" y="532828"/>
              <a:chExt cx="618721" cy="568897"/>
            </a:xfrm>
          </p:grpSpPr>
          <p:sp>
            <p:nvSpPr>
              <p:cNvPr id="8" name="矩形 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6" name="文本框 5"/>
          <p:cNvSpPr txBox="1"/>
          <p:nvPr/>
        </p:nvSpPr>
        <p:spPr>
          <a:xfrm>
            <a:off x="2348494" y="244675"/>
            <a:ext cx="2369249" cy="646331"/>
          </a:xfrm>
          <a:prstGeom prst="rect">
            <a:avLst/>
          </a:prstGeom>
          <a:noFill/>
        </p:spPr>
        <p:txBody>
          <a:bodyPr wrap="square" rtlCol="0">
            <a:spAutoFit/>
          </a:bodyPr>
          <a:lstStyle/>
          <a:p>
            <a:r>
              <a:rPr lang="zh-CN" altLang="en-US" sz="3600" dirty="0">
                <a:solidFill>
                  <a:schemeClr val="accent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讲座内容</a:t>
            </a:r>
          </a:p>
        </p:txBody>
      </p:sp>
      <p:grpSp>
        <p:nvGrpSpPr>
          <p:cNvPr id="17" name="组合 16"/>
          <p:cNvGrpSpPr/>
          <p:nvPr/>
        </p:nvGrpSpPr>
        <p:grpSpPr>
          <a:xfrm>
            <a:off x="695835" y="1099742"/>
            <a:ext cx="720000" cy="551180"/>
            <a:chOff x="1300036" y="1654940"/>
            <a:chExt cx="895700" cy="732471"/>
          </a:xfrm>
        </p:grpSpPr>
        <p:sp>
          <p:nvSpPr>
            <p:cNvPr id="18" name="对角圆角矩形 17"/>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27"/>
            <p:cNvSpPr txBox="1"/>
            <p:nvPr/>
          </p:nvSpPr>
          <p:spPr>
            <a:xfrm>
              <a:off x="1541772" y="1692096"/>
              <a:ext cx="504926"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1</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sp>
        <p:nvSpPr>
          <p:cNvPr id="38" name="TextBox 37"/>
          <p:cNvSpPr txBox="1"/>
          <p:nvPr/>
        </p:nvSpPr>
        <p:spPr>
          <a:xfrm>
            <a:off x="1762791" y="1161293"/>
            <a:ext cx="4873450"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物理化学理论与物理化学实验</a:t>
            </a:r>
            <a:endParaRPr lang="zh-CN" altLang="en-US" sz="2800" dirty="0"/>
          </a:p>
        </p:txBody>
      </p:sp>
      <p:sp>
        <p:nvSpPr>
          <p:cNvPr id="39" name="TextBox 38"/>
          <p:cNvSpPr txBox="1"/>
          <p:nvPr/>
        </p:nvSpPr>
        <p:spPr>
          <a:xfrm>
            <a:off x="1732763" y="1637054"/>
            <a:ext cx="1627369"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实验内容</a:t>
            </a:r>
            <a:endParaRPr lang="zh-CN" altLang="en-US" sz="2800" dirty="0"/>
          </a:p>
        </p:txBody>
      </p:sp>
      <p:grpSp>
        <p:nvGrpSpPr>
          <p:cNvPr id="40" name="组合 39"/>
          <p:cNvGrpSpPr/>
          <p:nvPr/>
        </p:nvGrpSpPr>
        <p:grpSpPr>
          <a:xfrm>
            <a:off x="695835" y="1639854"/>
            <a:ext cx="720000" cy="551180"/>
            <a:chOff x="1300036" y="1654940"/>
            <a:chExt cx="895700" cy="732471"/>
          </a:xfrm>
        </p:grpSpPr>
        <p:sp>
          <p:nvSpPr>
            <p:cNvPr id="41" name="对角圆角矩形 40"/>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文本框 27"/>
            <p:cNvSpPr txBox="1"/>
            <p:nvPr/>
          </p:nvSpPr>
          <p:spPr>
            <a:xfrm>
              <a:off x="1541772" y="1692096"/>
              <a:ext cx="504926"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2</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grpSp>
        <p:nvGrpSpPr>
          <p:cNvPr id="43" name="组合 42"/>
          <p:cNvGrpSpPr/>
          <p:nvPr/>
        </p:nvGrpSpPr>
        <p:grpSpPr>
          <a:xfrm>
            <a:off x="695835" y="2204746"/>
            <a:ext cx="720000" cy="551180"/>
            <a:chOff x="1300036" y="1654940"/>
            <a:chExt cx="895700" cy="732471"/>
          </a:xfrm>
        </p:grpSpPr>
        <p:sp>
          <p:nvSpPr>
            <p:cNvPr id="44" name="对角圆角矩形 43"/>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文本框 27"/>
            <p:cNvSpPr txBox="1"/>
            <p:nvPr/>
          </p:nvSpPr>
          <p:spPr>
            <a:xfrm>
              <a:off x="1541772" y="1692096"/>
              <a:ext cx="504926"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3</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grpSp>
        <p:nvGrpSpPr>
          <p:cNvPr id="46" name="组合 45"/>
          <p:cNvGrpSpPr/>
          <p:nvPr/>
        </p:nvGrpSpPr>
        <p:grpSpPr>
          <a:xfrm>
            <a:off x="695835" y="2755926"/>
            <a:ext cx="720000" cy="551180"/>
            <a:chOff x="1300036" y="1654940"/>
            <a:chExt cx="895700" cy="732471"/>
          </a:xfrm>
        </p:grpSpPr>
        <p:sp>
          <p:nvSpPr>
            <p:cNvPr id="47" name="对角圆角矩形 46"/>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27"/>
            <p:cNvSpPr txBox="1"/>
            <p:nvPr/>
          </p:nvSpPr>
          <p:spPr>
            <a:xfrm>
              <a:off x="1541772" y="1692096"/>
              <a:ext cx="504926"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4</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grpSp>
        <p:nvGrpSpPr>
          <p:cNvPr id="49" name="组合 48"/>
          <p:cNvGrpSpPr/>
          <p:nvPr/>
        </p:nvGrpSpPr>
        <p:grpSpPr>
          <a:xfrm>
            <a:off x="695835" y="3284866"/>
            <a:ext cx="720000" cy="551180"/>
            <a:chOff x="1300036" y="1654940"/>
            <a:chExt cx="895700" cy="732471"/>
          </a:xfrm>
        </p:grpSpPr>
        <p:sp>
          <p:nvSpPr>
            <p:cNvPr id="50" name="对角圆角矩形 49"/>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文本框 27"/>
            <p:cNvSpPr txBox="1"/>
            <p:nvPr/>
          </p:nvSpPr>
          <p:spPr>
            <a:xfrm>
              <a:off x="1541772" y="1692096"/>
              <a:ext cx="504926"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5</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grpSp>
        <p:nvGrpSpPr>
          <p:cNvPr id="52" name="组合 51"/>
          <p:cNvGrpSpPr/>
          <p:nvPr/>
        </p:nvGrpSpPr>
        <p:grpSpPr>
          <a:xfrm>
            <a:off x="695835" y="3836046"/>
            <a:ext cx="720000" cy="551180"/>
            <a:chOff x="1300036" y="1654940"/>
            <a:chExt cx="895700" cy="732471"/>
          </a:xfrm>
        </p:grpSpPr>
        <p:sp>
          <p:nvSpPr>
            <p:cNvPr id="53" name="对角圆角矩形 52"/>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文本框 27"/>
            <p:cNvSpPr txBox="1"/>
            <p:nvPr/>
          </p:nvSpPr>
          <p:spPr>
            <a:xfrm>
              <a:off x="1541772" y="1692096"/>
              <a:ext cx="504926"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6</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grpSp>
        <p:nvGrpSpPr>
          <p:cNvPr id="55" name="组合 54"/>
          <p:cNvGrpSpPr/>
          <p:nvPr/>
        </p:nvGrpSpPr>
        <p:grpSpPr>
          <a:xfrm>
            <a:off x="695835" y="4364986"/>
            <a:ext cx="720000" cy="551180"/>
            <a:chOff x="1300036" y="1654940"/>
            <a:chExt cx="895700" cy="732471"/>
          </a:xfrm>
        </p:grpSpPr>
        <p:sp>
          <p:nvSpPr>
            <p:cNvPr id="56" name="对角圆角矩形 55"/>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文本框 27"/>
            <p:cNvSpPr txBox="1"/>
            <p:nvPr/>
          </p:nvSpPr>
          <p:spPr>
            <a:xfrm>
              <a:off x="1541772" y="1692096"/>
              <a:ext cx="504926"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7</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grpSp>
        <p:nvGrpSpPr>
          <p:cNvPr id="58" name="组合 57"/>
          <p:cNvGrpSpPr/>
          <p:nvPr/>
        </p:nvGrpSpPr>
        <p:grpSpPr>
          <a:xfrm>
            <a:off x="695835" y="4916166"/>
            <a:ext cx="720000" cy="551180"/>
            <a:chOff x="1300036" y="1654940"/>
            <a:chExt cx="895700" cy="732471"/>
          </a:xfrm>
        </p:grpSpPr>
        <p:sp>
          <p:nvSpPr>
            <p:cNvPr id="59" name="对角圆角矩形 58"/>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框 27"/>
            <p:cNvSpPr txBox="1"/>
            <p:nvPr/>
          </p:nvSpPr>
          <p:spPr>
            <a:xfrm>
              <a:off x="1541772" y="1692096"/>
              <a:ext cx="504926"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8</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grpSp>
        <p:nvGrpSpPr>
          <p:cNvPr id="61" name="组合 60"/>
          <p:cNvGrpSpPr/>
          <p:nvPr/>
        </p:nvGrpSpPr>
        <p:grpSpPr>
          <a:xfrm>
            <a:off x="695835" y="5445106"/>
            <a:ext cx="720000" cy="551180"/>
            <a:chOff x="1300036" y="1654940"/>
            <a:chExt cx="895700" cy="732471"/>
          </a:xfrm>
        </p:grpSpPr>
        <p:sp>
          <p:nvSpPr>
            <p:cNvPr id="62" name="对角圆角矩形 61"/>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文本框 27"/>
            <p:cNvSpPr txBox="1"/>
            <p:nvPr/>
          </p:nvSpPr>
          <p:spPr>
            <a:xfrm>
              <a:off x="1541772" y="1692096"/>
              <a:ext cx="504926"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9</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grpSp>
        <p:nvGrpSpPr>
          <p:cNvPr id="64" name="组合 63"/>
          <p:cNvGrpSpPr/>
          <p:nvPr/>
        </p:nvGrpSpPr>
        <p:grpSpPr>
          <a:xfrm>
            <a:off x="695836" y="5996287"/>
            <a:ext cx="720000" cy="564893"/>
            <a:chOff x="1300036" y="1654940"/>
            <a:chExt cx="895700" cy="750694"/>
          </a:xfrm>
        </p:grpSpPr>
        <p:sp>
          <p:nvSpPr>
            <p:cNvPr id="65" name="对角圆角矩形 64"/>
            <p:cNvSpPr/>
            <p:nvPr/>
          </p:nvSpPr>
          <p:spPr bwMode="auto">
            <a:xfrm>
              <a:off x="1300036" y="1654940"/>
              <a:ext cx="895700" cy="62193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prstTxWarp prst="textNoShape">
                <a:avLst/>
              </a:prstTxWarp>
              <a:noAutofit/>
            </a:bodyPr>
            <a:lstStyle/>
            <a:p>
              <a:pPr algn="ctr" defTabSz="801688" fontAlgn="base">
                <a:spcBef>
                  <a:spcPct val="0"/>
                </a:spcBef>
                <a:spcAft>
                  <a:spcPct val="0"/>
                </a:spcAft>
              </a:pPr>
              <a:endParaRPr lang="zh-CN" altLang="en-US" sz="6600"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文本框 27"/>
            <p:cNvSpPr txBox="1"/>
            <p:nvPr/>
          </p:nvSpPr>
          <p:spPr>
            <a:xfrm>
              <a:off x="1415609" y="1710319"/>
              <a:ext cx="780124" cy="695315"/>
            </a:xfrm>
            <a:prstGeom prst="rect">
              <a:avLst/>
            </a:prstGeom>
            <a:noFill/>
          </p:spPr>
          <p:txBody>
            <a:bodyPr wrap="none" rtlCol="0">
              <a:spAutoFit/>
            </a:bodyPr>
            <a:lstStyle/>
            <a:p>
              <a:r>
                <a:rPr lang="en-US" altLang="zh-CN" sz="2800" b="1" dirty="0">
                  <a:solidFill>
                    <a:schemeClr val="accent1">
                      <a:lumMod val="50000"/>
                    </a:schemeClr>
                  </a:solidFill>
                  <a:latin typeface="微软雅黑" pitchFamily="34" charset="-122"/>
                  <a:ea typeface="微软雅黑" pitchFamily="34" charset="-122"/>
                  <a:sym typeface="微软雅黑" panose="020B0503020204020204" pitchFamily="34" charset="-122"/>
                </a:rPr>
                <a:t>10</a:t>
              </a:r>
              <a:endParaRPr lang="zh-CN" altLang="en-US" sz="2800" b="1" dirty="0">
                <a:solidFill>
                  <a:schemeClr val="accent1">
                    <a:lumMod val="50000"/>
                  </a:schemeClr>
                </a:solidFill>
                <a:latin typeface="微软雅黑" pitchFamily="34" charset="-122"/>
                <a:ea typeface="微软雅黑" pitchFamily="34" charset="-122"/>
                <a:sym typeface="微软雅黑" panose="020B0503020204020204" pitchFamily="34" charset="-122"/>
              </a:endParaRPr>
            </a:p>
          </p:txBody>
        </p:sp>
      </p:grpSp>
      <p:sp>
        <p:nvSpPr>
          <p:cNvPr id="68" name="TextBox 67"/>
          <p:cNvSpPr txBox="1"/>
          <p:nvPr/>
        </p:nvSpPr>
        <p:spPr>
          <a:xfrm>
            <a:off x="1703948" y="2160698"/>
            <a:ext cx="4852610" cy="523220"/>
          </a:xfrm>
          <a:prstGeom prst="rect">
            <a:avLst/>
          </a:prstGeom>
          <a:noFill/>
        </p:spPr>
        <p:txBody>
          <a:bodyPr wrap="none" rtlCol="0">
            <a:spAutoFit/>
          </a:bodyPr>
          <a:lstStyle/>
          <a:p>
            <a:r>
              <a:rPr lang="zh-CN" altLang="en-US" sz="2800" b="1" dirty="0">
                <a:solidFill>
                  <a:srgbClr val="FF0000"/>
                </a:solidFill>
                <a:latin typeface="宋体" panose="02010600030101010101" pitchFamily="2" charset="-122"/>
              </a:rPr>
              <a:t>实</a:t>
            </a:r>
            <a:r>
              <a:rPr lang="zh-CN" altLang="en-US" sz="2800" b="1" dirty="0">
                <a:solidFill>
                  <a:srgbClr val="FF0000"/>
                </a:solidFill>
              </a:rPr>
              <a:t>验分组名单，实验时间安排</a:t>
            </a:r>
            <a:endParaRPr lang="zh-CN" altLang="en-US" sz="2800" dirty="0">
              <a:solidFill>
                <a:srgbClr val="FF0000"/>
              </a:solidFill>
            </a:endParaRPr>
          </a:p>
        </p:txBody>
      </p:sp>
      <p:sp>
        <p:nvSpPr>
          <p:cNvPr id="69" name="TextBox 68"/>
          <p:cNvSpPr txBox="1"/>
          <p:nvPr/>
        </p:nvSpPr>
        <p:spPr>
          <a:xfrm>
            <a:off x="1703948" y="2736762"/>
            <a:ext cx="3070071"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实验安全注意事项</a:t>
            </a:r>
            <a:endParaRPr lang="zh-CN" altLang="en-US" sz="2800" dirty="0"/>
          </a:p>
        </p:txBody>
      </p:sp>
      <p:sp>
        <p:nvSpPr>
          <p:cNvPr id="70" name="TextBox 69"/>
          <p:cNvSpPr txBox="1"/>
          <p:nvPr/>
        </p:nvSpPr>
        <p:spPr>
          <a:xfrm>
            <a:off x="1703948" y="3240818"/>
            <a:ext cx="1627369"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实验纪律</a:t>
            </a:r>
            <a:endParaRPr lang="zh-CN" altLang="en-US" sz="2800" dirty="0"/>
          </a:p>
        </p:txBody>
      </p:sp>
      <p:sp>
        <p:nvSpPr>
          <p:cNvPr id="71" name="TextBox 70"/>
          <p:cNvSpPr txBox="1"/>
          <p:nvPr/>
        </p:nvSpPr>
        <p:spPr>
          <a:xfrm>
            <a:off x="1703948" y="3764038"/>
            <a:ext cx="1620957" cy="523220"/>
          </a:xfrm>
          <a:prstGeom prst="rect">
            <a:avLst/>
          </a:prstGeom>
          <a:noFill/>
        </p:spPr>
        <p:txBody>
          <a:bodyPr wrap="none" rtlCol="0">
            <a:spAutoFit/>
          </a:bodyPr>
          <a:lstStyle/>
          <a:p>
            <a:r>
              <a:rPr lang="zh-CN" altLang="en-US" sz="2800" b="1" dirty="0">
                <a:solidFill>
                  <a:srgbClr val="FF0000"/>
                </a:solidFill>
                <a:latin typeface="宋体" panose="02010600030101010101" pitchFamily="2" charset="-122"/>
              </a:rPr>
              <a:t>实验资料</a:t>
            </a:r>
            <a:endParaRPr lang="zh-CN" altLang="en-US" sz="2800" dirty="0">
              <a:solidFill>
                <a:srgbClr val="FF0000"/>
              </a:solidFill>
            </a:endParaRPr>
          </a:p>
        </p:txBody>
      </p:sp>
      <p:sp>
        <p:nvSpPr>
          <p:cNvPr id="72" name="TextBox 71"/>
          <p:cNvSpPr txBox="1"/>
          <p:nvPr/>
        </p:nvSpPr>
        <p:spPr>
          <a:xfrm>
            <a:off x="1703947" y="4320938"/>
            <a:ext cx="2348720"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实验预习考核</a:t>
            </a:r>
          </a:p>
        </p:txBody>
      </p:sp>
      <p:sp>
        <p:nvSpPr>
          <p:cNvPr id="73" name="TextBox 72"/>
          <p:cNvSpPr txBox="1"/>
          <p:nvPr/>
        </p:nvSpPr>
        <p:spPr>
          <a:xfrm>
            <a:off x="1703947" y="4897002"/>
            <a:ext cx="3597460"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实验及报告部分评分 </a:t>
            </a:r>
            <a:endParaRPr lang="zh-CN" altLang="en-US" sz="2800" dirty="0"/>
          </a:p>
        </p:txBody>
      </p:sp>
      <p:sp>
        <p:nvSpPr>
          <p:cNvPr id="74" name="TextBox 73"/>
          <p:cNvSpPr txBox="1"/>
          <p:nvPr/>
        </p:nvSpPr>
        <p:spPr>
          <a:xfrm>
            <a:off x="1703947" y="5401058"/>
            <a:ext cx="3057247"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原始实验数据保存</a:t>
            </a:r>
            <a:endParaRPr lang="zh-CN" altLang="en-US" sz="2800" dirty="0"/>
          </a:p>
        </p:txBody>
      </p:sp>
      <p:sp>
        <p:nvSpPr>
          <p:cNvPr id="75" name="TextBox 74"/>
          <p:cNvSpPr txBox="1"/>
          <p:nvPr/>
        </p:nvSpPr>
        <p:spPr>
          <a:xfrm>
            <a:off x="1703948" y="5977122"/>
            <a:ext cx="3057247"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实验报告</a:t>
            </a:r>
            <a:r>
              <a:rPr lang="zh-CN" altLang="en-US" sz="2800" b="1" dirty="0">
                <a:solidFill>
                  <a:srgbClr val="FF0000"/>
                </a:solidFill>
                <a:latin typeface="宋体" panose="02010600030101010101" pitchFamily="2" charset="-122"/>
              </a:rPr>
              <a:t>上传时限</a:t>
            </a:r>
            <a:endParaRPr lang="zh-CN" altLang="en-US" sz="2800" dirty="0"/>
          </a:p>
        </p:txBody>
      </p:sp>
    </p:spTree>
    <p:extLst>
      <p:ext uri="{BB962C8B-B14F-4D97-AF65-F5344CB8AC3E}">
        <p14:creationId xmlns:p14="http://schemas.microsoft.com/office/powerpoint/2010/main" val="383107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2" name="TextBox 31"/>
          <p:cNvSpPr txBox="1"/>
          <p:nvPr/>
        </p:nvSpPr>
        <p:spPr>
          <a:xfrm>
            <a:off x="2351585" y="170638"/>
            <a:ext cx="3791423"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四、实验安全注意事项</a:t>
            </a:r>
            <a:endParaRPr lang="zh-CN" altLang="en-US" sz="2800" dirty="0"/>
          </a:p>
          <a:p>
            <a:endParaRPr lang="zh-CN" altLang="en-US" sz="2800" dirty="0"/>
          </a:p>
        </p:txBody>
      </p:sp>
      <p:sp>
        <p:nvSpPr>
          <p:cNvPr id="15" name="Rectangle 3"/>
          <p:cNvSpPr txBox="1">
            <a:spLocks noChangeArrowheads="1"/>
          </p:cNvSpPr>
          <p:nvPr/>
        </p:nvSpPr>
        <p:spPr>
          <a:xfrm>
            <a:off x="2135560" y="764704"/>
            <a:ext cx="7128792" cy="5184576"/>
          </a:xfrm>
          <a:prstGeom prst="rect">
            <a:avLst/>
          </a:prstGeom>
        </p:spPr>
        <p:txBody>
          <a:bodyPr/>
          <a:lstStyle/>
          <a:p>
            <a:pPr marL="609600" indent="-609600" algn="ctr">
              <a:spcBef>
                <a:spcPct val="30000"/>
              </a:spcBef>
              <a:defRPr/>
            </a:pPr>
            <a:endParaRPr lang="zh-CN" altLang="en-US" sz="4000" b="1" dirty="0">
              <a:solidFill>
                <a:srgbClr val="000000"/>
              </a:solidFill>
              <a:latin typeface="宋体" pitchFamily="2" charset="-122"/>
            </a:endParaRPr>
          </a:p>
        </p:txBody>
      </p:sp>
      <p:sp>
        <p:nvSpPr>
          <p:cNvPr id="24" name="文本框 23"/>
          <p:cNvSpPr txBox="1"/>
          <p:nvPr/>
        </p:nvSpPr>
        <p:spPr>
          <a:xfrm>
            <a:off x="940275" y="1070987"/>
            <a:ext cx="9002055" cy="707886"/>
          </a:xfrm>
          <a:prstGeom prst="rect">
            <a:avLst/>
          </a:prstGeom>
          <a:noFill/>
        </p:spPr>
        <p:txBody>
          <a:bodyPr wrap="square" rtlCol="0">
            <a:spAutoFit/>
          </a:bodyPr>
          <a:lstStyle/>
          <a:p>
            <a:r>
              <a:rPr lang="en-US" altLang="zh-CN" sz="2000" dirty="0">
                <a:solidFill>
                  <a:srgbClr val="323F4F"/>
                </a:solidFill>
                <a:latin typeface="Candara"/>
                <a:ea typeface="微软雅黑"/>
              </a:rPr>
              <a:t>5</a:t>
            </a:r>
            <a:r>
              <a:rPr lang="zh-CN" altLang="en-US" sz="2000" dirty="0">
                <a:solidFill>
                  <a:srgbClr val="323F4F"/>
                </a:solidFill>
                <a:latin typeface="Candara"/>
                <a:ea typeface="微软雅黑"/>
              </a:rPr>
              <a:t>、在实验工作中使用高温液体（如沸水）和低温液体（如液氮）时，要小心操作，避免人体灼伤事故发生。</a:t>
            </a: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5057" y="1991933"/>
            <a:ext cx="3082901" cy="4110535"/>
          </a:xfrm>
          <a:prstGeom prst="rect">
            <a:avLst/>
          </a:prstGeom>
        </p:spPr>
      </p:pic>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11875" t="8771" r="19977"/>
          <a:stretch/>
        </p:blipFill>
        <p:spPr>
          <a:xfrm>
            <a:off x="6231420" y="2010575"/>
            <a:ext cx="3128890" cy="4121643"/>
          </a:xfrm>
          <a:prstGeom prst="rect">
            <a:avLst/>
          </a:prstGeom>
        </p:spPr>
      </p:pic>
    </p:spTree>
    <p:extLst>
      <p:ext uri="{BB962C8B-B14F-4D97-AF65-F5344CB8AC3E}">
        <p14:creationId xmlns:p14="http://schemas.microsoft.com/office/powerpoint/2010/main" val="1442229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2" name="TextBox 31"/>
          <p:cNvSpPr txBox="1"/>
          <p:nvPr/>
        </p:nvSpPr>
        <p:spPr>
          <a:xfrm>
            <a:off x="2351585" y="170638"/>
            <a:ext cx="3791423"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四、实验安全注意事项</a:t>
            </a:r>
            <a:endParaRPr lang="zh-CN" altLang="en-US" sz="2800" dirty="0"/>
          </a:p>
          <a:p>
            <a:endParaRPr lang="zh-CN" altLang="en-US" sz="2800" dirty="0"/>
          </a:p>
        </p:txBody>
      </p:sp>
      <p:sp>
        <p:nvSpPr>
          <p:cNvPr id="15" name="Rectangle 3"/>
          <p:cNvSpPr txBox="1">
            <a:spLocks noChangeArrowheads="1"/>
          </p:cNvSpPr>
          <p:nvPr/>
        </p:nvSpPr>
        <p:spPr>
          <a:xfrm>
            <a:off x="2135560" y="764704"/>
            <a:ext cx="7128792" cy="5184576"/>
          </a:xfrm>
          <a:prstGeom prst="rect">
            <a:avLst/>
          </a:prstGeom>
        </p:spPr>
        <p:txBody>
          <a:bodyPr/>
          <a:lstStyle/>
          <a:p>
            <a:pPr marL="609600" indent="-609600" algn="ctr">
              <a:spcBef>
                <a:spcPct val="30000"/>
              </a:spcBef>
              <a:defRPr/>
            </a:pPr>
            <a:endParaRPr lang="zh-CN" altLang="en-US" sz="4000" b="1" dirty="0">
              <a:solidFill>
                <a:srgbClr val="000000"/>
              </a:solidFill>
              <a:latin typeface="宋体" pitchFamily="2" charset="-122"/>
            </a:endParaRPr>
          </a:p>
        </p:txBody>
      </p:sp>
      <p:sp>
        <p:nvSpPr>
          <p:cNvPr id="29" name="文本框 28"/>
          <p:cNvSpPr txBox="1"/>
          <p:nvPr/>
        </p:nvSpPr>
        <p:spPr>
          <a:xfrm>
            <a:off x="1077730" y="1000157"/>
            <a:ext cx="9430543" cy="707886"/>
          </a:xfrm>
          <a:prstGeom prst="rect">
            <a:avLst/>
          </a:prstGeom>
          <a:noFill/>
        </p:spPr>
        <p:txBody>
          <a:bodyPr wrap="square" rtlCol="0">
            <a:spAutoFit/>
          </a:bodyPr>
          <a:lstStyle/>
          <a:p>
            <a:r>
              <a:rPr lang="en-US" altLang="zh-CN" sz="2000" dirty="0">
                <a:solidFill>
                  <a:srgbClr val="323F4F"/>
                </a:solidFill>
                <a:latin typeface="Candara"/>
                <a:ea typeface="微软雅黑"/>
              </a:rPr>
              <a:t>6</a:t>
            </a:r>
            <a:r>
              <a:rPr lang="zh-CN" altLang="en-US" sz="2000" dirty="0">
                <a:solidFill>
                  <a:srgbClr val="323F4F"/>
                </a:solidFill>
                <a:latin typeface="Candara"/>
                <a:ea typeface="微软雅黑"/>
              </a:rPr>
              <a:t>、使用酸、碱、盐等腐蚀性、氧化性物质必须小心谨慎，防止造成人身伤害。一旦出现危险，应当采取适当的办法紧急处理，并及时送往医院救治。</a:t>
            </a:r>
          </a:p>
        </p:txBody>
      </p:sp>
      <p:grpSp>
        <p:nvGrpSpPr>
          <p:cNvPr id="30" name="组合 29"/>
          <p:cNvGrpSpPr/>
          <p:nvPr/>
        </p:nvGrpSpPr>
        <p:grpSpPr>
          <a:xfrm>
            <a:off x="4680501" y="2153655"/>
            <a:ext cx="4968875" cy="3727450"/>
            <a:chOff x="4652509" y="2321606"/>
            <a:chExt cx="4968875" cy="3727450"/>
          </a:xfrm>
        </p:grpSpPr>
        <p:pic>
          <p:nvPicPr>
            <p:cNvPr id="31" name="Picture 8" descr="IMG_02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509" y="2321606"/>
              <a:ext cx="4968875"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9"/>
            <p:cNvSpPr>
              <a:spLocks noChangeArrowheads="1"/>
            </p:cNvSpPr>
            <p:nvPr/>
          </p:nvSpPr>
          <p:spPr bwMode="auto">
            <a:xfrm>
              <a:off x="7173459" y="3528106"/>
              <a:ext cx="792162" cy="165576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2346"/>
                </a:buClr>
                <a:buChar char="•"/>
                <a:defRPr kumimoji="1" sz="3200">
                  <a:solidFill>
                    <a:srgbClr val="000066"/>
                  </a:solidFill>
                  <a:latin typeface="Arial" panose="020B0604020202020204" pitchFamily="34" charset="0"/>
                  <a:ea typeface="楷体_GB2312" pitchFamily="49" charset="-122"/>
                </a:defRPr>
              </a:lvl1pPr>
              <a:lvl2pPr marL="742950" indent="-285750">
                <a:spcBef>
                  <a:spcPct val="20000"/>
                </a:spcBef>
                <a:buClr>
                  <a:srgbClr val="1C3870"/>
                </a:buClr>
                <a:buChar char="•"/>
                <a:defRPr kumimoji="1" sz="2800">
                  <a:solidFill>
                    <a:srgbClr val="000066"/>
                  </a:solidFill>
                  <a:latin typeface="Times New Roman" panose="02020603050405020304" pitchFamily="18" charset="0"/>
                  <a:ea typeface="楷体_GB2312" pitchFamily="49" charset="-122"/>
                </a:defRPr>
              </a:lvl2pPr>
              <a:lvl3pPr marL="1143000" indent="-228600">
                <a:spcBef>
                  <a:spcPct val="20000"/>
                </a:spcBef>
                <a:buClr>
                  <a:srgbClr val="0064C8"/>
                </a:buClr>
                <a:buChar char="•"/>
                <a:defRPr kumimoji="1" sz="2400">
                  <a:solidFill>
                    <a:srgbClr val="000066"/>
                  </a:solidFill>
                  <a:latin typeface="Times New Roman" panose="02020603050405020304" pitchFamily="18" charset="0"/>
                  <a:ea typeface="楷体_GB2312" pitchFamily="49" charset="-122"/>
                </a:defRPr>
              </a:lvl3pPr>
              <a:lvl4pPr marL="1600200" indent="-228600">
                <a:spcBef>
                  <a:spcPct val="20000"/>
                </a:spcBef>
                <a:buClr>
                  <a:srgbClr val="0783FF"/>
                </a:buClr>
                <a:buChar char="•"/>
                <a:defRPr kumimoji="1" sz="2000">
                  <a:solidFill>
                    <a:srgbClr val="000066"/>
                  </a:solidFill>
                  <a:latin typeface="Times New Roman" panose="02020603050405020304" pitchFamily="18" charset="0"/>
                  <a:ea typeface="楷体_GB2312" pitchFamily="49" charset="-122"/>
                </a:defRPr>
              </a:lvl4pPr>
              <a:lvl5pPr marL="2057400" indent="-228600">
                <a:spcBef>
                  <a:spcPct val="20000"/>
                </a:spcBef>
                <a:buClr>
                  <a:srgbClr val="87C3FF"/>
                </a:buClr>
                <a:buChar char="•"/>
                <a:defRPr kumimoji="1" sz="2000">
                  <a:solidFill>
                    <a:srgbClr val="000066"/>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9pPr>
            </a:lstStyle>
            <a:p>
              <a:pPr>
                <a:spcBef>
                  <a:spcPct val="30000"/>
                </a:spcBef>
                <a:buClrTx/>
                <a:buFontTx/>
                <a:buNone/>
              </a:pPr>
              <a:endParaRPr lang="zh-CN" altLang="en-US" sz="2400">
                <a:solidFill>
                  <a:srgbClr val="323F4F"/>
                </a:solidFill>
                <a:latin typeface="Times New Roman" panose="02020603050405020304" pitchFamily="18" charset="0"/>
                <a:ea typeface="宋体" panose="02010600030101010101" pitchFamily="2" charset="-122"/>
              </a:endParaRPr>
            </a:p>
          </p:txBody>
        </p:sp>
      </p:grpSp>
      <p:grpSp>
        <p:nvGrpSpPr>
          <p:cNvPr id="34" name="组合 33"/>
          <p:cNvGrpSpPr/>
          <p:nvPr/>
        </p:nvGrpSpPr>
        <p:grpSpPr>
          <a:xfrm>
            <a:off x="1976146" y="2139367"/>
            <a:ext cx="2238375" cy="3741738"/>
            <a:chOff x="2060121" y="2307318"/>
            <a:chExt cx="2238375" cy="3741738"/>
          </a:xfrm>
        </p:grpSpPr>
        <p:pic>
          <p:nvPicPr>
            <p:cNvPr id="35" name="Picture 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21" y="2307318"/>
              <a:ext cx="2238375"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9"/>
            <p:cNvSpPr>
              <a:spLocks noChangeArrowheads="1"/>
            </p:cNvSpPr>
            <p:nvPr/>
          </p:nvSpPr>
          <p:spPr bwMode="auto">
            <a:xfrm>
              <a:off x="2398259" y="3888468"/>
              <a:ext cx="454025" cy="574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2346"/>
                </a:buClr>
                <a:buChar char="•"/>
                <a:defRPr kumimoji="1" sz="3200">
                  <a:solidFill>
                    <a:srgbClr val="000066"/>
                  </a:solidFill>
                  <a:latin typeface="Arial" panose="020B0604020202020204" pitchFamily="34" charset="0"/>
                  <a:ea typeface="楷体_GB2312" pitchFamily="49" charset="-122"/>
                </a:defRPr>
              </a:lvl1pPr>
              <a:lvl2pPr marL="742950" indent="-285750">
                <a:spcBef>
                  <a:spcPct val="20000"/>
                </a:spcBef>
                <a:buClr>
                  <a:srgbClr val="1C3870"/>
                </a:buClr>
                <a:buChar char="•"/>
                <a:defRPr kumimoji="1" sz="2800">
                  <a:solidFill>
                    <a:srgbClr val="000066"/>
                  </a:solidFill>
                  <a:latin typeface="Times New Roman" panose="02020603050405020304" pitchFamily="18" charset="0"/>
                  <a:ea typeface="楷体_GB2312" pitchFamily="49" charset="-122"/>
                </a:defRPr>
              </a:lvl2pPr>
              <a:lvl3pPr marL="1143000" indent="-228600">
                <a:spcBef>
                  <a:spcPct val="20000"/>
                </a:spcBef>
                <a:buClr>
                  <a:srgbClr val="0064C8"/>
                </a:buClr>
                <a:buChar char="•"/>
                <a:defRPr kumimoji="1" sz="2400">
                  <a:solidFill>
                    <a:srgbClr val="000066"/>
                  </a:solidFill>
                  <a:latin typeface="Times New Roman" panose="02020603050405020304" pitchFamily="18" charset="0"/>
                  <a:ea typeface="楷体_GB2312" pitchFamily="49" charset="-122"/>
                </a:defRPr>
              </a:lvl3pPr>
              <a:lvl4pPr marL="1600200" indent="-228600">
                <a:spcBef>
                  <a:spcPct val="20000"/>
                </a:spcBef>
                <a:buClr>
                  <a:srgbClr val="0783FF"/>
                </a:buClr>
                <a:buChar char="•"/>
                <a:defRPr kumimoji="1" sz="2000">
                  <a:solidFill>
                    <a:srgbClr val="000066"/>
                  </a:solidFill>
                  <a:latin typeface="Times New Roman" panose="02020603050405020304" pitchFamily="18" charset="0"/>
                  <a:ea typeface="楷体_GB2312" pitchFamily="49" charset="-122"/>
                </a:defRPr>
              </a:lvl4pPr>
              <a:lvl5pPr marL="2057400" indent="-228600">
                <a:spcBef>
                  <a:spcPct val="20000"/>
                </a:spcBef>
                <a:buClr>
                  <a:srgbClr val="87C3FF"/>
                </a:buClr>
                <a:buChar char="•"/>
                <a:defRPr kumimoji="1" sz="2000">
                  <a:solidFill>
                    <a:srgbClr val="000066"/>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9pPr>
            </a:lstStyle>
            <a:p>
              <a:pPr>
                <a:spcBef>
                  <a:spcPct val="30000"/>
                </a:spcBef>
                <a:buClrTx/>
                <a:buFontTx/>
                <a:buNone/>
              </a:pPr>
              <a:endParaRPr lang="zh-CN" altLang="en-US" sz="2400">
                <a:solidFill>
                  <a:srgbClr val="323F4F"/>
                </a:solidFill>
                <a:latin typeface="Times New Roman" panose="02020603050405020304" pitchFamily="18" charset="0"/>
                <a:ea typeface="宋体" panose="02010600030101010101" pitchFamily="2" charset="-122"/>
              </a:endParaRPr>
            </a:p>
          </p:txBody>
        </p:sp>
        <p:sp>
          <p:nvSpPr>
            <p:cNvPr id="37" name="Rectangle 9"/>
            <p:cNvSpPr>
              <a:spLocks noChangeArrowheads="1"/>
            </p:cNvSpPr>
            <p:nvPr/>
          </p:nvSpPr>
          <p:spPr bwMode="auto">
            <a:xfrm>
              <a:off x="2742746" y="2699431"/>
              <a:ext cx="469900" cy="3968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2346"/>
                </a:buClr>
                <a:buChar char="•"/>
                <a:defRPr kumimoji="1" sz="3200">
                  <a:solidFill>
                    <a:srgbClr val="000066"/>
                  </a:solidFill>
                  <a:latin typeface="Arial" panose="020B0604020202020204" pitchFamily="34" charset="0"/>
                  <a:ea typeface="楷体_GB2312" pitchFamily="49" charset="-122"/>
                </a:defRPr>
              </a:lvl1pPr>
              <a:lvl2pPr marL="742950" indent="-285750">
                <a:spcBef>
                  <a:spcPct val="20000"/>
                </a:spcBef>
                <a:buClr>
                  <a:srgbClr val="1C3870"/>
                </a:buClr>
                <a:buChar char="•"/>
                <a:defRPr kumimoji="1" sz="2800">
                  <a:solidFill>
                    <a:srgbClr val="000066"/>
                  </a:solidFill>
                  <a:latin typeface="Times New Roman" panose="02020603050405020304" pitchFamily="18" charset="0"/>
                  <a:ea typeface="楷体_GB2312" pitchFamily="49" charset="-122"/>
                </a:defRPr>
              </a:lvl2pPr>
              <a:lvl3pPr marL="1143000" indent="-228600">
                <a:spcBef>
                  <a:spcPct val="20000"/>
                </a:spcBef>
                <a:buClr>
                  <a:srgbClr val="0064C8"/>
                </a:buClr>
                <a:buChar char="•"/>
                <a:defRPr kumimoji="1" sz="2400">
                  <a:solidFill>
                    <a:srgbClr val="000066"/>
                  </a:solidFill>
                  <a:latin typeface="Times New Roman" panose="02020603050405020304" pitchFamily="18" charset="0"/>
                  <a:ea typeface="楷体_GB2312" pitchFamily="49" charset="-122"/>
                </a:defRPr>
              </a:lvl3pPr>
              <a:lvl4pPr marL="1600200" indent="-228600">
                <a:spcBef>
                  <a:spcPct val="20000"/>
                </a:spcBef>
                <a:buClr>
                  <a:srgbClr val="0783FF"/>
                </a:buClr>
                <a:buChar char="•"/>
                <a:defRPr kumimoji="1" sz="2000">
                  <a:solidFill>
                    <a:srgbClr val="000066"/>
                  </a:solidFill>
                  <a:latin typeface="Times New Roman" panose="02020603050405020304" pitchFamily="18" charset="0"/>
                  <a:ea typeface="楷体_GB2312" pitchFamily="49" charset="-122"/>
                </a:defRPr>
              </a:lvl4pPr>
              <a:lvl5pPr marL="2057400" indent="-228600">
                <a:spcBef>
                  <a:spcPct val="20000"/>
                </a:spcBef>
                <a:buClr>
                  <a:srgbClr val="87C3FF"/>
                </a:buClr>
                <a:buChar char="•"/>
                <a:defRPr kumimoji="1" sz="2000">
                  <a:solidFill>
                    <a:srgbClr val="000066"/>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9pPr>
            </a:lstStyle>
            <a:p>
              <a:pPr>
                <a:spcBef>
                  <a:spcPct val="30000"/>
                </a:spcBef>
                <a:buClrTx/>
                <a:buFontTx/>
                <a:buNone/>
              </a:pPr>
              <a:endParaRPr lang="zh-CN" altLang="en-US" sz="2400">
                <a:solidFill>
                  <a:srgbClr val="323F4F"/>
                </a:solidFill>
                <a:latin typeface="Times New Roman" panose="02020603050405020304" pitchFamily="18" charset="0"/>
                <a:ea typeface="宋体" panose="02010600030101010101" pitchFamily="2" charset="-122"/>
              </a:endParaRPr>
            </a:p>
          </p:txBody>
        </p:sp>
      </p:grpSp>
    </p:spTree>
    <p:extLst>
      <p:ext uri="{BB962C8B-B14F-4D97-AF65-F5344CB8AC3E}">
        <p14:creationId xmlns:p14="http://schemas.microsoft.com/office/powerpoint/2010/main" val="407922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2" name="TextBox 31"/>
          <p:cNvSpPr txBox="1"/>
          <p:nvPr/>
        </p:nvSpPr>
        <p:spPr>
          <a:xfrm>
            <a:off x="2351585" y="170638"/>
            <a:ext cx="3791423"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四、实验安全注意事项</a:t>
            </a:r>
            <a:endParaRPr lang="zh-CN" altLang="en-US" sz="2800" dirty="0"/>
          </a:p>
          <a:p>
            <a:endParaRPr lang="zh-CN" altLang="en-US" sz="2800" dirty="0"/>
          </a:p>
        </p:txBody>
      </p:sp>
      <p:sp>
        <p:nvSpPr>
          <p:cNvPr id="15" name="Rectangle 3"/>
          <p:cNvSpPr txBox="1">
            <a:spLocks noChangeArrowheads="1"/>
          </p:cNvSpPr>
          <p:nvPr/>
        </p:nvSpPr>
        <p:spPr>
          <a:xfrm>
            <a:off x="2135560" y="764704"/>
            <a:ext cx="7128792" cy="5184576"/>
          </a:xfrm>
          <a:prstGeom prst="rect">
            <a:avLst/>
          </a:prstGeom>
        </p:spPr>
        <p:txBody>
          <a:bodyPr/>
          <a:lstStyle/>
          <a:p>
            <a:pPr marL="609600" indent="-609600" algn="ctr">
              <a:spcBef>
                <a:spcPct val="30000"/>
              </a:spcBef>
              <a:defRPr/>
            </a:pPr>
            <a:endParaRPr lang="zh-CN" altLang="en-US" sz="4000" b="1" dirty="0">
              <a:solidFill>
                <a:srgbClr val="000000"/>
              </a:solidFill>
              <a:latin typeface="宋体" pitchFamily="2" charset="-122"/>
            </a:endParaRPr>
          </a:p>
        </p:txBody>
      </p:sp>
      <p:sp>
        <p:nvSpPr>
          <p:cNvPr id="25" name="文本框 24"/>
          <p:cNvSpPr txBox="1"/>
          <p:nvPr/>
        </p:nvSpPr>
        <p:spPr>
          <a:xfrm>
            <a:off x="1101942" y="1098732"/>
            <a:ext cx="10082131" cy="707886"/>
          </a:xfrm>
          <a:prstGeom prst="rect">
            <a:avLst/>
          </a:prstGeom>
          <a:noFill/>
        </p:spPr>
        <p:txBody>
          <a:bodyPr wrap="square" rtlCol="0">
            <a:spAutoFit/>
          </a:bodyPr>
          <a:lstStyle/>
          <a:p>
            <a:r>
              <a:rPr lang="en-US" altLang="zh-CN" sz="2000" dirty="0">
                <a:solidFill>
                  <a:srgbClr val="323F4F"/>
                </a:solidFill>
                <a:latin typeface="Candara"/>
                <a:ea typeface="微软雅黑"/>
              </a:rPr>
              <a:t>7</a:t>
            </a:r>
            <a:r>
              <a:rPr lang="zh-CN" altLang="en-US" sz="2000" dirty="0">
                <a:solidFill>
                  <a:srgbClr val="323F4F"/>
                </a:solidFill>
                <a:latin typeface="Candara"/>
                <a:ea typeface="微软雅黑"/>
              </a:rPr>
              <a:t>、废液倒入指定的废液桶。固体垃圾分类处理，</a:t>
            </a:r>
            <a:r>
              <a:rPr lang="zh-CN" altLang="en-US" sz="2000" dirty="0">
                <a:solidFill>
                  <a:srgbClr val="FF0000"/>
                </a:solidFill>
                <a:latin typeface="Candara"/>
                <a:ea typeface="微软雅黑"/>
              </a:rPr>
              <a:t>废手套，废玻璃，废针头针管一定要放到指定的垃圾桶！！！</a:t>
            </a:r>
          </a:p>
        </p:txBody>
      </p:sp>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b="7214"/>
          <a:stretch/>
        </p:blipFill>
        <p:spPr>
          <a:xfrm>
            <a:off x="3189206" y="2042660"/>
            <a:ext cx="5632452" cy="3919601"/>
          </a:xfrm>
          <a:prstGeom prst="rect">
            <a:avLst/>
          </a:prstGeom>
        </p:spPr>
      </p:pic>
    </p:spTree>
    <p:extLst>
      <p:ext uri="{BB962C8B-B14F-4D97-AF65-F5344CB8AC3E}">
        <p14:creationId xmlns:p14="http://schemas.microsoft.com/office/powerpoint/2010/main" val="26716676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2" name="TextBox 31"/>
          <p:cNvSpPr txBox="1"/>
          <p:nvPr/>
        </p:nvSpPr>
        <p:spPr>
          <a:xfrm>
            <a:off x="2351585" y="170638"/>
            <a:ext cx="3791423"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四、实验安全注意事项</a:t>
            </a:r>
            <a:endParaRPr lang="zh-CN" altLang="en-US" sz="2800" dirty="0"/>
          </a:p>
          <a:p>
            <a:endParaRPr lang="zh-CN" altLang="en-US" sz="2800" dirty="0"/>
          </a:p>
        </p:txBody>
      </p:sp>
      <p:sp>
        <p:nvSpPr>
          <p:cNvPr id="15" name="Rectangle 3"/>
          <p:cNvSpPr txBox="1">
            <a:spLocks noChangeArrowheads="1"/>
          </p:cNvSpPr>
          <p:nvPr/>
        </p:nvSpPr>
        <p:spPr>
          <a:xfrm>
            <a:off x="2135560" y="764704"/>
            <a:ext cx="7128792" cy="5184576"/>
          </a:xfrm>
          <a:prstGeom prst="rect">
            <a:avLst/>
          </a:prstGeom>
        </p:spPr>
        <p:txBody>
          <a:bodyPr/>
          <a:lstStyle/>
          <a:p>
            <a:pPr marL="609600" indent="-609600" algn="ctr">
              <a:spcBef>
                <a:spcPct val="30000"/>
              </a:spcBef>
              <a:defRPr/>
            </a:pPr>
            <a:endParaRPr lang="zh-CN" altLang="en-US" sz="4000" b="1" dirty="0">
              <a:solidFill>
                <a:srgbClr val="000000"/>
              </a:solidFill>
              <a:latin typeface="宋体" pitchFamily="2" charset="-122"/>
            </a:endParaRPr>
          </a:p>
        </p:txBody>
      </p:sp>
      <p:sp>
        <p:nvSpPr>
          <p:cNvPr id="22" name="文本框 21"/>
          <p:cNvSpPr txBox="1"/>
          <p:nvPr/>
        </p:nvSpPr>
        <p:spPr>
          <a:xfrm>
            <a:off x="892224" y="1058602"/>
            <a:ext cx="9775776" cy="707886"/>
          </a:xfrm>
          <a:prstGeom prst="rect">
            <a:avLst/>
          </a:prstGeom>
          <a:noFill/>
        </p:spPr>
        <p:txBody>
          <a:bodyPr wrap="square" rtlCol="0">
            <a:spAutoFit/>
          </a:bodyPr>
          <a:lstStyle/>
          <a:p>
            <a:r>
              <a:rPr lang="en-US" altLang="zh-CN" sz="2000" dirty="0">
                <a:solidFill>
                  <a:srgbClr val="323F4F"/>
                </a:solidFill>
                <a:latin typeface="Candara"/>
                <a:ea typeface="微软雅黑"/>
              </a:rPr>
              <a:t>8</a:t>
            </a:r>
            <a:r>
              <a:rPr lang="zh-CN" altLang="en-US" sz="2000" dirty="0">
                <a:solidFill>
                  <a:srgbClr val="323F4F"/>
                </a:solidFill>
                <a:latin typeface="Candara"/>
                <a:ea typeface="微软雅黑"/>
              </a:rPr>
              <a:t>、实验结束后，需按照要求完成卫生，老师或助教签字确认，认真检查实验室的水、电状况，关水、关闭仪器开关后才能离开实验室</a:t>
            </a:r>
          </a:p>
        </p:txBody>
      </p:sp>
      <p:grpSp>
        <p:nvGrpSpPr>
          <p:cNvPr id="23" name="组合 22"/>
          <p:cNvGrpSpPr/>
          <p:nvPr/>
        </p:nvGrpSpPr>
        <p:grpSpPr>
          <a:xfrm>
            <a:off x="4143202" y="1858031"/>
            <a:ext cx="3478704" cy="3820465"/>
            <a:chOff x="4172697" y="2039159"/>
            <a:chExt cx="3478704" cy="3820465"/>
          </a:xfrm>
        </p:grpSpPr>
        <p:pic>
          <p:nvPicPr>
            <p:cNvPr id="24" name="图片 23"/>
            <p:cNvPicPr>
              <a:picLocks noChangeAspect="1"/>
            </p:cNvPicPr>
            <p:nvPr/>
          </p:nvPicPr>
          <p:blipFill rotWithShape="1">
            <a:blip r:embed="rId2">
              <a:extLst>
                <a:ext uri="{28A0092B-C50C-407E-A947-70E740481C1C}">
                  <a14:useLocalDpi xmlns:a14="http://schemas.microsoft.com/office/drawing/2010/main" val="0"/>
                </a:ext>
              </a:extLst>
            </a:blip>
            <a:srcRect b="17780"/>
            <a:stretch/>
          </p:blipFill>
          <p:spPr>
            <a:xfrm>
              <a:off x="4172697" y="2039159"/>
              <a:ext cx="3478704" cy="3820465"/>
            </a:xfrm>
            <a:prstGeom prst="rect">
              <a:avLst/>
            </a:prstGeom>
          </p:spPr>
        </p:pic>
        <p:sp>
          <p:nvSpPr>
            <p:cNvPr id="27" name="矩形 26"/>
            <p:cNvSpPr/>
            <p:nvPr/>
          </p:nvSpPr>
          <p:spPr>
            <a:xfrm>
              <a:off x="4767942" y="3594733"/>
              <a:ext cx="540000" cy="21460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ndara"/>
                <a:ea typeface="微软雅黑"/>
                <a:cs typeface="+mn-cs"/>
              </a:endParaRPr>
            </a:p>
          </p:txBody>
        </p:sp>
        <p:sp>
          <p:nvSpPr>
            <p:cNvPr id="28" name="圆角矩形 27"/>
            <p:cNvSpPr/>
            <p:nvPr/>
          </p:nvSpPr>
          <p:spPr>
            <a:xfrm>
              <a:off x="4572002" y="3496760"/>
              <a:ext cx="862493" cy="35456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663300"/>
                  </a:solidFill>
                  <a:effectLst/>
                  <a:uLnTx/>
                  <a:uFillTx/>
                  <a:latin typeface="Candara"/>
                  <a:ea typeface="微软雅黑"/>
                  <a:cs typeface="+mn-cs"/>
                </a:rPr>
                <a:t>实验</a:t>
              </a:r>
              <a:endParaRPr kumimoji="0" lang="en-US" altLang="zh-CN" sz="1400" b="1" i="0" u="none" strike="noStrike" kern="0" cap="none" spc="0" normalizeH="0" baseline="0" noProof="0" dirty="0">
                <a:ln>
                  <a:noFill/>
                </a:ln>
                <a:solidFill>
                  <a:srgbClr val="663300"/>
                </a:solidFill>
                <a:effectLst/>
                <a:uLnTx/>
                <a:uFillTx/>
                <a:latin typeface="Candara"/>
                <a:ea typeface="微软雅黑"/>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663300"/>
                  </a:solidFill>
                  <a:effectLst/>
                  <a:uLnTx/>
                  <a:uFillTx/>
                  <a:latin typeface="Candara"/>
                  <a:ea typeface="微软雅黑"/>
                  <a:cs typeface="+mn-cs"/>
                </a:rPr>
                <a:t>结束咯</a:t>
              </a:r>
            </a:p>
          </p:txBody>
        </p:sp>
      </p:grpSp>
    </p:spTree>
    <p:extLst>
      <p:ext uri="{BB962C8B-B14F-4D97-AF65-F5344CB8AC3E}">
        <p14:creationId xmlns:p14="http://schemas.microsoft.com/office/powerpoint/2010/main" val="2498533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3" name="TextBox 32"/>
          <p:cNvSpPr txBox="1"/>
          <p:nvPr/>
        </p:nvSpPr>
        <p:spPr>
          <a:xfrm>
            <a:off x="2495600" y="188641"/>
            <a:ext cx="2348720"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五、实验纪律</a:t>
            </a:r>
            <a:endParaRPr lang="zh-CN" altLang="en-US" sz="2800" dirty="0"/>
          </a:p>
          <a:p>
            <a:endParaRPr lang="zh-CN" altLang="en-US" sz="2800" dirty="0"/>
          </a:p>
        </p:txBody>
      </p:sp>
      <p:sp>
        <p:nvSpPr>
          <p:cNvPr id="17" name="文本框 16"/>
          <p:cNvSpPr txBox="1"/>
          <p:nvPr/>
        </p:nvSpPr>
        <p:spPr>
          <a:xfrm>
            <a:off x="910912" y="1195118"/>
            <a:ext cx="9694185" cy="4708981"/>
          </a:xfrm>
          <a:prstGeom prst="rect">
            <a:avLst/>
          </a:prstGeom>
          <a:noFill/>
        </p:spPr>
        <p:txBody>
          <a:bodyPr wrap="square" rtlCol="0">
            <a:spAutoFit/>
          </a:bodyPr>
          <a:lstStyle/>
          <a:p>
            <a:pPr>
              <a:lnSpc>
                <a:spcPct val="150000"/>
              </a:lnSpc>
            </a:pPr>
            <a:r>
              <a:rPr lang="en-US" altLang="zh-CN" sz="2000" dirty="0">
                <a:solidFill>
                  <a:srgbClr val="323F4F"/>
                </a:solidFill>
                <a:latin typeface="微软雅黑"/>
                <a:ea typeface="微软雅黑"/>
              </a:rPr>
              <a:t>1</a:t>
            </a:r>
            <a:r>
              <a:rPr lang="zh-CN" altLang="en-US" sz="2000" dirty="0">
                <a:solidFill>
                  <a:srgbClr val="323F4F"/>
                </a:solidFill>
                <a:latin typeface="微软雅黑"/>
                <a:ea typeface="微软雅黑"/>
              </a:rPr>
              <a:t>、</a:t>
            </a:r>
            <a:r>
              <a:rPr lang="zh-CN" altLang="en-US" sz="2000" dirty="0">
                <a:solidFill>
                  <a:srgbClr val="FF0000"/>
                </a:solidFill>
                <a:latin typeface="微软雅黑"/>
                <a:ea typeface="微软雅黑"/>
              </a:rPr>
              <a:t>不能随意旷课</a:t>
            </a:r>
            <a:r>
              <a:rPr lang="zh-CN" altLang="en-US" sz="2000" dirty="0">
                <a:solidFill>
                  <a:srgbClr val="323F4F"/>
                </a:solidFill>
                <a:latin typeface="微软雅黑"/>
                <a:ea typeface="微软雅黑"/>
              </a:rPr>
              <a:t>。生病或有急事要及时向实验教师请假。并</a:t>
            </a:r>
            <a:r>
              <a:rPr lang="zh-CN" altLang="en-US" sz="2000" dirty="0">
                <a:solidFill>
                  <a:srgbClr val="FF0000"/>
                </a:solidFill>
                <a:latin typeface="微软雅黑"/>
                <a:ea typeface="微软雅黑"/>
              </a:rPr>
              <a:t>及时</a:t>
            </a:r>
            <a:r>
              <a:rPr lang="zh-CN" altLang="en-US" sz="2000" dirty="0">
                <a:solidFill>
                  <a:srgbClr val="323F4F"/>
                </a:solidFill>
                <a:latin typeface="微软雅黑"/>
                <a:ea typeface="微软雅黑"/>
              </a:rPr>
              <a:t>与实验教师协商一个补做实验的时间；</a:t>
            </a:r>
            <a:endParaRPr lang="en-US" altLang="zh-CN" sz="2000" dirty="0">
              <a:solidFill>
                <a:srgbClr val="323F4F"/>
              </a:solidFill>
              <a:latin typeface="微软雅黑"/>
              <a:ea typeface="微软雅黑"/>
            </a:endParaRPr>
          </a:p>
          <a:p>
            <a:pPr>
              <a:lnSpc>
                <a:spcPct val="150000"/>
              </a:lnSpc>
            </a:pPr>
            <a:r>
              <a:rPr lang="en-US" altLang="zh-CN" sz="2000" dirty="0">
                <a:solidFill>
                  <a:srgbClr val="323F4F"/>
                </a:solidFill>
                <a:latin typeface="微软雅黑"/>
                <a:ea typeface="微软雅黑"/>
              </a:rPr>
              <a:t>2</a:t>
            </a:r>
            <a:r>
              <a:rPr lang="zh-CN" altLang="en-US" sz="2000" dirty="0">
                <a:solidFill>
                  <a:srgbClr val="323F4F"/>
                </a:solidFill>
                <a:latin typeface="微软雅黑"/>
                <a:ea typeface="微软雅黑"/>
              </a:rPr>
              <a:t>、</a:t>
            </a:r>
            <a:r>
              <a:rPr lang="zh-CN" altLang="en-US" sz="2000" dirty="0">
                <a:solidFill>
                  <a:srgbClr val="FF0000"/>
                </a:solidFill>
                <a:latin typeface="微软雅黑"/>
                <a:ea typeface="微软雅黑"/>
              </a:rPr>
              <a:t>不要随意迟到、早退</a:t>
            </a:r>
            <a:r>
              <a:rPr lang="zh-CN" altLang="en-US" sz="2000" dirty="0">
                <a:solidFill>
                  <a:srgbClr val="123B64"/>
                </a:solidFill>
                <a:latin typeface="微软雅黑"/>
                <a:ea typeface="微软雅黑"/>
              </a:rPr>
              <a:t>。实验结束经老师或助教确认才可离开实验室</a:t>
            </a:r>
            <a:r>
              <a:rPr lang="zh-CN" altLang="en-US" sz="2000" dirty="0">
                <a:solidFill>
                  <a:srgbClr val="323F4F"/>
                </a:solidFill>
                <a:latin typeface="微软雅黑"/>
                <a:ea typeface="微软雅黑"/>
              </a:rPr>
              <a:t>；</a:t>
            </a:r>
            <a:endParaRPr lang="en-US" altLang="zh-CN" sz="2000" dirty="0">
              <a:solidFill>
                <a:srgbClr val="323F4F"/>
              </a:solidFill>
              <a:latin typeface="微软雅黑"/>
              <a:ea typeface="微软雅黑"/>
            </a:endParaRPr>
          </a:p>
          <a:p>
            <a:pPr>
              <a:lnSpc>
                <a:spcPct val="150000"/>
              </a:lnSpc>
            </a:pPr>
            <a:r>
              <a:rPr lang="en-US" altLang="zh-CN" sz="2000" dirty="0">
                <a:solidFill>
                  <a:srgbClr val="323F4F"/>
                </a:solidFill>
                <a:latin typeface="微软雅黑"/>
                <a:ea typeface="微软雅黑"/>
              </a:rPr>
              <a:t>3</a:t>
            </a:r>
            <a:r>
              <a:rPr lang="zh-CN" altLang="en-US" sz="2000" dirty="0">
                <a:solidFill>
                  <a:srgbClr val="323F4F"/>
                </a:solidFill>
                <a:latin typeface="微软雅黑"/>
                <a:ea typeface="微软雅黑"/>
              </a:rPr>
              <a:t>、</a:t>
            </a:r>
            <a:r>
              <a:rPr lang="zh-CN" altLang="en-US" sz="2000" dirty="0">
                <a:solidFill>
                  <a:srgbClr val="FF0000"/>
                </a:solidFill>
                <a:latin typeface="微软雅黑"/>
                <a:ea typeface="微软雅黑"/>
              </a:rPr>
              <a:t>不要随意私自调换实验时间</a:t>
            </a:r>
            <a:r>
              <a:rPr lang="zh-CN" altLang="en-US" sz="2000" dirty="0">
                <a:solidFill>
                  <a:srgbClr val="323F4F"/>
                </a:solidFill>
                <a:latin typeface="微软雅黑"/>
                <a:ea typeface="微软雅黑"/>
              </a:rPr>
              <a:t>。以免造成实验秩序的混乱，给其他同学的实验进行造成困难，同时私自调换实验时间的同学的实验成绩登记困难；</a:t>
            </a:r>
            <a:endParaRPr lang="en-US" altLang="zh-CN" sz="2000" dirty="0">
              <a:solidFill>
                <a:srgbClr val="323F4F"/>
              </a:solidFill>
              <a:latin typeface="微软雅黑"/>
              <a:ea typeface="微软雅黑"/>
            </a:endParaRPr>
          </a:p>
          <a:p>
            <a:pPr>
              <a:lnSpc>
                <a:spcPct val="150000"/>
              </a:lnSpc>
            </a:pPr>
            <a:r>
              <a:rPr lang="en-US" altLang="zh-CN" sz="2000" dirty="0">
                <a:solidFill>
                  <a:srgbClr val="323F4F"/>
                </a:solidFill>
                <a:latin typeface="微软雅黑"/>
                <a:ea typeface="微软雅黑"/>
              </a:rPr>
              <a:t>4</a:t>
            </a:r>
            <a:r>
              <a:rPr lang="zh-CN" altLang="en-US" sz="2000" dirty="0">
                <a:solidFill>
                  <a:srgbClr val="323F4F"/>
                </a:solidFill>
                <a:latin typeface="微软雅黑"/>
                <a:ea typeface="微软雅黑"/>
              </a:rPr>
              <a:t>、</a:t>
            </a:r>
            <a:r>
              <a:rPr lang="zh-CN" altLang="en-US" sz="2000" dirty="0">
                <a:solidFill>
                  <a:srgbClr val="FF0000"/>
                </a:solidFill>
                <a:latin typeface="微软雅黑"/>
                <a:ea typeface="微软雅黑"/>
              </a:rPr>
              <a:t>不能改变所测量的实验原始数据</a:t>
            </a:r>
            <a:r>
              <a:rPr lang="zh-CN" altLang="en-US" sz="2000" dirty="0">
                <a:solidFill>
                  <a:srgbClr val="323F4F"/>
                </a:solidFill>
                <a:latin typeface="微软雅黑"/>
                <a:ea typeface="微软雅黑"/>
              </a:rPr>
              <a:t>。有的实验原始数据也许不符合实验者原先设想的规律，只要不是实验者的错误、仪器的不良状态，这样的数据可能符合新的规律，是创新的起源。</a:t>
            </a:r>
            <a:endParaRPr lang="en-US" altLang="zh-CN" sz="2000" dirty="0">
              <a:solidFill>
                <a:srgbClr val="323F4F"/>
              </a:solidFill>
              <a:latin typeface="微软雅黑"/>
              <a:ea typeface="微软雅黑"/>
            </a:endParaRPr>
          </a:p>
          <a:p>
            <a:pPr>
              <a:lnSpc>
                <a:spcPct val="150000"/>
              </a:lnSpc>
            </a:pPr>
            <a:r>
              <a:rPr lang="en-US" altLang="zh-CN" sz="2000" dirty="0">
                <a:solidFill>
                  <a:srgbClr val="323F4F"/>
                </a:solidFill>
                <a:latin typeface="微软雅黑"/>
                <a:ea typeface="微软雅黑"/>
              </a:rPr>
              <a:t>5</a:t>
            </a:r>
            <a:r>
              <a:rPr lang="zh-CN" altLang="en-US" sz="2000" dirty="0">
                <a:solidFill>
                  <a:srgbClr val="323F4F"/>
                </a:solidFill>
                <a:latin typeface="微软雅黑"/>
                <a:ea typeface="微软雅黑"/>
              </a:rPr>
              <a:t>、</a:t>
            </a:r>
            <a:r>
              <a:rPr lang="zh-CN" altLang="en-US" sz="2000" dirty="0">
                <a:solidFill>
                  <a:srgbClr val="FF0000"/>
                </a:solidFill>
                <a:latin typeface="微软雅黑"/>
                <a:ea typeface="微软雅黑"/>
              </a:rPr>
              <a:t>严禁找他人代做实验</a:t>
            </a:r>
            <a:r>
              <a:rPr lang="zh-CN" altLang="en-US" sz="2000" dirty="0">
                <a:solidFill>
                  <a:srgbClr val="323F4F"/>
                </a:solidFill>
                <a:latin typeface="微软雅黑"/>
                <a:ea typeface="微软雅黑"/>
              </a:rPr>
              <a:t>。这是一种欺骗行为，现在会影响到两位同学的名誉，将来会影响到“中国科学技术大学”的声誉</a:t>
            </a:r>
          </a:p>
        </p:txBody>
      </p:sp>
    </p:spTree>
    <p:extLst>
      <p:ext uri="{BB962C8B-B14F-4D97-AF65-F5344CB8AC3E}">
        <p14:creationId xmlns:p14="http://schemas.microsoft.com/office/powerpoint/2010/main" val="383009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4131" y="1066800"/>
            <a:ext cx="4330849" cy="5578528"/>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94" y="1508157"/>
            <a:ext cx="5385276" cy="4887553"/>
          </a:xfrm>
          <a:prstGeom prst="rect">
            <a:avLst/>
          </a:prstGeom>
        </p:spPr>
      </p:pic>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3" name="TextBox 32"/>
          <p:cNvSpPr txBox="1"/>
          <p:nvPr/>
        </p:nvSpPr>
        <p:spPr>
          <a:xfrm>
            <a:off x="2495600" y="188641"/>
            <a:ext cx="2339102" cy="954107"/>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六、实验讲义</a:t>
            </a:r>
            <a:endParaRPr lang="zh-CN" altLang="en-US" sz="2800" dirty="0"/>
          </a:p>
          <a:p>
            <a:endParaRPr lang="zh-CN" altLang="en-US" sz="2800" dirty="0"/>
          </a:p>
        </p:txBody>
      </p:sp>
      <p:sp>
        <p:nvSpPr>
          <p:cNvPr id="14" name="Rectangle 3"/>
          <p:cNvSpPr txBox="1">
            <a:spLocks noChangeArrowheads="1"/>
          </p:cNvSpPr>
          <p:nvPr/>
        </p:nvSpPr>
        <p:spPr>
          <a:xfrm>
            <a:off x="459247" y="938301"/>
            <a:ext cx="7753927" cy="408894"/>
          </a:xfrm>
          <a:prstGeom prst="rect">
            <a:avLst/>
          </a:prstGeom>
        </p:spPr>
        <p:txBody>
          <a:bodyPr/>
          <a:lstStyle/>
          <a:p>
            <a:pPr marL="482600" indent="-482600">
              <a:spcBef>
                <a:spcPct val="30000"/>
              </a:spcBef>
              <a:defRPr/>
            </a:pPr>
            <a:r>
              <a:rPr lang="zh-CN" altLang="en-US" sz="2800" b="1" dirty="0">
                <a:solidFill>
                  <a:srgbClr val="000000"/>
                </a:solidFill>
                <a:latin typeface="宋体" panose="02010600030101010101" pitchFamily="2" charset="-122"/>
              </a:rPr>
              <a:t>实验教材电子版位置：</a:t>
            </a:r>
            <a:r>
              <a:rPr lang="zh-CN" altLang="en-US" sz="2800" b="1" dirty="0">
                <a:solidFill>
                  <a:srgbClr val="FF0000"/>
                </a:solidFill>
                <a:latin typeface="宋体" panose="02010600030101010101" pitchFamily="2" charset="-122"/>
              </a:rPr>
              <a:t>瀚海教学网</a:t>
            </a:r>
            <a:endParaRPr lang="zh-CN" altLang="en-US" sz="2800" dirty="0">
              <a:solidFill>
                <a:srgbClr val="FF0000"/>
              </a:solidFill>
              <a:latin typeface="华文中宋" panose="02010600040101010101" pitchFamily="2" charset="-122"/>
              <a:ea typeface="华文中宋" panose="02010600040101010101" pitchFamily="2" charset="-122"/>
            </a:endParaRPr>
          </a:p>
        </p:txBody>
      </p:sp>
      <p:sp>
        <p:nvSpPr>
          <p:cNvPr id="16" name="Rectangle 9"/>
          <p:cNvSpPr>
            <a:spLocks noChangeArrowheads="1"/>
          </p:cNvSpPr>
          <p:nvPr/>
        </p:nvSpPr>
        <p:spPr bwMode="auto">
          <a:xfrm>
            <a:off x="3710105" y="3275377"/>
            <a:ext cx="1229757" cy="1086415"/>
          </a:xfrm>
          <a:prstGeom prst="rect">
            <a:avLst/>
          </a:prstGeom>
          <a:noFill/>
          <a:ln w="38100">
            <a:solidFill>
              <a:srgbClr val="FF0000"/>
            </a:solidFill>
            <a:miter lim="800000"/>
            <a:headEnd/>
            <a:tailEnd/>
          </a:ln>
        </p:spPr>
        <p:txBody>
          <a:bodyPr wrap="none" anchor="ctr"/>
          <a:lstStyle/>
          <a:p>
            <a:pPr eaLnBrk="1" hangingPunct="1">
              <a:spcBef>
                <a:spcPct val="30000"/>
              </a:spcBef>
            </a:pPr>
            <a:endParaRPr lang="zh-CN" altLang="en-US" sz="2400">
              <a:ea typeface="楷体_GB2312"/>
              <a:cs typeface="楷体_GB2312"/>
            </a:endParaRPr>
          </a:p>
        </p:txBody>
      </p:sp>
      <p:sp>
        <p:nvSpPr>
          <p:cNvPr id="20" name="Rectangle 9"/>
          <p:cNvSpPr>
            <a:spLocks noChangeArrowheads="1"/>
          </p:cNvSpPr>
          <p:nvPr/>
        </p:nvSpPr>
        <p:spPr bwMode="auto">
          <a:xfrm>
            <a:off x="6514131" y="2466493"/>
            <a:ext cx="1050313" cy="419275"/>
          </a:xfrm>
          <a:prstGeom prst="rect">
            <a:avLst/>
          </a:prstGeom>
          <a:noFill/>
          <a:ln w="38100">
            <a:solidFill>
              <a:srgbClr val="FF0000"/>
            </a:solidFill>
            <a:miter lim="800000"/>
            <a:headEnd/>
            <a:tailEnd/>
          </a:ln>
        </p:spPr>
        <p:txBody>
          <a:bodyPr wrap="none" anchor="ctr"/>
          <a:lstStyle/>
          <a:p>
            <a:pPr eaLnBrk="1" hangingPunct="1">
              <a:spcBef>
                <a:spcPct val="30000"/>
              </a:spcBef>
            </a:pPr>
            <a:endParaRPr lang="zh-CN" altLang="en-US" sz="2400">
              <a:ea typeface="楷体_GB2312"/>
              <a:cs typeface="楷体_GB2312"/>
            </a:endParaRP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 y="1"/>
            <a:ext cx="1260162" cy="1084193"/>
          </a:xfrm>
          <a:prstGeom prst="rect">
            <a:avLst/>
          </a:prstGeom>
        </p:spPr>
      </p:pic>
    </p:spTree>
    <p:extLst>
      <p:ext uri="{BB962C8B-B14F-4D97-AF65-F5344CB8AC3E}">
        <p14:creationId xmlns:p14="http://schemas.microsoft.com/office/powerpoint/2010/main" val="2982364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62" y="235972"/>
            <a:ext cx="4981582" cy="5820697"/>
          </a:xfrm>
          <a:prstGeom prst="rect">
            <a:avLst/>
          </a:prstGeom>
        </p:spPr>
      </p:pic>
      <p:sp>
        <p:nvSpPr>
          <p:cNvPr id="22" name="圆角矩形 21"/>
          <p:cNvSpPr>
            <a:spLocks noChangeArrowheads="1"/>
          </p:cNvSpPr>
          <p:nvPr/>
        </p:nvSpPr>
        <p:spPr bwMode="auto">
          <a:xfrm>
            <a:off x="855662" y="1935716"/>
            <a:ext cx="1317002" cy="529976"/>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2346"/>
              </a:buClr>
              <a:buChar char="•"/>
              <a:defRPr kumimoji="1" sz="3200">
                <a:solidFill>
                  <a:srgbClr val="000066"/>
                </a:solidFill>
                <a:latin typeface="Arial" panose="020B0604020202020204" pitchFamily="34" charset="0"/>
                <a:ea typeface="楷体_GB2312" pitchFamily="49" charset="-122"/>
              </a:defRPr>
            </a:lvl1pPr>
            <a:lvl2pPr marL="742950" indent="-285750">
              <a:spcBef>
                <a:spcPct val="20000"/>
              </a:spcBef>
              <a:buClr>
                <a:srgbClr val="1C3870"/>
              </a:buClr>
              <a:buChar char="•"/>
              <a:defRPr kumimoji="1" sz="2800">
                <a:solidFill>
                  <a:srgbClr val="000066"/>
                </a:solidFill>
                <a:latin typeface="Times New Roman" panose="02020603050405020304" pitchFamily="18" charset="0"/>
                <a:ea typeface="楷体_GB2312" pitchFamily="49" charset="-122"/>
              </a:defRPr>
            </a:lvl2pPr>
            <a:lvl3pPr marL="1143000" indent="-228600">
              <a:spcBef>
                <a:spcPct val="20000"/>
              </a:spcBef>
              <a:buClr>
                <a:srgbClr val="0064C8"/>
              </a:buClr>
              <a:buChar char="•"/>
              <a:defRPr kumimoji="1" sz="2400">
                <a:solidFill>
                  <a:srgbClr val="000066"/>
                </a:solidFill>
                <a:latin typeface="Times New Roman" panose="02020603050405020304" pitchFamily="18" charset="0"/>
                <a:ea typeface="楷体_GB2312" pitchFamily="49" charset="-122"/>
              </a:defRPr>
            </a:lvl3pPr>
            <a:lvl4pPr marL="1600200" indent="-228600">
              <a:spcBef>
                <a:spcPct val="20000"/>
              </a:spcBef>
              <a:buClr>
                <a:srgbClr val="0783FF"/>
              </a:buClr>
              <a:buChar char="•"/>
              <a:defRPr kumimoji="1" sz="2000">
                <a:solidFill>
                  <a:srgbClr val="000066"/>
                </a:solidFill>
                <a:latin typeface="Times New Roman" panose="02020603050405020304" pitchFamily="18" charset="0"/>
                <a:ea typeface="楷体_GB2312" pitchFamily="49" charset="-122"/>
              </a:defRPr>
            </a:lvl4pPr>
            <a:lvl5pPr marL="2057400" indent="-228600">
              <a:spcBef>
                <a:spcPct val="20000"/>
              </a:spcBef>
              <a:buClr>
                <a:srgbClr val="87C3FF"/>
              </a:buClr>
              <a:buChar char="•"/>
              <a:defRPr kumimoji="1" sz="2000">
                <a:solidFill>
                  <a:srgbClr val="000066"/>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9pPr>
          </a:lstStyle>
          <a:p>
            <a:pPr algn="ctr" fontAlgn="base">
              <a:spcBef>
                <a:spcPct val="0"/>
              </a:spcBef>
              <a:spcAft>
                <a:spcPct val="0"/>
              </a:spcAft>
              <a:buClrTx/>
              <a:buFontTx/>
              <a:buNone/>
            </a:pPr>
            <a:endParaRPr lang="zh-CN" altLang="en-US" sz="2800">
              <a:solidFill>
                <a:srgbClr val="003366"/>
              </a:solidFill>
              <a:latin typeface="Times New Roman" panose="02020603050405020304" pitchFamily="18" charset="0"/>
              <a:ea typeface="宋体" panose="02010600030101010101" pitchFamily="2" charset="-122"/>
            </a:endParaRPr>
          </a:p>
        </p:txBody>
      </p:sp>
      <p:sp>
        <p:nvSpPr>
          <p:cNvPr id="5" name="圆角矩形 4"/>
          <p:cNvSpPr>
            <a:spLocks noChangeArrowheads="1"/>
          </p:cNvSpPr>
          <p:nvPr/>
        </p:nvSpPr>
        <p:spPr bwMode="auto">
          <a:xfrm>
            <a:off x="2920436" y="1149136"/>
            <a:ext cx="2916808" cy="586258"/>
          </a:xfrm>
          <a:prstGeom prst="roundRect">
            <a:avLst>
              <a:gd name="adj" fmla="val 16667"/>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2346"/>
              </a:buClr>
              <a:buChar char="•"/>
              <a:defRPr kumimoji="1" sz="3200">
                <a:solidFill>
                  <a:srgbClr val="000066"/>
                </a:solidFill>
                <a:latin typeface="Arial" panose="020B0604020202020204" pitchFamily="34" charset="0"/>
                <a:ea typeface="楷体_GB2312" pitchFamily="49" charset="-122"/>
              </a:defRPr>
            </a:lvl1pPr>
            <a:lvl2pPr marL="742950" indent="-285750">
              <a:spcBef>
                <a:spcPct val="20000"/>
              </a:spcBef>
              <a:buClr>
                <a:srgbClr val="1C3870"/>
              </a:buClr>
              <a:buChar char="•"/>
              <a:defRPr kumimoji="1" sz="2800">
                <a:solidFill>
                  <a:srgbClr val="000066"/>
                </a:solidFill>
                <a:latin typeface="Times New Roman" panose="02020603050405020304" pitchFamily="18" charset="0"/>
                <a:ea typeface="楷体_GB2312" pitchFamily="49" charset="-122"/>
              </a:defRPr>
            </a:lvl2pPr>
            <a:lvl3pPr marL="1143000" indent="-228600">
              <a:spcBef>
                <a:spcPct val="20000"/>
              </a:spcBef>
              <a:buClr>
                <a:srgbClr val="0064C8"/>
              </a:buClr>
              <a:buChar char="•"/>
              <a:defRPr kumimoji="1" sz="2400">
                <a:solidFill>
                  <a:srgbClr val="000066"/>
                </a:solidFill>
                <a:latin typeface="Times New Roman" panose="02020603050405020304" pitchFamily="18" charset="0"/>
                <a:ea typeface="楷体_GB2312" pitchFamily="49" charset="-122"/>
              </a:defRPr>
            </a:lvl3pPr>
            <a:lvl4pPr marL="1600200" indent="-228600">
              <a:spcBef>
                <a:spcPct val="20000"/>
              </a:spcBef>
              <a:buClr>
                <a:srgbClr val="0783FF"/>
              </a:buClr>
              <a:buChar char="•"/>
              <a:defRPr kumimoji="1" sz="2000">
                <a:solidFill>
                  <a:srgbClr val="000066"/>
                </a:solidFill>
                <a:latin typeface="Times New Roman" panose="02020603050405020304" pitchFamily="18" charset="0"/>
                <a:ea typeface="楷体_GB2312" pitchFamily="49" charset="-122"/>
              </a:defRPr>
            </a:lvl4pPr>
            <a:lvl5pPr marL="2057400" indent="-228600">
              <a:spcBef>
                <a:spcPct val="20000"/>
              </a:spcBef>
              <a:buClr>
                <a:srgbClr val="87C3FF"/>
              </a:buClr>
              <a:buChar char="•"/>
              <a:defRPr kumimoji="1" sz="2000">
                <a:solidFill>
                  <a:srgbClr val="000066"/>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lr>
                <a:srgbClr val="87C3FF"/>
              </a:buClr>
              <a:buChar char="•"/>
              <a:defRPr kumimoji="1" sz="2000">
                <a:solidFill>
                  <a:srgbClr val="000066"/>
                </a:solidFill>
                <a:latin typeface="Times New Roman" panose="02020603050405020304" pitchFamily="18" charset="0"/>
                <a:ea typeface="楷体_GB2312" pitchFamily="49" charset="-122"/>
              </a:defRPr>
            </a:lvl9pPr>
          </a:lstStyle>
          <a:p>
            <a:pPr algn="ctr" fontAlgn="base">
              <a:spcBef>
                <a:spcPct val="0"/>
              </a:spcBef>
              <a:spcAft>
                <a:spcPct val="0"/>
              </a:spcAft>
              <a:buClrTx/>
              <a:buFontTx/>
              <a:buNone/>
            </a:pPr>
            <a:endParaRPr lang="zh-CN" altLang="en-US" sz="2800">
              <a:solidFill>
                <a:srgbClr val="003366"/>
              </a:solidFill>
              <a:latin typeface="Times New Roman" panose="02020603050405020304" pitchFamily="18" charset="0"/>
              <a:ea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751" y="127818"/>
            <a:ext cx="4679846" cy="601242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1"/>
            <a:ext cx="1260162" cy="1084193"/>
          </a:xfrm>
          <a:prstGeom prst="rect">
            <a:avLst/>
          </a:prstGeom>
        </p:spPr>
      </p:pic>
    </p:spTree>
    <p:extLst>
      <p:ext uri="{BB962C8B-B14F-4D97-AF65-F5344CB8AC3E}">
        <p14:creationId xmlns:p14="http://schemas.microsoft.com/office/powerpoint/2010/main" val="3342213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35" presetClass="emph" presetSubtype="0" fill="hold" grpId="1" nodeType="afterEffect">
                                  <p:stCondLst>
                                    <p:cond delay="0"/>
                                  </p:stCondLst>
                                  <p:childTnLst>
                                    <p:anim calcmode="discrete" valueType="str">
                                      <p:cBhvr>
                                        <p:cTn id="9"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0"/>
                            </p:stCondLst>
                            <p:childTnLst>
                              <p:par>
                                <p:cTn id="15" presetID="35" presetClass="emph" presetSubtype="0" fill="hold" grpId="1" nodeType="afterEffect">
                                  <p:stCondLst>
                                    <p:cond delay="0"/>
                                  </p:stCondLst>
                                  <p:childTnLst>
                                    <p:anim calcmode="discrete" valueType="str">
                                      <p:cBhvr>
                                        <p:cTn id="1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5" grpId="0" animBg="1"/>
      <p:bldP spid="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3" name="TextBox 32"/>
          <p:cNvSpPr txBox="1"/>
          <p:nvPr/>
        </p:nvSpPr>
        <p:spPr>
          <a:xfrm>
            <a:off x="2495601" y="188641"/>
            <a:ext cx="2348720" cy="1384995"/>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七、实验考核</a:t>
            </a:r>
            <a:endParaRPr lang="zh-CN" altLang="en-US" sz="2800" dirty="0"/>
          </a:p>
          <a:p>
            <a:endParaRPr lang="zh-CN" altLang="en-US" sz="2800" dirty="0"/>
          </a:p>
          <a:p>
            <a:endParaRPr lang="zh-CN" altLang="en-US" sz="2800" dirty="0"/>
          </a:p>
        </p:txBody>
      </p:sp>
      <p:sp>
        <p:nvSpPr>
          <p:cNvPr id="15" name="Rectangle 4"/>
          <p:cNvSpPr>
            <a:spLocks noChangeArrowheads="1"/>
          </p:cNvSpPr>
          <p:nvPr/>
        </p:nvSpPr>
        <p:spPr bwMode="auto">
          <a:xfrm>
            <a:off x="2207568" y="1700808"/>
            <a:ext cx="5791200" cy="685800"/>
          </a:xfrm>
          <a:prstGeom prst="rect">
            <a:avLst/>
          </a:prstGeom>
          <a:noFill/>
          <a:ln w="9525">
            <a:noFill/>
            <a:miter lim="800000"/>
            <a:headEnd/>
            <a:tailEnd/>
          </a:ln>
        </p:spPr>
        <p:txBody>
          <a:bodyPr/>
          <a:lstStyle/>
          <a:p>
            <a:pPr marL="342900" indent="-342900">
              <a:spcBef>
                <a:spcPct val="20000"/>
              </a:spcBef>
            </a:pPr>
            <a:r>
              <a:rPr lang="zh-CN" altLang="en-US" sz="3600" b="1" dirty="0">
                <a:solidFill>
                  <a:srgbClr val="111111"/>
                </a:solidFill>
                <a:latin typeface="宋体" pitchFamily="2" charset="-122"/>
                <a:ea typeface="楷体_GB2312"/>
                <a:cs typeface="楷体_GB2312"/>
              </a:rPr>
              <a:t>各个实验成绩评定：</a:t>
            </a:r>
          </a:p>
        </p:txBody>
      </p:sp>
      <p:graphicFrame>
        <p:nvGraphicFramePr>
          <p:cNvPr id="16" name="Object 3"/>
          <p:cNvGraphicFramePr>
            <a:graphicFrameLocks noChangeAspect="1"/>
          </p:cNvGraphicFramePr>
          <p:nvPr>
            <p:extLst>
              <p:ext uri="{D42A27DB-BD31-4B8C-83A1-F6EECF244321}">
                <p14:modId xmlns:p14="http://schemas.microsoft.com/office/powerpoint/2010/main" val="3811530253"/>
              </p:ext>
            </p:extLst>
          </p:nvPr>
        </p:nvGraphicFramePr>
        <p:xfrm>
          <a:off x="2495550" y="2771775"/>
          <a:ext cx="7004050" cy="1885950"/>
        </p:xfrm>
        <a:graphic>
          <a:graphicData uri="http://schemas.openxmlformats.org/presentationml/2006/ole">
            <mc:AlternateContent xmlns:mc="http://schemas.openxmlformats.org/markup-compatibility/2006">
              <mc:Choice xmlns:v="urn:schemas-microsoft-com:vml" Requires="v">
                <p:oleObj name="工作表" r:id="rId2" imgW="4719751" imgH="1271782" progId="Excel.Sheet.8">
                  <p:embed/>
                </p:oleObj>
              </mc:Choice>
              <mc:Fallback>
                <p:oleObj name="工作表" r:id="rId2" imgW="4719751" imgH="1271782" progId="Excel.Sheet.8">
                  <p:embed/>
                  <p:pic>
                    <p:nvPicPr>
                      <p:cNvPr id="16" name="Object 3"/>
                      <p:cNvPicPr>
                        <a:picLocks noChangeAspect="1" noChangeArrowheads="1"/>
                      </p:cNvPicPr>
                      <p:nvPr/>
                    </p:nvPicPr>
                    <p:blipFill>
                      <a:blip r:embed="rId3"/>
                      <a:srcRect/>
                      <a:stretch>
                        <a:fillRect/>
                      </a:stretch>
                    </p:blipFill>
                    <p:spPr bwMode="auto">
                      <a:xfrm>
                        <a:off x="2495550" y="2771775"/>
                        <a:ext cx="7004050"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75857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3969" y="1626304"/>
            <a:ext cx="10078358" cy="400110"/>
          </a:xfrm>
          <a:prstGeom prst="rect">
            <a:avLst/>
          </a:prstGeom>
        </p:spPr>
        <p:txBody>
          <a:bodyPr wrap="square">
            <a:spAutoFit/>
          </a:bodyPr>
          <a:lstStyle/>
          <a:p>
            <a:r>
              <a:rPr lang="zh-CN" altLang="en-US" sz="2000" dirty="0">
                <a:solidFill>
                  <a:srgbClr val="323F4F"/>
                </a:solidFill>
                <a:latin typeface="Candara"/>
                <a:ea typeface="微软雅黑"/>
              </a:rPr>
              <a:t>实验前</a:t>
            </a:r>
            <a:r>
              <a:rPr lang="zh-CN" altLang="en-US" sz="2000" dirty="0">
                <a:solidFill>
                  <a:srgbClr val="FF0000"/>
                </a:solidFill>
                <a:latin typeface="Candara"/>
                <a:ea typeface="微软雅黑"/>
              </a:rPr>
              <a:t>书写回答</a:t>
            </a:r>
            <a:r>
              <a:rPr lang="zh-CN" altLang="en-US" sz="2000" dirty="0">
                <a:solidFill>
                  <a:srgbClr val="323F4F"/>
                </a:solidFill>
                <a:latin typeface="Candara"/>
                <a:ea typeface="微软雅黑"/>
              </a:rPr>
              <a:t>的方式，重点在于评判学生是否预习。</a:t>
            </a: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0625" b="8000"/>
          <a:stretch/>
        </p:blipFill>
        <p:spPr>
          <a:xfrm rot="10800000">
            <a:off x="5828793" y="2227844"/>
            <a:ext cx="5049961" cy="3898710"/>
          </a:xfrm>
          <a:prstGeom prst="rect">
            <a:avLst/>
          </a:prstGeom>
        </p:spPr>
      </p:pic>
      <p:pic>
        <p:nvPicPr>
          <p:cNvPr id="8" name="图片 7"/>
          <p:cNvPicPr>
            <a:picLocks noChangeAspect="1"/>
          </p:cNvPicPr>
          <p:nvPr/>
        </p:nvPicPr>
        <p:blipFill>
          <a:blip r:embed="rId3"/>
          <a:stretch>
            <a:fillRect/>
          </a:stretch>
        </p:blipFill>
        <p:spPr>
          <a:xfrm>
            <a:off x="719082" y="2227844"/>
            <a:ext cx="4878007" cy="3898710"/>
          </a:xfrm>
          <a:prstGeom prst="rect">
            <a:avLst/>
          </a:prstGeom>
          <a:ln w="22225">
            <a:solidFill>
              <a:srgbClr val="4472C4"/>
            </a:solidFill>
          </a:ln>
        </p:spPr>
      </p:pic>
      <p:sp>
        <p:nvSpPr>
          <p:cNvPr id="10" name="矩形 9"/>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1" name="圆角矩形 10"/>
          <p:cNvSpPr/>
          <p:nvPr/>
        </p:nvSpPr>
        <p:spPr>
          <a:xfrm>
            <a:off x="4716000" y="129600"/>
            <a:ext cx="2606261" cy="604815"/>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2" name="文本框 11"/>
          <p:cNvSpPr txBox="1"/>
          <p:nvPr/>
        </p:nvSpPr>
        <p:spPr>
          <a:xfrm>
            <a:off x="4725031" y="168759"/>
            <a:ext cx="2597230" cy="461666"/>
          </a:xfrm>
          <a:prstGeom prst="rect">
            <a:avLst/>
          </a:prstGeom>
          <a:noFill/>
        </p:spPr>
        <p:txBody>
          <a:bodyPr wrap="square" rtlCol="0">
            <a:spAutoFit/>
          </a:bodyPr>
          <a:lstStyle/>
          <a:p>
            <a:pPr algn="ctr"/>
            <a:r>
              <a:rPr lang="zh-CN" altLang="en-US" sz="2400" b="1" dirty="0">
                <a:solidFill>
                  <a:srgbClr val="5596A7"/>
                </a:solidFill>
                <a:latin typeface="微软雅黑" panose="020B0503020204020204" pitchFamily="34" charset="-122"/>
                <a:ea typeface="微软雅黑" panose="020B0503020204020204" pitchFamily="34" charset="-122"/>
              </a:rPr>
              <a:t>预习 </a:t>
            </a:r>
            <a:r>
              <a:rPr lang="en-US" altLang="zh-CN" sz="2400" b="1" dirty="0">
                <a:solidFill>
                  <a:srgbClr val="5596A7"/>
                </a:solidFill>
                <a:latin typeface="微软雅黑" panose="020B0503020204020204" pitchFamily="34" charset="-122"/>
                <a:ea typeface="微软雅黑" panose="020B0503020204020204" pitchFamily="34" charset="-122"/>
              </a:rPr>
              <a:t>15</a:t>
            </a:r>
            <a:r>
              <a:rPr lang="zh-CN" altLang="en-US" sz="2400" b="1" dirty="0">
                <a:solidFill>
                  <a:srgbClr val="5596A7"/>
                </a:solidFill>
                <a:latin typeface="微软雅黑" panose="020B0503020204020204" pitchFamily="34" charset="-122"/>
                <a:ea typeface="微软雅黑" panose="020B0503020204020204" pitchFamily="34" charset="-122"/>
              </a:rPr>
              <a:t>分</a:t>
            </a:r>
          </a:p>
        </p:txBody>
      </p:sp>
    </p:spTree>
    <p:extLst>
      <p:ext uri="{BB962C8B-B14F-4D97-AF65-F5344CB8AC3E}">
        <p14:creationId xmlns:p14="http://schemas.microsoft.com/office/powerpoint/2010/main" val="27723790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2988" b="13250"/>
          <a:stretch/>
        </p:blipFill>
        <p:spPr>
          <a:xfrm rot="10800000">
            <a:off x="491623" y="945618"/>
            <a:ext cx="4997541" cy="3736848"/>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3775" t="9050" r="1176" b="11151"/>
          <a:stretch/>
        </p:blipFill>
        <p:spPr>
          <a:xfrm rot="10800000">
            <a:off x="5715311" y="938466"/>
            <a:ext cx="5320421" cy="3744000"/>
          </a:xfrm>
          <a:prstGeom prst="rect">
            <a:avLst/>
          </a:prstGeom>
        </p:spPr>
      </p:pic>
      <p:sp>
        <p:nvSpPr>
          <p:cNvPr id="6" name="文本框 5"/>
          <p:cNvSpPr txBox="1"/>
          <p:nvPr/>
        </p:nvSpPr>
        <p:spPr>
          <a:xfrm>
            <a:off x="536995" y="5000061"/>
            <a:ext cx="4576894" cy="1015663"/>
          </a:xfrm>
          <a:prstGeom prst="rect">
            <a:avLst/>
          </a:prstGeom>
          <a:noFill/>
        </p:spPr>
        <p:txBody>
          <a:bodyPr wrap="none" rtlCol="0">
            <a:spAutoFit/>
          </a:bodyPr>
          <a:lstStyle/>
          <a:p>
            <a:pPr marL="285750" indent="-285750">
              <a:buFont typeface="Arial" panose="020B0604020202020204" pitchFamily="34" charset="0"/>
              <a:buChar char="•"/>
            </a:pPr>
            <a:r>
              <a:rPr lang="zh-CN" altLang="en-US" sz="2000" b="1" dirty="0"/>
              <a:t>盲抽取</a:t>
            </a:r>
            <a:endParaRPr lang="en-US" altLang="zh-CN" sz="2000" b="1" dirty="0"/>
          </a:p>
          <a:p>
            <a:pPr marL="285750" indent="-285750">
              <a:buFont typeface="Arial" panose="020B0604020202020204" pitchFamily="34" charset="0"/>
              <a:buChar char="•"/>
            </a:pPr>
            <a:r>
              <a:rPr lang="zh-CN" altLang="en-US" sz="2000" b="1" dirty="0"/>
              <a:t>答题中不可以看手机和纸质资料等</a:t>
            </a:r>
            <a:endParaRPr lang="en-US" altLang="zh-CN" sz="2000" b="1" dirty="0"/>
          </a:p>
          <a:p>
            <a:pPr marL="285750" indent="-285750">
              <a:buFont typeface="Arial" panose="020B0604020202020204" pitchFamily="34" charset="0"/>
              <a:buChar char="•"/>
            </a:pPr>
            <a:r>
              <a:rPr lang="zh-CN" altLang="en-US" sz="2000" b="1" dirty="0"/>
              <a:t>空白处答题，写上学号姓名交给助教</a:t>
            </a:r>
          </a:p>
        </p:txBody>
      </p:sp>
    </p:spTree>
    <p:extLst>
      <p:ext uri="{BB962C8B-B14F-4D97-AF65-F5344CB8AC3E}">
        <p14:creationId xmlns:p14="http://schemas.microsoft.com/office/powerpoint/2010/main" val="21764876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4000" y="231839"/>
            <a:ext cx="9144000" cy="762337"/>
            <a:chOff x="0" y="231838"/>
            <a:chExt cx="9144000" cy="762337"/>
          </a:xfrm>
        </p:grpSpPr>
        <p:grpSp>
          <p:nvGrpSpPr>
            <p:cNvPr id="6" name="组合 5"/>
            <p:cNvGrpSpPr/>
            <p:nvPr/>
          </p:nvGrpSpPr>
          <p:grpSpPr>
            <a:xfrm>
              <a:off x="0" y="231838"/>
              <a:ext cx="759125" cy="693420"/>
              <a:chOff x="0" y="532828"/>
              <a:chExt cx="759125" cy="568897"/>
            </a:xfrm>
          </p:grpSpPr>
          <p:sp>
            <p:nvSpPr>
              <p:cNvPr id="12"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8"/>
            <p:cNvGrpSpPr/>
            <p:nvPr/>
          </p:nvGrpSpPr>
          <p:grpSpPr>
            <a:xfrm>
              <a:off x="0" y="922175"/>
              <a:ext cx="9144000" cy="72000"/>
              <a:chOff x="0" y="532828"/>
              <a:chExt cx="618721" cy="568897"/>
            </a:xfrm>
          </p:grpSpPr>
          <p:sp>
            <p:nvSpPr>
              <p:cNvPr id="8" name="矩形 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6" name="TextBox 15"/>
          <p:cNvSpPr txBox="1"/>
          <p:nvPr/>
        </p:nvSpPr>
        <p:spPr>
          <a:xfrm>
            <a:off x="2639617" y="332656"/>
            <a:ext cx="5594801"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一、物理化学理论与物理化学实验</a:t>
            </a:r>
            <a:endParaRPr lang="zh-CN" altLang="en-US" sz="2800" dirty="0"/>
          </a:p>
        </p:txBody>
      </p:sp>
      <p:sp>
        <p:nvSpPr>
          <p:cNvPr id="17" name="Rectangle 2"/>
          <p:cNvSpPr txBox="1">
            <a:spLocks noChangeArrowheads="1"/>
          </p:cNvSpPr>
          <p:nvPr/>
        </p:nvSpPr>
        <p:spPr bwMode="auto">
          <a:xfrm>
            <a:off x="1811338" y="1412776"/>
            <a:ext cx="86423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a:spcBef>
                <a:spcPts val="2400"/>
              </a:spcBef>
              <a:buNone/>
            </a:pPr>
            <a:r>
              <a:rPr lang="zh-CN" altLang="zh-CN" sz="4800" dirty="0"/>
              <a:t>【</a:t>
            </a:r>
            <a:r>
              <a:rPr lang="zh-CN" altLang="zh-CN" sz="4800" dirty="0">
                <a:latin typeface="华文行楷" panose="02010800040101010101" pitchFamily="2" charset="-122"/>
                <a:ea typeface="华文行楷" panose="02010800040101010101" pitchFamily="2" charset="-122"/>
              </a:rPr>
              <a:t>物理化学</a:t>
            </a:r>
            <a:r>
              <a:rPr lang="zh-CN" altLang="zh-CN" sz="4800" dirty="0"/>
              <a:t>】</a:t>
            </a:r>
            <a:r>
              <a:rPr lang="zh-CN" altLang="zh-CN" sz="4800" dirty="0">
                <a:latin typeface="华文行楷" panose="02010800040101010101" pitchFamily="2" charset="-122"/>
                <a:ea typeface="华文行楷" panose="02010800040101010101" pitchFamily="2" charset="-122"/>
              </a:rPr>
              <a:t>这个二级学科怎样产生的？</a:t>
            </a:r>
            <a:endParaRPr lang="en-US" altLang="zh-CN" sz="4800" dirty="0">
              <a:latin typeface="华文行楷" panose="02010800040101010101" pitchFamily="2" charset="-122"/>
              <a:ea typeface="华文行楷" panose="02010800040101010101" pitchFamily="2" charset="-122"/>
            </a:endParaRPr>
          </a:p>
          <a:p>
            <a:pPr algn="ctr">
              <a:spcBef>
                <a:spcPts val="2400"/>
              </a:spcBef>
              <a:buNone/>
            </a:pPr>
            <a:r>
              <a:rPr lang="zh-CN" altLang="zh-CN" sz="4800" dirty="0">
                <a:latin typeface="华文行楷" panose="02010800040101010101" pitchFamily="2" charset="-122"/>
                <a:ea typeface="华文行楷" panose="02010800040101010101" pitchFamily="2" charset="-122"/>
              </a:rPr>
              <a:t>要解决什么问题？</a:t>
            </a:r>
          </a:p>
        </p:txBody>
      </p:sp>
    </p:spTree>
    <p:extLst>
      <p:ext uri="{BB962C8B-B14F-4D97-AF65-F5344CB8AC3E}">
        <p14:creationId xmlns:p14="http://schemas.microsoft.com/office/powerpoint/2010/main" val="4259819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p:cNvGraphicFramePr>
            <a:graphicFrameLocks noGrp="1"/>
          </p:cNvGraphicFramePr>
          <p:nvPr>
            <p:extLst>
              <p:ext uri="{D42A27DB-BD31-4B8C-83A1-F6EECF244321}">
                <p14:modId xmlns:p14="http://schemas.microsoft.com/office/powerpoint/2010/main" val="1893827444"/>
              </p:ext>
            </p:extLst>
          </p:nvPr>
        </p:nvGraphicFramePr>
        <p:xfrm>
          <a:off x="961034" y="1248677"/>
          <a:ext cx="10392790" cy="2865120"/>
        </p:xfrm>
        <a:graphic>
          <a:graphicData uri="http://schemas.openxmlformats.org/drawingml/2006/table">
            <a:tbl>
              <a:tblPr firstRow="1" bandRow="1">
                <a:tableStyleId>{5DA37D80-6434-44D0-A028-1B22A696006F}</a:tableStyleId>
              </a:tblPr>
              <a:tblGrid>
                <a:gridCol w="1415468">
                  <a:extLst>
                    <a:ext uri="{9D8B030D-6E8A-4147-A177-3AD203B41FA5}">
                      <a16:colId xmlns:a16="http://schemas.microsoft.com/office/drawing/2014/main" val="20000"/>
                    </a:ext>
                  </a:extLst>
                </a:gridCol>
                <a:gridCol w="6181882">
                  <a:extLst>
                    <a:ext uri="{9D8B030D-6E8A-4147-A177-3AD203B41FA5}">
                      <a16:colId xmlns:a16="http://schemas.microsoft.com/office/drawing/2014/main" val="20001"/>
                    </a:ext>
                  </a:extLst>
                </a:gridCol>
                <a:gridCol w="1364777">
                  <a:extLst>
                    <a:ext uri="{9D8B030D-6E8A-4147-A177-3AD203B41FA5}">
                      <a16:colId xmlns:a16="http://schemas.microsoft.com/office/drawing/2014/main" val="20002"/>
                    </a:ext>
                  </a:extLst>
                </a:gridCol>
                <a:gridCol w="1430663">
                  <a:extLst>
                    <a:ext uri="{9D8B030D-6E8A-4147-A177-3AD203B41FA5}">
                      <a16:colId xmlns:a16="http://schemas.microsoft.com/office/drawing/2014/main" val="20003"/>
                    </a:ext>
                  </a:extLst>
                </a:gridCol>
              </a:tblGrid>
              <a:tr h="370840">
                <a:tc>
                  <a:txBody>
                    <a:bodyPr/>
                    <a:lstStyle>
                      <a:lvl1pPr marL="0" algn="l" defTabSz="914400" rtl="0" eaLnBrk="1" latinLnBrk="0" hangingPunct="1">
                        <a:defRPr sz="1800" b="1" kern="1200">
                          <a:solidFill>
                            <a:schemeClr val="lt1"/>
                          </a:solidFill>
                          <a:latin typeface="Candara"/>
                          <a:ea typeface="微软雅黑"/>
                        </a:defRPr>
                      </a:lvl1pPr>
                      <a:lvl2pPr marL="457200" algn="l" defTabSz="914400" rtl="0" eaLnBrk="1" latinLnBrk="0" hangingPunct="1">
                        <a:defRPr sz="1800" b="1" kern="1200">
                          <a:solidFill>
                            <a:schemeClr val="lt1"/>
                          </a:solidFill>
                          <a:latin typeface="Candara"/>
                          <a:ea typeface="微软雅黑"/>
                        </a:defRPr>
                      </a:lvl2pPr>
                      <a:lvl3pPr marL="914400" algn="l" defTabSz="914400" rtl="0" eaLnBrk="1" latinLnBrk="0" hangingPunct="1">
                        <a:defRPr sz="1800" b="1" kern="1200">
                          <a:solidFill>
                            <a:schemeClr val="lt1"/>
                          </a:solidFill>
                          <a:latin typeface="Candara"/>
                          <a:ea typeface="微软雅黑"/>
                        </a:defRPr>
                      </a:lvl3pPr>
                      <a:lvl4pPr marL="1371600" algn="l" defTabSz="914400" rtl="0" eaLnBrk="1" latinLnBrk="0" hangingPunct="1">
                        <a:defRPr sz="1800" b="1" kern="1200">
                          <a:solidFill>
                            <a:schemeClr val="lt1"/>
                          </a:solidFill>
                          <a:latin typeface="Candara"/>
                          <a:ea typeface="微软雅黑"/>
                        </a:defRPr>
                      </a:lvl4pPr>
                      <a:lvl5pPr marL="1828800" algn="l" defTabSz="914400" rtl="0" eaLnBrk="1" latinLnBrk="0" hangingPunct="1">
                        <a:defRPr sz="1800" b="1" kern="1200">
                          <a:solidFill>
                            <a:schemeClr val="lt1"/>
                          </a:solidFill>
                          <a:latin typeface="Candara"/>
                          <a:ea typeface="微软雅黑"/>
                        </a:defRPr>
                      </a:lvl5pPr>
                      <a:lvl6pPr marL="2286000" algn="l" defTabSz="914400" rtl="0" eaLnBrk="1" latinLnBrk="0" hangingPunct="1">
                        <a:defRPr sz="1800" b="1" kern="1200">
                          <a:solidFill>
                            <a:schemeClr val="lt1"/>
                          </a:solidFill>
                          <a:latin typeface="Candara"/>
                          <a:ea typeface="微软雅黑"/>
                        </a:defRPr>
                      </a:lvl6pPr>
                      <a:lvl7pPr marL="2743200" algn="l" defTabSz="914400" rtl="0" eaLnBrk="1" latinLnBrk="0" hangingPunct="1">
                        <a:defRPr sz="1800" b="1" kern="1200">
                          <a:solidFill>
                            <a:schemeClr val="lt1"/>
                          </a:solidFill>
                          <a:latin typeface="Candara"/>
                          <a:ea typeface="微软雅黑"/>
                        </a:defRPr>
                      </a:lvl7pPr>
                      <a:lvl8pPr marL="3200400" algn="l" defTabSz="914400" rtl="0" eaLnBrk="1" latinLnBrk="0" hangingPunct="1">
                        <a:defRPr sz="1800" b="1" kern="1200">
                          <a:solidFill>
                            <a:schemeClr val="lt1"/>
                          </a:solidFill>
                          <a:latin typeface="Candara"/>
                          <a:ea typeface="微软雅黑"/>
                        </a:defRPr>
                      </a:lvl8pPr>
                      <a:lvl9pPr marL="3657600" algn="l" defTabSz="914400" rtl="0" eaLnBrk="1" latinLnBrk="0" hangingPunct="1">
                        <a:defRPr sz="1800" b="1" kern="1200">
                          <a:solidFill>
                            <a:schemeClr val="lt1"/>
                          </a:solidFill>
                          <a:latin typeface="Candara"/>
                          <a:ea typeface="微软雅黑"/>
                        </a:defRPr>
                      </a:lvl9pPr>
                    </a:lstStyle>
                    <a:p>
                      <a:pPr algn="ctr"/>
                      <a:endParaRPr lang="zh-CN" altLang="en-US" dirty="0">
                        <a:solidFill>
                          <a:schemeClr val="tx1"/>
                        </a:solidFill>
                      </a:endParaRPr>
                    </a:p>
                  </a:txBody>
                  <a:tcPr anchor="ctr"/>
                </a:tc>
                <a:tc>
                  <a:txBody>
                    <a:bodyPr/>
                    <a:lstStyle>
                      <a:lvl1pPr marL="0" algn="l" defTabSz="914400" rtl="0" eaLnBrk="1" latinLnBrk="0" hangingPunct="1">
                        <a:defRPr sz="1800" b="1" kern="1200">
                          <a:solidFill>
                            <a:schemeClr val="lt1"/>
                          </a:solidFill>
                          <a:latin typeface="Candara"/>
                          <a:ea typeface="微软雅黑"/>
                        </a:defRPr>
                      </a:lvl1pPr>
                      <a:lvl2pPr marL="457200" algn="l" defTabSz="914400" rtl="0" eaLnBrk="1" latinLnBrk="0" hangingPunct="1">
                        <a:defRPr sz="1800" b="1" kern="1200">
                          <a:solidFill>
                            <a:schemeClr val="lt1"/>
                          </a:solidFill>
                          <a:latin typeface="Candara"/>
                          <a:ea typeface="微软雅黑"/>
                        </a:defRPr>
                      </a:lvl2pPr>
                      <a:lvl3pPr marL="914400" algn="l" defTabSz="914400" rtl="0" eaLnBrk="1" latinLnBrk="0" hangingPunct="1">
                        <a:defRPr sz="1800" b="1" kern="1200">
                          <a:solidFill>
                            <a:schemeClr val="lt1"/>
                          </a:solidFill>
                          <a:latin typeface="Candara"/>
                          <a:ea typeface="微软雅黑"/>
                        </a:defRPr>
                      </a:lvl3pPr>
                      <a:lvl4pPr marL="1371600" algn="l" defTabSz="914400" rtl="0" eaLnBrk="1" latinLnBrk="0" hangingPunct="1">
                        <a:defRPr sz="1800" b="1" kern="1200">
                          <a:solidFill>
                            <a:schemeClr val="lt1"/>
                          </a:solidFill>
                          <a:latin typeface="Candara"/>
                          <a:ea typeface="微软雅黑"/>
                        </a:defRPr>
                      </a:lvl4pPr>
                      <a:lvl5pPr marL="1828800" algn="l" defTabSz="914400" rtl="0" eaLnBrk="1" latinLnBrk="0" hangingPunct="1">
                        <a:defRPr sz="1800" b="1" kern="1200">
                          <a:solidFill>
                            <a:schemeClr val="lt1"/>
                          </a:solidFill>
                          <a:latin typeface="Candara"/>
                          <a:ea typeface="微软雅黑"/>
                        </a:defRPr>
                      </a:lvl5pPr>
                      <a:lvl6pPr marL="2286000" algn="l" defTabSz="914400" rtl="0" eaLnBrk="1" latinLnBrk="0" hangingPunct="1">
                        <a:defRPr sz="1800" b="1" kern="1200">
                          <a:solidFill>
                            <a:schemeClr val="lt1"/>
                          </a:solidFill>
                          <a:latin typeface="Candara"/>
                          <a:ea typeface="微软雅黑"/>
                        </a:defRPr>
                      </a:lvl6pPr>
                      <a:lvl7pPr marL="2743200" algn="l" defTabSz="914400" rtl="0" eaLnBrk="1" latinLnBrk="0" hangingPunct="1">
                        <a:defRPr sz="1800" b="1" kern="1200">
                          <a:solidFill>
                            <a:schemeClr val="lt1"/>
                          </a:solidFill>
                          <a:latin typeface="Candara"/>
                          <a:ea typeface="微软雅黑"/>
                        </a:defRPr>
                      </a:lvl7pPr>
                      <a:lvl8pPr marL="3200400" algn="l" defTabSz="914400" rtl="0" eaLnBrk="1" latinLnBrk="0" hangingPunct="1">
                        <a:defRPr sz="1800" b="1" kern="1200">
                          <a:solidFill>
                            <a:schemeClr val="lt1"/>
                          </a:solidFill>
                          <a:latin typeface="Candara"/>
                          <a:ea typeface="微软雅黑"/>
                        </a:defRPr>
                      </a:lvl8pPr>
                      <a:lvl9pPr marL="3657600" algn="l" defTabSz="914400" rtl="0" eaLnBrk="1" latinLnBrk="0" hangingPunct="1">
                        <a:defRPr sz="1800" b="1" kern="1200">
                          <a:solidFill>
                            <a:schemeClr val="lt1"/>
                          </a:solidFill>
                          <a:latin typeface="Candara"/>
                          <a:ea typeface="微软雅黑"/>
                        </a:defRPr>
                      </a:lvl9pPr>
                    </a:lstStyle>
                    <a:p>
                      <a:pPr algn="ctr"/>
                      <a:r>
                        <a:rPr lang="zh-CN" altLang="en-US" dirty="0">
                          <a:solidFill>
                            <a:schemeClr val="tx1"/>
                          </a:solidFill>
                        </a:rPr>
                        <a:t>评分</a:t>
                      </a:r>
                    </a:p>
                  </a:txBody>
                  <a:tcPr anchor="ctr"/>
                </a:tc>
                <a:tc>
                  <a:txBody>
                    <a:bodyPr/>
                    <a:lstStyle>
                      <a:lvl1pPr marL="0" algn="l" defTabSz="914400" rtl="0" eaLnBrk="1" latinLnBrk="0" hangingPunct="1">
                        <a:defRPr sz="1800" b="1" kern="1200">
                          <a:solidFill>
                            <a:schemeClr val="lt1"/>
                          </a:solidFill>
                          <a:latin typeface="Candara"/>
                          <a:ea typeface="微软雅黑"/>
                        </a:defRPr>
                      </a:lvl1pPr>
                      <a:lvl2pPr marL="457200" algn="l" defTabSz="914400" rtl="0" eaLnBrk="1" latinLnBrk="0" hangingPunct="1">
                        <a:defRPr sz="1800" b="1" kern="1200">
                          <a:solidFill>
                            <a:schemeClr val="lt1"/>
                          </a:solidFill>
                          <a:latin typeface="Candara"/>
                          <a:ea typeface="微软雅黑"/>
                        </a:defRPr>
                      </a:lvl2pPr>
                      <a:lvl3pPr marL="914400" algn="l" defTabSz="914400" rtl="0" eaLnBrk="1" latinLnBrk="0" hangingPunct="1">
                        <a:defRPr sz="1800" b="1" kern="1200">
                          <a:solidFill>
                            <a:schemeClr val="lt1"/>
                          </a:solidFill>
                          <a:latin typeface="Candara"/>
                          <a:ea typeface="微软雅黑"/>
                        </a:defRPr>
                      </a:lvl3pPr>
                      <a:lvl4pPr marL="1371600" algn="l" defTabSz="914400" rtl="0" eaLnBrk="1" latinLnBrk="0" hangingPunct="1">
                        <a:defRPr sz="1800" b="1" kern="1200">
                          <a:solidFill>
                            <a:schemeClr val="lt1"/>
                          </a:solidFill>
                          <a:latin typeface="Candara"/>
                          <a:ea typeface="微软雅黑"/>
                        </a:defRPr>
                      </a:lvl4pPr>
                      <a:lvl5pPr marL="1828800" algn="l" defTabSz="914400" rtl="0" eaLnBrk="1" latinLnBrk="0" hangingPunct="1">
                        <a:defRPr sz="1800" b="1" kern="1200">
                          <a:solidFill>
                            <a:schemeClr val="lt1"/>
                          </a:solidFill>
                          <a:latin typeface="Candara"/>
                          <a:ea typeface="微软雅黑"/>
                        </a:defRPr>
                      </a:lvl5pPr>
                      <a:lvl6pPr marL="2286000" algn="l" defTabSz="914400" rtl="0" eaLnBrk="1" latinLnBrk="0" hangingPunct="1">
                        <a:defRPr sz="1800" b="1" kern="1200">
                          <a:solidFill>
                            <a:schemeClr val="lt1"/>
                          </a:solidFill>
                          <a:latin typeface="Candara"/>
                          <a:ea typeface="微软雅黑"/>
                        </a:defRPr>
                      </a:lvl6pPr>
                      <a:lvl7pPr marL="2743200" algn="l" defTabSz="914400" rtl="0" eaLnBrk="1" latinLnBrk="0" hangingPunct="1">
                        <a:defRPr sz="1800" b="1" kern="1200">
                          <a:solidFill>
                            <a:schemeClr val="lt1"/>
                          </a:solidFill>
                          <a:latin typeface="Candara"/>
                          <a:ea typeface="微软雅黑"/>
                        </a:defRPr>
                      </a:lvl7pPr>
                      <a:lvl8pPr marL="3200400" algn="l" defTabSz="914400" rtl="0" eaLnBrk="1" latinLnBrk="0" hangingPunct="1">
                        <a:defRPr sz="1800" b="1" kern="1200">
                          <a:solidFill>
                            <a:schemeClr val="lt1"/>
                          </a:solidFill>
                          <a:latin typeface="Candara"/>
                          <a:ea typeface="微软雅黑"/>
                        </a:defRPr>
                      </a:lvl8pPr>
                      <a:lvl9pPr marL="3657600" algn="l" defTabSz="914400" rtl="0" eaLnBrk="1" latinLnBrk="0" hangingPunct="1">
                        <a:defRPr sz="1800" b="1" kern="1200">
                          <a:solidFill>
                            <a:schemeClr val="lt1"/>
                          </a:solidFill>
                          <a:latin typeface="Candara"/>
                          <a:ea typeface="微软雅黑"/>
                        </a:defRPr>
                      </a:lvl9pPr>
                    </a:lstStyle>
                    <a:p>
                      <a:pPr algn="ctr"/>
                      <a:r>
                        <a:rPr lang="zh-CN" altLang="en-US" dirty="0">
                          <a:solidFill>
                            <a:schemeClr val="tx1"/>
                          </a:solidFill>
                        </a:rPr>
                        <a:t>扣分分值</a:t>
                      </a:r>
                    </a:p>
                  </a:txBody>
                  <a:tcPr anchor="ctr"/>
                </a:tc>
                <a:tc>
                  <a:txBody>
                    <a:bodyPr/>
                    <a:lstStyle>
                      <a:lvl1pPr marL="0" algn="l" defTabSz="914400" rtl="0" eaLnBrk="1" latinLnBrk="0" hangingPunct="1">
                        <a:defRPr sz="1800" b="1" kern="1200">
                          <a:solidFill>
                            <a:schemeClr val="lt1"/>
                          </a:solidFill>
                          <a:latin typeface="Candara"/>
                          <a:ea typeface="微软雅黑"/>
                        </a:defRPr>
                      </a:lvl1pPr>
                      <a:lvl2pPr marL="457200" algn="l" defTabSz="914400" rtl="0" eaLnBrk="1" latinLnBrk="0" hangingPunct="1">
                        <a:defRPr sz="1800" b="1" kern="1200">
                          <a:solidFill>
                            <a:schemeClr val="lt1"/>
                          </a:solidFill>
                          <a:latin typeface="Candara"/>
                          <a:ea typeface="微软雅黑"/>
                        </a:defRPr>
                      </a:lvl2pPr>
                      <a:lvl3pPr marL="914400" algn="l" defTabSz="914400" rtl="0" eaLnBrk="1" latinLnBrk="0" hangingPunct="1">
                        <a:defRPr sz="1800" b="1" kern="1200">
                          <a:solidFill>
                            <a:schemeClr val="lt1"/>
                          </a:solidFill>
                          <a:latin typeface="Candara"/>
                          <a:ea typeface="微软雅黑"/>
                        </a:defRPr>
                      </a:lvl3pPr>
                      <a:lvl4pPr marL="1371600" algn="l" defTabSz="914400" rtl="0" eaLnBrk="1" latinLnBrk="0" hangingPunct="1">
                        <a:defRPr sz="1800" b="1" kern="1200">
                          <a:solidFill>
                            <a:schemeClr val="lt1"/>
                          </a:solidFill>
                          <a:latin typeface="Candara"/>
                          <a:ea typeface="微软雅黑"/>
                        </a:defRPr>
                      </a:lvl4pPr>
                      <a:lvl5pPr marL="1828800" algn="l" defTabSz="914400" rtl="0" eaLnBrk="1" latinLnBrk="0" hangingPunct="1">
                        <a:defRPr sz="1800" b="1" kern="1200">
                          <a:solidFill>
                            <a:schemeClr val="lt1"/>
                          </a:solidFill>
                          <a:latin typeface="Candara"/>
                          <a:ea typeface="微软雅黑"/>
                        </a:defRPr>
                      </a:lvl5pPr>
                      <a:lvl6pPr marL="2286000" algn="l" defTabSz="914400" rtl="0" eaLnBrk="1" latinLnBrk="0" hangingPunct="1">
                        <a:defRPr sz="1800" b="1" kern="1200">
                          <a:solidFill>
                            <a:schemeClr val="lt1"/>
                          </a:solidFill>
                          <a:latin typeface="Candara"/>
                          <a:ea typeface="微软雅黑"/>
                        </a:defRPr>
                      </a:lvl6pPr>
                      <a:lvl7pPr marL="2743200" algn="l" defTabSz="914400" rtl="0" eaLnBrk="1" latinLnBrk="0" hangingPunct="1">
                        <a:defRPr sz="1800" b="1" kern="1200">
                          <a:solidFill>
                            <a:schemeClr val="lt1"/>
                          </a:solidFill>
                          <a:latin typeface="Candara"/>
                          <a:ea typeface="微软雅黑"/>
                        </a:defRPr>
                      </a:lvl7pPr>
                      <a:lvl8pPr marL="3200400" algn="l" defTabSz="914400" rtl="0" eaLnBrk="1" latinLnBrk="0" hangingPunct="1">
                        <a:defRPr sz="1800" b="1" kern="1200">
                          <a:solidFill>
                            <a:schemeClr val="lt1"/>
                          </a:solidFill>
                          <a:latin typeface="Candara"/>
                          <a:ea typeface="微软雅黑"/>
                        </a:defRPr>
                      </a:lvl8pPr>
                      <a:lvl9pPr marL="3657600" algn="l" defTabSz="914400" rtl="0" eaLnBrk="1" latinLnBrk="0" hangingPunct="1">
                        <a:defRPr sz="1800" b="1" kern="1200">
                          <a:solidFill>
                            <a:schemeClr val="lt1"/>
                          </a:solidFill>
                          <a:latin typeface="Candara"/>
                          <a:ea typeface="微软雅黑"/>
                        </a:defRPr>
                      </a:lvl9pPr>
                    </a:lstStyle>
                    <a:p>
                      <a:pPr algn="ctr"/>
                      <a:r>
                        <a:rPr lang="zh-CN" altLang="en-US" dirty="0">
                          <a:solidFill>
                            <a:schemeClr val="tx1"/>
                          </a:solidFill>
                        </a:rPr>
                        <a:t>备注</a:t>
                      </a:r>
                    </a:p>
                  </a:txBody>
                  <a:tcPr anchor="ctr"/>
                </a:tc>
                <a:extLst>
                  <a:ext uri="{0D108BD9-81ED-4DB2-BD59-A6C34878D82A}">
                    <a16:rowId xmlns:a16="http://schemas.microsoft.com/office/drawing/2014/main" val="10000"/>
                  </a:ext>
                </a:extLst>
              </a:tr>
              <a:tr h="370840">
                <a:tc rowSpan="2">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实验纪律</a:t>
                      </a:r>
                    </a:p>
                  </a:txBody>
                  <a:tcPr anchor="ctr">
                    <a:solidFill>
                      <a:schemeClr val="tx2">
                        <a:lumMod val="10000"/>
                        <a:lumOff val="9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无故旷课</a:t>
                      </a:r>
                    </a:p>
                  </a:txBody>
                  <a:tcPr anchor="ctr">
                    <a:solidFill>
                      <a:schemeClr val="tx2">
                        <a:lumMod val="10000"/>
                        <a:lumOff val="9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扣</a:t>
                      </a:r>
                      <a:r>
                        <a:rPr lang="en-US" altLang="zh-CN" dirty="0"/>
                        <a:t>20</a:t>
                      </a:r>
                      <a:r>
                        <a:rPr lang="zh-CN" altLang="en-US" dirty="0"/>
                        <a:t>分</a:t>
                      </a:r>
                    </a:p>
                  </a:txBody>
                  <a:tcPr anchor="ctr">
                    <a:solidFill>
                      <a:schemeClr val="tx2">
                        <a:lumMod val="10000"/>
                        <a:lumOff val="90000"/>
                      </a:schemeClr>
                    </a:solidFill>
                  </a:tcPr>
                </a:tc>
                <a:tc rowSpan="2">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实验开始时间</a:t>
                      </a:r>
                      <a:r>
                        <a:rPr lang="en-US" altLang="zh-CN" dirty="0"/>
                        <a:t>14:00</a:t>
                      </a:r>
                      <a:endParaRPr lang="zh-CN" altLang="en-US" dirty="0"/>
                    </a:p>
                  </a:txBody>
                  <a:tcPr anchor="ctr">
                    <a:solidFill>
                      <a:schemeClr val="tx2">
                        <a:lumMod val="10000"/>
                        <a:lumOff val="90000"/>
                      </a:schemeClr>
                    </a:solidFill>
                  </a:tcPr>
                </a:tc>
                <a:extLst>
                  <a:ext uri="{0D108BD9-81ED-4DB2-BD59-A6C34878D82A}">
                    <a16:rowId xmlns:a16="http://schemas.microsoft.com/office/drawing/2014/main" val="10001"/>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无故迟到、早退（≤</a:t>
                      </a:r>
                      <a:r>
                        <a:rPr lang="en-US" altLang="zh-CN" dirty="0"/>
                        <a:t>10min</a:t>
                      </a:r>
                      <a:r>
                        <a:rPr lang="zh-CN" altLang="en-US" dirty="0"/>
                        <a:t>）</a:t>
                      </a:r>
                    </a:p>
                  </a:txBody>
                  <a:tcPr anchor="ctr">
                    <a:solidFill>
                      <a:schemeClr val="tx2">
                        <a:lumMod val="10000"/>
                        <a:lumOff val="9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en-US" altLang="zh-CN" dirty="0"/>
                        <a:t>1</a:t>
                      </a:r>
                      <a:r>
                        <a:rPr lang="zh-CN" altLang="en-US" dirty="0"/>
                        <a:t>分钟扣</a:t>
                      </a:r>
                      <a:r>
                        <a:rPr lang="en-US" altLang="zh-CN" dirty="0"/>
                        <a:t>1</a:t>
                      </a:r>
                      <a:r>
                        <a:rPr lang="zh-CN" altLang="en-US" dirty="0"/>
                        <a:t>分</a:t>
                      </a:r>
                    </a:p>
                  </a:txBody>
                  <a:tcPr anchor="ctr">
                    <a:solidFill>
                      <a:schemeClr val="tx2">
                        <a:lumMod val="10000"/>
                        <a:lumOff val="90000"/>
                      </a:schemeClr>
                    </a:solidFill>
                  </a:tcPr>
                </a:tc>
                <a:tc vMerge="1">
                  <a:txBody>
                    <a:bodyPr/>
                    <a:lstStyle/>
                    <a:p>
                      <a:pPr algn="ctr"/>
                      <a:endParaRPr lang="zh-CN" altLang="en-US" dirty="0"/>
                    </a:p>
                  </a:txBody>
                  <a:tcPr anchor="ctr"/>
                </a:tc>
                <a:extLst>
                  <a:ext uri="{0D108BD9-81ED-4DB2-BD59-A6C34878D82A}">
                    <a16:rowId xmlns:a16="http://schemas.microsoft.com/office/drawing/2014/main" val="10002"/>
                  </a:ext>
                </a:extLst>
              </a:tr>
              <a:tr h="370840">
                <a:tc rowSpan="3">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物理化学实验操作</a:t>
                      </a:r>
                      <a:endParaRPr lang="en-US" altLang="zh-CN" dirty="0"/>
                    </a:p>
                    <a:p>
                      <a:pPr algn="ctr"/>
                      <a:endParaRPr lang="zh-CN" altLang="en-US" dirty="0"/>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无机、分析化学操作</a:t>
                      </a: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a:t>少</a:t>
                      </a:r>
                      <a:r>
                        <a:rPr lang="en-US" altLang="zh-CN" dirty="0"/>
                        <a:t>1</a:t>
                      </a:r>
                      <a:r>
                        <a:rPr lang="zh-CN" altLang="en-US" dirty="0"/>
                        <a:t>次扣</a:t>
                      </a:r>
                      <a:r>
                        <a:rPr lang="en-US" altLang="zh-CN" dirty="0"/>
                        <a:t>1</a:t>
                      </a:r>
                      <a:r>
                        <a:rPr lang="zh-CN" altLang="en-US" dirty="0"/>
                        <a:t>分</a:t>
                      </a: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endParaRPr lang="zh-CN" altLang="en-US"/>
                    </a:p>
                  </a:txBody>
                  <a:tcPr anchor="ctr">
                    <a:solidFill>
                      <a:schemeClr val="accent6">
                        <a:lumMod val="40000"/>
                        <a:lumOff val="60000"/>
                      </a:schemeClr>
                    </a:solidFill>
                  </a:tcPr>
                </a:tc>
                <a:extLst>
                  <a:ext uri="{0D108BD9-81ED-4DB2-BD59-A6C34878D82A}">
                    <a16:rowId xmlns:a16="http://schemas.microsoft.com/office/drawing/2014/main" val="10007"/>
                  </a:ext>
                </a:extLst>
              </a:tr>
              <a:tr h="370840">
                <a:tc vMerge="1">
                  <a:txBody>
                    <a:bodyPr/>
                    <a:lstStyle/>
                    <a:p>
                      <a:pPr algn="ctr"/>
                      <a:endParaRPr lang="zh-CN" altLang="en-US"/>
                    </a:p>
                  </a:txBody>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测试仪器操作</a:t>
                      </a: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错</a:t>
                      </a:r>
                      <a:r>
                        <a:rPr lang="en-US" altLang="zh-CN" dirty="0"/>
                        <a:t>1</a:t>
                      </a:r>
                      <a:r>
                        <a:rPr lang="zh-CN" altLang="en-US" dirty="0"/>
                        <a:t>位扣</a:t>
                      </a:r>
                      <a:r>
                        <a:rPr lang="en-US" altLang="zh-CN" dirty="0"/>
                        <a:t>1</a:t>
                      </a:r>
                      <a:r>
                        <a:rPr lang="zh-CN" altLang="en-US" dirty="0"/>
                        <a:t>分</a:t>
                      </a: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endParaRPr lang="zh-CN" altLang="en-US" dirty="0"/>
                    </a:p>
                  </a:txBody>
                  <a:tcPr anchor="ctr">
                    <a:solidFill>
                      <a:schemeClr val="accent6">
                        <a:lumMod val="40000"/>
                        <a:lumOff val="60000"/>
                      </a:schemeClr>
                    </a:solidFill>
                  </a:tcPr>
                </a:tc>
                <a:extLst>
                  <a:ext uri="{0D108BD9-81ED-4DB2-BD59-A6C34878D82A}">
                    <a16:rowId xmlns:a16="http://schemas.microsoft.com/office/drawing/2014/main" val="10008"/>
                  </a:ext>
                </a:extLst>
              </a:tr>
              <a:tr h="370840">
                <a:tc vMerge="1">
                  <a:txBody>
                    <a:bodyPr/>
                    <a:lstStyle/>
                    <a:p>
                      <a:pPr algn="ctr"/>
                      <a:endParaRPr lang="zh-CN" altLang="en-US" dirty="0"/>
                    </a:p>
                  </a:txBody>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非标、玻璃仪器操作等</a:t>
                      </a: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a:t>错</a:t>
                      </a:r>
                      <a:r>
                        <a:rPr lang="en-US" altLang="zh-CN" dirty="0"/>
                        <a:t>1</a:t>
                      </a:r>
                      <a:r>
                        <a:rPr lang="zh-CN" altLang="en-US" dirty="0"/>
                        <a:t>次扣</a:t>
                      </a:r>
                      <a:r>
                        <a:rPr lang="en-US" altLang="zh-CN" dirty="0"/>
                        <a:t>1</a:t>
                      </a:r>
                      <a:r>
                        <a:rPr lang="zh-CN" altLang="en-US" dirty="0"/>
                        <a:t>分</a:t>
                      </a:r>
                    </a:p>
                  </a:txBody>
                  <a:tcPr anchor="c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endParaRPr lang="zh-CN" altLang="en-US" dirty="0"/>
                    </a:p>
                  </a:txBody>
                  <a:tcPr anchor="ctr">
                    <a:solidFill>
                      <a:schemeClr val="accent6">
                        <a:lumMod val="40000"/>
                        <a:lumOff val="60000"/>
                      </a:schemeClr>
                    </a:solidFill>
                  </a:tcPr>
                </a:tc>
                <a:extLst>
                  <a:ext uri="{0D108BD9-81ED-4DB2-BD59-A6C34878D82A}">
                    <a16:rowId xmlns:a16="http://schemas.microsoft.com/office/drawing/2014/main" val="10009"/>
                  </a:ext>
                </a:extLst>
              </a:tr>
              <a:tr h="370840">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实验表现和卫生</a:t>
                      </a:r>
                    </a:p>
                  </a:txBody>
                  <a:tcPr anchor="ctr">
                    <a:solidFill>
                      <a:srgbClr val="FFFF00"/>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zh-CN" altLang="en-US" dirty="0"/>
                        <a:t>按照各个实验要求</a:t>
                      </a:r>
                    </a:p>
                  </a:txBody>
                  <a:tcPr anchor="ctr">
                    <a:solidFill>
                      <a:srgbClr val="FFFF00"/>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r>
                        <a:rPr lang="en-US" altLang="zh-CN" dirty="0"/>
                        <a:t>5</a:t>
                      </a:r>
                      <a:r>
                        <a:rPr lang="zh-CN" altLang="en-US" dirty="0"/>
                        <a:t>分</a:t>
                      </a:r>
                    </a:p>
                  </a:txBody>
                  <a:tcPr anchor="ctr">
                    <a:solidFill>
                      <a:srgbClr val="FFFF00"/>
                    </a:solidFill>
                  </a:tcPr>
                </a:tc>
                <a:tc>
                  <a:txBody>
                    <a:bodyPr/>
                    <a:lstStyle>
                      <a:lvl1pPr marL="0" algn="l" defTabSz="914400" rtl="0" eaLnBrk="1" latinLnBrk="0" hangingPunct="1">
                        <a:defRPr sz="1800" kern="1200">
                          <a:solidFill>
                            <a:schemeClr val="dk1"/>
                          </a:solidFill>
                          <a:latin typeface="Candara"/>
                          <a:ea typeface="微软雅黑"/>
                        </a:defRPr>
                      </a:lvl1pPr>
                      <a:lvl2pPr marL="457200" algn="l" defTabSz="914400" rtl="0" eaLnBrk="1" latinLnBrk="0" hangingPunct="1">
                        <a:defRPr sz="1800" kern="1200">
                          <a:solidFill>
                            <a:schemeClr val="dk1"/>
                          </a:solidFill>
                          <a:latin typeface="Candara"/>
                          <a:ea typeface="微软雅黑"/>
                        </a:defRPr>
                      </a:lvl2pPr>
                      <a:lvl3pPr marL="914400" algn="l" defTabSz="914400" rtl="0" eaLnBrk="1" latinLnBrk="0" hangingPunct="1">
                        <a:defRPr sz="1800" kern="1200">
                          <a:solidFill>
                            <a:schemeClr val="dk1"/>
                          </a:solidFill>
                          <a:latin typeface="Candara"/>
                          <a:ea typeface="微软雅黑"/>
                        </a:defRPr>
                      </a:lvl3pPr>
                      <a:lvl4pPr marL="1371600" algn="l" defTabSz="914400" rtl="0" eaLnBrk="1" latinLnBrk="0" hangingPunct="1">
                        <a:defRPr sz="1800" kern="1200">
                          <a:solidFill>
                            <a:schemeClr val="dk1"/>
                          </a:solidFill>
                          <a:latin typeface="Candara"/>
                          <a:ea typeface="微软雅黑"/>
                        </a:defRPr>
                      </a:lvl4pPr>
                      <a:lvl5pPr marL="1828800" algn="l" defTabSz="914400" rtl="0" eaLnBrk="1" latinLnBrk="0" hangingPunct="1">
                        <a:defRPr sz="1800" kern="1200">
                          <a:solidFill>
                            <a:schemeClr val="dk1"/>
                          </a:solidFill>
                          <a:latin typeface="Candara"/>
                          <a:ea typeface="微软雅黑"/>
                        </a:defRPr>
                      </a:lvl5pPr>
                      <a:lvl6pPr marL="2286000" algn="l" defTabSz="914400" rtl="0" eaLnBrk="1" latinLnBrk="0" hangingPunct="1">
                        <a:defRPr sz="1800" kern="1200">
                          <a:solidFill>
                            <a:schemeClr val="dk1"/>
                          </a:solidFill>
                          <a:latin typeface="Candara"/>
                          <a:ea typeface="微软雅黑"/>
                        </a:defRPr>
                      </a:lvl6pPr>
                      <a:lvl7pPr marL="2743200" algn="l" defTabSz="914400" rtl="0" eaLnBrk="1" latinLnBrk="0" hangingPunct="1">
                        <a:defRPr sz="1800" kern="1200">
                          <a:solidFill>
                            <a:schemeClr val="dk1"/>
                          </a:solidFill>
                          <a:latin typeface="Candara"/>
                          <a:ea typeface="微软雅黑"/>
                        </a:defRPr>
                      </a:lvl7pPr>
                      <a:lvl8pPr marL="3200400" algn="l" defTabSz="914400" rtl="0" eaLnBrk="1" latinLnBrk="0" hangingPunct="1">
                        <a:defRPr sz="1800" kern="1200">
                          <a:solidFill>
                            <a:schemeClr val="dk1"/>
                          </a:solidFill>
                          <a:latin typeface="Candara"/>
                          <a:ea typeface="微软雅黑"/>
                        </a:defRPr>
                      </a:lvl8pPr>
                      <a:lvl9pPr marL="3657600" algn="l" defTabSz="914400" rtl="0" eaLnBrk="1" latinLnBrk="0" hangingPunct="1">
                        <a:defRPr sz="1800" kern="1200">
                          <a:solidFill>
                            <a:schemeClr val="dk1"/>
                          </a:solidFill>
                          <a:latin typeface="Candara"/>
                          <a:ea typeface="微软雅黑"/>
                        </a:defRPr>
                      </a:lvl9pPr>
                    </a:lstStyle>
                    <a:p>
                      <a:pPr algn="ctr"/>
                      <a:endParaRPr lang="zh-CN" altLang="en-US" dirty="0"/>
                    </a:p>
                  </a:txBody>
                  <a:tcPr anchor="ctr">
                    <a:solidFill>
                      <a:srgbClr val="FFFF00"/>
                    </a:solidFill>
                  </a:tcPr>
                </a:tc>
                <a:extLst>
                  <a:ext uri="{0D108BD9-81ED-4DB2-BD59-A6C34878D82A}">
                    <a16:rowId xmlns:a16="http://schemas.microsoft.com/office/drawing/2014/main" val="10010"/>
                  </a:ext>
                </a:extLst>
              </a:tr>
            </a:tbl>
          </a:graphicData>
        </a:graphic>
      </p:graphicFrame>
      <p:sp>
        <p:nvSpPr>
          <p:cNvPr id="15" name="矩形 14"/>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圆角矩形 16"/>
          <p:cNvSpPr/>
          <p:nvPr/>
        </p:nvSpPr>
        <p:spPr>
          <a:xfrm>
            <a:off x="4716000" y="129600"/>
            <a:ext cx="2606261" cy="604815"/>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文本框 17"/>
          <p:cNvSpPr txBox="1"/>
          <p:nvPr/>
        </p:nvSpPr>
        <p:spPr>
          <a:xfrm>
            <a:off x="4725031" y="168759"/>
            <a:ext cx="2597230" cy="461666"/>
          </a:xfrm>
          <a:prstGeom prst="rect">
            <a:avLst/>
          </a:prstGeom>
          <a:noFill/>
        </p:spPr>
        <p:txBody>
          <a:bodyPr wrap="square" rtlCol="0">
            <a:spAutoFit/>
          </a:bodyPr>
          <a:lstStyle/>
          <a:p>
            <a:pPr algn="ctr"/>
            <a:r>
              <a:rPr lang="zh-CN" altLang="en-US" sz="2400" b="1" dirty="0">
                <a:solidFill>
                  <a:srgbClr val="5596A7"/>
                </a:solidFill>
                <a:latin typeface="微软雅黑" panose="020B0503020204020204" pitchFamily="34" charset="-122"/>
                <a:ea typeface="微软雅黑" panose="020B0503020204020204" pitchFamily="34" charset="-122"/>
              </a:rPr>
              <a:t>实验部分 </a:t>
            </a:r>
            <a:r>
              <a:rPr lang="en-US" altLang="zh-CN" sz="2400" b="1" dirty="0">
                <a:solidFill>
                  <a:srgbClr val="5596A7"/>
                </a:solidFill>
                <a:latin typeface="微软雅黑" panose="020B0503020204020204" pitchFamily="34" charset="-122"/>
                <a:ea typeface="微软雅黑" panose="020B0503020204020204" pitchFamily="34" charset="-122"/>
              </a:rPr>
              <a:t>35</a:t>
            </a:r>
            <a:r>
              <a:rPr lang="zh-CN" altLang="en-US" sz="2400" b="1" dirty="0">
                <a:solidFill>
                  <a:srgbClr val="5596A7"/>
                </a:solidFill>
                <a:latin typeface="微软雅黑" panose="020B0503020204020204" pitchFamily="34" charset="-122"/>
                <a:ea typeface="微软雅黑" panose="020B0503020204020204" pitchFamily="34" charset="-122"/>
              </a:rPr>
              <a:t>分</a:t>
            </a:r>
          </a:p>
        </p:txBody>
      </p:sp>
    </p:spTree>
    <p:extLst>
      <p:ext uri="{BB962C8B-B14F-4D97-AF65-F5344CB8AC3E}">
        <p14:creationId xmlns:p14="http://schemas.microsoft.com/office/powerpoint/2010/main" val="610772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64" y="1573922"/>
            <a:ext cx="5706165" cy="5147490"/>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825" y="1573922"/>
            <a:ext cx="5356737" cy="5147490"/>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 name="圆角矩形 4"/>
          <p:cNvSpPr/>
          <p:nvPr/>
        </p:nvSpPr>
        <p:spPr>
          <a:xfrm>
            <a:off x="4716000" y="129600"/>
            <a:ext cx="2606261" cy="604815"/>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 name="文本框 5"/>
          <p:cNvSpPr txBox="1"/>
          <p:nvPr/>
        </p:nvSpPr>
        <p:spPr>
          <a:xfrm>
            <a:off x="4725031" y="168759"/>
            <a:ext cx="2597230" cy="461666"/>
          </a:xfrm>
          <a:prstGeom prst="rect">
            <a:avLst/>
          </a:prstGeom>
          <a:noFill/>
        </p:spPr>
        <p:txBody>
          <a:bodyPr wrap="square" rtlCol="0">
            <a:spAutoFit/>
          </a:bodyPr>
          <a:lstStyle/>
          <a:p>
            <a:pPr algn="ctr"/>
            <a:r>
              <a:rPr lang="zh-CN" altLang="en-US" sz="2400" b="1" dirty="0">
                <a:solidFill>
                  <a:srgbClr val="5596A7"/>
                </a:solidFill>
                <a:latin typeface="微软雅黑" panose="020B0503020204020204" pitchFamily="34" charset="-122"/>
                <a:ea typeface="微软雅黑" panose="020B0503020204020204" pitchFamily="34" charset="-122"/>
              </a:rPr>
              <a:t>报告  </a:t>
            </a:r>
            <a:r>
              <a:rPr lang="en-US" altLang="zh-CN" sz="2400" b="1" dirty="0">
                <a:solidFill>
                  <a:srgbClr val="5596A7"/>
                </a:solidFill>
                <a:latin typeface="微软雅黑" panose="020B0503020204020204" pitchFamily="34" charset="-122"/>
                <a:ea typeface="微软雅黑" panose="020B0503020204020204" pitchFamily="34" charset="-122"/>
              </a:rPr>
              <a:t>50</a:t>
            </a:r>
            <a:r>
              <a:rPr lang="zh-CN" altLang="en-US" sz="2400" b="1" dirty="0">
                <a:solidFill>
                  <a:srgbClr val="5596A7"/>
                </a:solidFill>
                <a:latin typeface="微软雅黑" panose="020B0503020204020204" pitchFamily="34" charset="-122"/>
                <a:ea typeface="微软雅黑" panose="020B0503020204020204" pitchFamily="34" charset="-122"/>
              </a:rPr>
              <a:t>分</a:t>
            </a:r>
          </a:p>
        </p:txBody>
      </p:sp>
      <p:sp>
        <p:nvSpPr>
          <p:cNvPr id="7" name="文本框 6"/>
          <p:cNvSpPr txBox="1"/>
          <p:nvPr/>
        </p:nvSpPr>
        <p:spPr>
          <a:xfrm>
            <a:off x="1068992" y="949572"/>
            <a:ext cx="3280588" cy="400110"/>
          </a:xfrm>
          <a:prstGeom prst="rect">
            <a:avLst/>
          </a:prstGeom>
          <a:noFill/>
        </p:spPr>
        <p:txBody>
          <a:bodyPr wrap="square" rtlCol="0">
            <a:spAutoFit/>
          </a:bodyPr>
          <a:lstStyle/>
          <a:p>
            <a:r>
              <a:rPr lang="zh-CN" altLang="en-US" sz="2000" dirty="0">
                <a:solidFill>
                  <a:srgbClr val="FF0000"/>
                </a:solidFill>
                <a:latin typeface="黑体" panose="02010609060101010101" pitchFamily="49" charset="-122"/>
                <a:ea typeface="黑体" panose="02010609060101010101" pitchFamily="49" charset="-122"/>
              </a:rPr>
              <a:t>题目分析类：</a:t>
            </a:r>
            <a:r>
              <a:rPr lang="en-US" altLang="zh-CN" sz="2000" dirty="0">
                <a:solidFill>
                  <a:srgbClr val="FF0000"/>
                </a:solidFill>
                <a:latin typeface="黑体" panose="02010609060101010101" pitchFamily="49" charset="-122"/>
                <a:ea typeface="黑体" panose="02010609060101010101" pitchFamily="49" charset="-122"/>
              </a:rPr>
              <a:t>10</a:t>
            </a:r>
            <a:r>
              <a:rPr lang="zh-CN" altLang="en-US" sz="2000" dirty="0">
                <a:solidFill>
                  <a:srgbClr val="FF0000"/>
                </a:solidFill>
                <a:latin typeface="黑体" panose="02010609060101010101" pitchFamily="49" charset="-122"/>
                <a:ea typeface="黑体" panose="02010609060101010101" pitchFamily="49" charset="-122"/>
              </a:rPr>
              <a:t>个实验项目</a:t>
            </a:r>
          </a:p>
        </p:txBody>
      </p:sp>
      <p:sp>
        <p:nvSpPr>
          <p:cNvPr id="8" name="文本框 7"/>
          <p:cNvSpPr txBox="1"/>
          <p:nvPr/>
        </p:nvSpPr>
        <p:spPr>
          <a:xfrm>
            <a:off x="7111446" y="958655"/>
            <a:ext cx="3280588" cy="400110"/>
          </a:xfrm>
          <a:prstGeom prst="rect">
            <a:avLst/>
          </a:prstGeom>
          <a:noFill/>
        </p:spPr>
        <p:txBody>
          <a:bodyPr wrap="square" rtlCol="0">
            <a:spAutoFit/>
          </a:bodyPr>
          <a:lstStyle/>
          <a:p>
            <a:r>
              <a:rPr lang="zh-CN" altLang="en-US" sz="2000" dirty="0">
                <a:solidFill>
                  <a:srgbClr val="FF0000"/>
                </a:solidFill>
                <a:latin typeface="黑体" panose="02010609060101010101" pitchFamily="49" charset="-122"/>
                <a:ea typeface="黑体" panose="02010609060101010101" pitchFamily="49" charset="-122"/>
              </a:rPr>
              <a:t>论文格式类：</a:t>
            </a:r>
            <a:r>
              <a:rPr lang="en-US" altLang="zh-CN" sz="2000" dirty="0">
                <a:solidFill>
                  <a:srgbClr val="FF0000"/>
                </a:solidFill>
                <a:latin typeface="黑体" panose="02010609060101010101" pitchFamily="49" charset="-122"/>
                <a:ea typeface="黑体" panose="02010609060101010101" pitchFamily="49" charset="-122"/>
              </a:rPr>
              <a:t>2</a:t>
            </a:r>
            <a:r>
              <a:rPr lang="zh-CN" altLang="en-US" sz="2000" dirty="0">
                <a:solidFill>
                  <a:srgbClr val="FF0000"/>
                </a:solidFill>
                <a:latin typeface="黑体" panose="02010609060101010101" pitchFamily="49" charset="-122"/>
                <a:ea typeface="黑体" panose="02010609060101010101" pitchFamily="49" charset="-122"/>
              </a:rPr>
              <a:t>个实验项目</a:t>
            </a:r>
          </a:p>
        </p:txBody>
      </p:sp>
    </p:spTree>
    <p:extLst>
      <p:ext uri="{BB962C8B-B14F-4D97-AF65-F5344CB8AC3E}">
        <p14:creationId xmlns:p14="http://schemas.microsoft.com/office/powerpoint/2010/main" val="624412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294" y="252278"/>
            <a:ext cx="6593348" cy="6315671"/>
          </a:xfrm>
          <a:prstGeom prst="rect">
            <a:avLst/>
          </a:prstGeom>
        </p:spPr>
      </p:pic>
      <p:sp>
        <p:nvSpPr>
          <p:cNvPr id="24" name="矩形 23"/>
          <p:cNvSpPr/>
          <p:nvPr/>
        </p:nvSpPr>
        <p:spPr>
          <a:xfrm>
            <a:off x="7764938" y="1106313"/>
            <a:ext cx="1034933" cy="5392811"/>
          </a:xfrm>
          <a:prstGeom prst="rect">
            <a:avLst/>
          </a:prstGeom>
          <a:noFill/>
          <a:ln w="28575" cap="flat" cmpd="sng" algn="ctr">
            <a:solidFill>
              <a:srgbClr val="FF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文本框 24"/>
          <p:cNvSpPr txBox="1"/>
          <p:nvPr/>
        </p:nvSpPr>
        <p:spPr>
          <a:xfrm>
            <a:off x="8858864" y="4323951"/>
            <a:ext cx="2757497" cy="1323439"/>
          </a:xfrm>
          <a:prstGeom prst="rect">
            <a:avLst/>
          </a:prstGeom>
          <a:solidFill>
            <a:sysClr val="window" lastClr="FFFFFF"/>
          </a:solidFill>
          <a:ln w="19050">
            <a:solidFill>
              <a:srgbClr val="0070C0"/>
            </a:solidFill>
            <a:prstDash val="sysDash"/>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FF0000"/>
                </a:solidFill>
                <a:effectLst/>
                <a:uLnTx/>
                <a:uFillTx/>
                <a:latin typeface="Calibri" panose="020F0502020204030204"/>
                <a:ea typeface="微软雅黑"/>
              </a:rPr>
              <a:t>必须有附件，将个人的原始测量数据作为</a:t>
            </a:r>
            <a:r>
              <a:rPr kumimoji="0" lang="zh-CN" altLang="en-US" sz="1600" b="1" i="0" u="none" strike="noStrike" kern="0" cap="none" spc="0" normalizeH="0" baseline="0" noProof="0" dirty="0">
                <a:ln>
                  <a:noFill/>
                </a:ln>
                <a:solidFill>
                  <a:srgbClr val="FF0000"/>
                </a:solidFill>
                <a:effectLst/>
                <a:uLnTx/>
                <a:uFillTx/>
                <a:latin typeface="Calibri" panose="020F0502020204030204"/>
                <a:ea typeface="微软雅黑"/>
              </a:rPr>
              <a:t>附件</a:t>
            </a:r>
            <a:r>
              <a:rPr kumimoji="0" lang="en-US" altLang="zh-CN" sz="1600" b="1" i="0" u="none" strike="noStrike" kern="0" cap="none" spc="0" normalizeH="0" baseline="0" noProof="0" dirty="0">
                <a:ln>
                  <a:noFill/>
                </a:ln>
                <a:solidFill>
                  <a:srgbClr val="FF0000"/>
                </a:solidFill>
                <a:effectLst/>
                <a:uLnTx/>
                <a:uFillTx/>
                <a:latin typeface="Calibri" panose="020F0502020204030204"/>
                <a:ea typeface="微软雅黑"/>
              </a:rPr>
              <a:t>2</a:t>
            </a:r>
            <a:r>
              <a:rPr kumimoji="0" lang="zh-CN" altLang="en-US" sz="1600" b="0" i="0" u="none" strike="noStrike" kern="0" cap="none" spc="0" normalizeH="0" baseline="0" noProof="0" dirty="0">
                <a:ln>
                  <a:noFill/>
                </a:ln>
                <a:solidFill>
                  <a:srgbClr val="FF0000"/>
                </a:solidFill>
                <a:effectLst/>
                <a:uLnTx/>
                <a:uFillTx/>
                <a:latin typeface="Calibri" panose="020F0502020204030204"/>
                <a:ea typeface="微软雅黑"/>
              </a:rPr>
              <a:t>、</a:t>
            </a:r>
            <a:r>
              <a:rPr kumimoji="0" lang="zh-CN" altLang="en-US" sz="1600" b="0" i="0" u="none" strike="noStrike" kern="0" cap="none" spc="0" normalizeH="0" baseline="0" noProof="0" dirty="0">
                <a:ln>
                  <a:noFill/>
                </a:ln>
                <a:solidFill>
                  <a:srgbClr val="00B0F0"/>
                </a:solidFill>
                <a:effectLst/>
                <a:uLnTx/>
                <a:uFillTx/>
                <a:latin typeface="Calibri" panose="020F0502020204030204"/>
                <a:ea typeface="微软雅黑"/>
              </a:rPr>
              <a:t>处理方法作为</a:t>
            </a:r>
            <a:r>
              <a:rPr kumimoji="0" lang="zh-CN" altLang="en-US" sz="1600" b="1" i="0" u="none" strike="noStrike" kern="0" cap="none" spc="0" normalizeH="0" baseline="0" noProof="0" dirty="0">
                <a:ln>
                  <a:noFill/>
                </a:ln>
                <a:solidFill>
                  <a:srgbClr val="00B0F0"/>
                </a:solidFill>
                <a:effectLst/>
                <a:uLnTx/>
                <a:uFillTx/>
                <a:latin typeface="Calibri" panose="020F0502020204030204"/>
                <a:ea typeface="微软雅黑"/>
              </a:rPr>
              <a:t>附件</a:t>
            </a:r>
            <a:r>
              <a:rPr kumimoji="0" lang="en-US" altLang="zh-CN" sz="1600" b="1" i="0" u="none" strike="noStrike" kern="0" cap="none" spc="0" normalizeH="0" baseline="0" noProof="0" dirty="0">
                <a:ln>
                  <a:noFill/>
                </a:ln>
                <a:solidFill>
                  <a:srgbClr val="00B0F0"/>
                </a:solidFill>
                <a:effectLst/>
                <a:uLnTx/>
                <a:uFillTx/>
                <a:latin typeface="Calibri" panose="020F0502020204030204"/>
                <a:ea typeface="微软雅黑"/>
              </a:rPr>
              <a:t>1</a:t>
            </a:r>
            <a:r>
              <a:rPr kumimoji="0" lang="zh-CN" altLang="en-US" sz="1600" b="0" i="0" u="none" strike="noStrike" kern="0" cap="none" spc="0" normalizeH="0" baseline="0" noProof="0" dirty="0">
                <a:ln>
                  <a:noFill/>
                </a:ln>
                <a:solidFill>
                  <a:srgbClr val="FF0000"/>
                </a:solidFill>
                <a:effectLst/>
                <a:uLnTx/>
                <a:uFillTx/>
                <a:latin typeface="Calibri" panose="020F0502020204030204"/>
                <a:ea typeface="微软雅黑"/>
              </a:rPr>
              <a:t>附在报告</a:t>
            </a:r>
            <a:r>
              <a:rPr kumimoji="0" lang="en-US" altLang="zh-CN" sz="1600" b="0" i="0" u="none" strike="noStrike" kern="0" cap="none" spc="0" normalizeH="0" baseline="0" noProof="0" dirty="0">
                <a:ln>
                  <a:noFill/>
                </a:ln>
                <a:solidFill>
                  <a:srgbClr val="FF0000"/>
                </a:solidFill>
                <a:effectLst/>
                <a:uLnTx/>
                <a:uFillTx/>
                <a:latin typeface="Calibri" panose="020F0502020204030204"/>
                <a:ea typeface="微软雅黑"/>
              </a:rPr>
              <a:t>pdf</a:t>
            </a:r>
            <a:r>
              <a:rPr kumimoji="0" lang="zh-CN" altLang="en-US" sz="1600" b="0" i="0" u="none" strike="noStrike" kern="0" cap="none" spc="0" normalizeH="0" baseline="0" noProof="0" dirty="0">
                <a:ln>
                  <a:noFill/>
                </a:ln>
                <a:solidFill>
                  <a:srgbClr val="FF0000"/>
                </a:solidFill>
                <a:effectLst/>
                <a:uLnTx/>
                <a:uFillTx/>
                <a:latin typeface="Calibri" panose="020F0502020204030204"/>
                <a:ea typeface="微软雅黑"/>
              </a:rPr>
              <a:t>或者</a:t>
            </a:r>
            <a:r>
              <a:rPr kumimoji="0" lang="en-US" altLang="zh-CN" sz="1600" b="0" i="0" u="none" strike="noStrike" kern="0" cap="none" spc="0" normalizeH="0" baseline="0" noProof="0" dirty="0">
                <a:ln>
                  <a:noFill/>
                </a:ln>
                <a:solidFill>
                  <a:srgbClr val="FF0000"/>
                </a:solidFill>
                <a:effectLst/>
                <a:uLnTx/>
                <a:uFillTx/>
                <a:latin typeface="Calibri" panose="020F0502020204030204"/>
                <a:ea typeface="微软雅黑"/>
              </a:rPr>
              <a:t>word</a:t>
            </a:r>
            <a:r>
              <a:rPr kumimoji="0" lang="zh-CN" altLang="en-US" sz="1600" b="0" i="0" u="none" strike="noStrike" kern="0" cap="none" spc="0" normalizeH="0" baseline="0" noProof="0" dirty="0">
                <a:ln>
                  <a:noFill/>
                </a:ln>
                <a:solidFill>
                  <a:srgbClr val="FF0000"/>
                </a:solidFill>
                <a:effectLst/>
                <a:uLnTx/>
                <a:uFillTx/>
                <a:latin typeface="Calibri" panose="020F0502020204030204"/>
                <a:ea typeface="微软雅黑"/>
              </a:rPr>
              <a:t>文件中。如果缺失，本部分按最低分处理</a:t>
            </a:r>
          </a:p>
        </p:txBody>
      </p:sp>
      <p:cxnSp>
        <p:nvCxnSpPr>
          <p:cNvPr id="62" name="直接箭头连接符 61"/>
          <p:cNvCxnSpPr>
            <a:endCxn id="64" idx="3"/>
          </p:cNvCxnSpPr>
          <p:nvPr/>
        </p:nvCxnSpPr>
        <p:spPr>
          <a:xfrm flipH="1" flipV="1">
            <a:off x="4273872" y="1738929"/>
            <a:ext cx="316749" cy="537721"/>
          </a:xfrm>
          <a:prstGeom prst="straightConnector1">
            <a:avLst/>
          </a:prstGeom>
          <a:noFill/>
          <a:ln w="28575" cap="flat" cmpd="sng" algn="ctr">
            <a:solidFill>
              <a:srgbClr val="FF0000"/>
            </a:solidFill>
            <a:prstDash val="solid"/>
            <a:miter lim="800000"/>
            <a:tailEnd type="triangle"/>
          </a:ln>
          <a:effectLst/>
        </p:spPr>
      </p:cxnSp>
      <p:cxnSp>
        <p:nvCxnSpPr>
          <p:cNvPr id="63" name="直接箭头连接符 62"/>
          <p:cNvCxnSpPr/>
          <p:nvPr/>
        </p:nvCxnSpPr>
        <p:spPr>
          <a:xfrm flipH="1" flipV="1">
            <a:off x="4129526" y="2530566"/>
            <a:ext cx="442126" cy="3103"/>
          </a:xfrm>
          <a:prstGeom prst="straightConnector1">
            <a:avLst/>
          </a:prstGeom>
          <a:noFill/>
          <a:ln w="28575" cap="flat" cmpd="sng" algn="ctr">
            <a:solidFill>
              <a:srgbClr val="FF0000"/>
            </a:solidFill>
            <a:prstDash val="solid"/>
            <a:miter lim="800000"/>
            <a:tailEnd type="triangle"/>
          </a:ln>
          <a:effectLst/>
        </p:spPr>
      </p:cxnSp>
      <p:sp>
        <p:nvSpPr>
          <p:cNvPr id="64" name="文本框 63"/>
          <p:cNvSpPr txBox="1"/>
          <p:nvPr/>
        </p:nvSpPr>
        <p:spPr>
          <a:xfrm>
            <a:off x="1833161" y="1485013"/>
            <a:ext cx="2440711" cy="507831"/>
          </a:xfrm>
          <a:prstGeom prst="rect">
            <a:avLst/>
          </a:prstGeom>
          <a:noFill/>
        </p:spPr>
        <p:txBody>
          <a:bodyPr wrap="square" rtlCol="0">
            <a:spAutoFit/>
          </a:bodyPr>
          <a:lstStyle/>
          <a:p>
            <a:pPr algn="ctr" defTabSz="685800"/>
            <a:r>
              <a:rPr lang="zh-CN" altLang="en-US" sz="1350" dirty="0">
                <a:solidFill>
                  <a:srgbClr val="FF0000"/>
                </a:solidFill>
                <a:latin typeface="Calibri" panose="020F0502020204030204"/>
                <a:ea typeface="微软雅黑"/>
              </a:rPr>
              <a:t>要标出前言或序言两个字，其中包含的实验原理不要太啰嗦</a:t>
            </a:r>
          </a:p>
        </p:txBody>
      </p:sp>
      <p:sp>
        <p:nvSpPr>
          <p:cNvPr id="65" name="文本框 64"/>
          <p:cNvSpPr txBox="1"/>
          <p:nvPr/>
        </p:nvSpPr>
        <p:spPr>
          <a:xfrm>
            <a:off x="1476795" y="2149292"/>
            <a:ext cx="2767257" cy="715581"/>
          </a:xfrm>
          <a:prstGeom prst="rect">
            <a:avLst/>
          </a:prstGeom>
          <a:noFill/>
        </p:spPr>
        <p:txBody>
          <a:bodyPr wrap="square" rtlCol="0">
            <a:spAutoFit/>
          </a:bodyPr>
          <a:lstStyle/>
          <a:p>
            <a:pPr defTabSz="685800"/>
            <a:r>
              <a:rPr lang="zh-CN" altLang="en-US" sz="1350" dirty="0">
                <a:solidFill>
                  <a:srgbClr val="FF0000"/>
                </a:solidFill>
                <a:latin typeface="Calibri" panose="020F0502020204030204"/>
                <a:ea typeface="微软雅黑"/>
              </a:rPr>
              <a:t>实验装置图；仪器名称、型号、生产厂家；药品名称、纯度、生产厂家、生产批号等；实验步骤等</a:t>
            </a:r>
          </a:p>
        </p:txBody>
      </p:sp>
      <p:sp>
        <p:nvSpPr>
          <p:cNvPr id="67" name="文本框 66"/>
          <p:cNvSpPr txBox="1"/>
          <p:nvPr/>
        </p:nvSpPr>
        <p:spPr>
          <a:xfrm>
            <a:off x="1283633" y="3021321"/>
            <a:ext cx="2689190" cy="507831"/>
          </a:xfrm>
          <a:prstGeom prst="rect">
            <a:avLst/>
          </a:prstGeom>
          <a:noFill/>
        </p:spPr>
        <p:txBody>
          <a:bodyPr wrap="square" rtlCol="0">
            <a:spAutoFit/>
          </a:bodyPr>
          <a:lstStyle/>
          <a:p>
            <a:pPr algn="ctr" defTabSz="685800"/>
            <a:r>
              <a:rPr lang="zh-CN" altLang="en-US" sz="1350" dirty="0">
                <a:solidFill>
                  <a:srgbClr val="FF0000"/>
                </a:solidFill>
                <a:latin typeface="Calibri" panose="020F0502020204030204"/>
                <a:ea typeface="微软雅黑"/>
              </a:rPr>
              <a:t>这里的图表，是整合后的、或重要的校正、拟合图</a:t>
            </a:r>
          </a:p>
        </p:txBody>
      </p:sp>
      <p:cxnSp>
        <p:nvCxnSpPr>
          <p:cNvPr id="68" name="直接箭头连接符 67"/>
          <p:cNvCxnSpPr>
            <a:endCxn id="67" idx="3"/>
          </p:cNvCxnSpPr>
          <p:nvPr/>
        </p:nvCxnSpPr>
        <p:spPr>
          <a:xfrm flipH="1">
            <a:off x="3972823" y="2981401"/>
            <a:ext cx="618399" cy="293836"/>
          </a:xfrm>
          <a:prstGeom prst="straightConnector1">
            <a:avLst/>
          </a:prstGeom>
          <a:noFill/>
          <a:ln w="28575" cap="flat" cmpd="sng" algn="ctr">
            <a:solidFill>
              <a:srgbClr val="FF0000"/>
            </a:solidFill>
            <a:prstDash val="solid"/>
            <a:miter lim="800000"/>
            <a:tailEnd type="triangle"/>
          </a:ln>
          <a:effectLst/>
        </p:spPr>
      </p:cxnSp>
      <p:cxnSp>
        <p:nvCxnSpPr>
          <p:cNvPr id="71" name="直接箭头连接符 70"/>
          <p:cNvCxnSpPr>
            <a:endCxn id="72" idx="3"/>
          </p:cNvCxnSpPr>
          <p:nvPr/>
        </p:nvCxnSpPr>
        <p:spPr>
          <a:xfrm flipH="1">
            <a:off x="3800284" y="4342313"/>
            <a:ext cx="731569" cy="43195"/>
          </a:xfrm>
          <a:prstGeom prst="straightConnector1">
            <a:avLst/>
          </a:prstGeom>
          <a:noFill/>
          <a:ln w="28575" cap="flat" cmpd="sng" algn="ctr">
            <a:solidFill>
              <a:srgbClr val="FF0000"/>
            </a:solidFill>
            <a:prstDash val="solid"/>
            <a:miter lim="800000"/>
            <a:tailEnd type="triangle"/>
          </a:ln>
          <a:effectLst/>
        </p:spPr>
      </p:cxnSp>
      <p:sp>
        <p:nvSpPr>
          <p:cNvPr id="72" name="文本框 71"/>
          <p:cNvSpPr txBox="1"/>
          <p:nvPr/>
        </p:nvSpPr>
        <p:spPr>
          <a:xfrm>
            <a:off x="2775900" y="4235467"/>
            <a:ext cx="1024384" cy="300082"/>
          </a:xfrm>
          <a:prstGeom prst="rect">
            <a:avLst/>
          </a:prstGeom>
          <a:noFill/>
        </p:spPr>
        <p:txBody>
          <a:bodyPr wrap="square" rtlCol="0">
            <a:spAutoFit/>
          </a:bodyPr>
          <a:lstStyle/>
          <a:p>
            <a:pPr algn="ctr" defTabSz="685800"/>
            <a:r>
              <a:rPr lang="zh-CN" altLang="en-US" sz="1350" dirty="0">
                <a:solidFill>
                  <a:srgbClr val="FF0000"/>
                </a:solidFill>
                <a:latin typeface="Calibri" panose="020F0502020204030204"/>
                <a:ea typeface="微软雅黑"/>
              </a:rPr>
              <a:t>引用格式</a:t>
            </a:r>
          </a:p>
        </p:txBody>
      </p:sp>
      <p:sp>
        <p:nvSpPr>
          <p:cNvPr id="74" name="矩形 73"/>
          <p:cNvSpPr/>
          <p:nvPr/>
        </p:nvSpPr>
        <p:spPr>
          <a:xfrm>
            <a:off x="1629341" y="4740984"/>
            <a:ext cx="2293117" cy="738664"/>
          </a:xfrm>
          <a:prstGeom prst="rect">
            <a:avLst/>
          </a:prstGeom>
        </p:spPr>
        <p:txBody>
          <a:bodyPr wrap="square">
            <a:spAutoFit/>
          </a:bodyPr>
          <a:lstStyle/>
          <a:p>
            <a:r>
              <a:rPr lang="zh-CN" altLang="en-US" sz="1400" dirty="0">
                <a:solidFill>
                  <a:srgbClr val="FF0000"/>
                </a:solidFill>
                <a:latin typeface="Candara"/>
                <a:ea typeface="微软雅黑"/>
              </a:rPr>
              <a:t>实验原始数据处理要求有效数字正确、有误差分析说明</a:t>
            </a:r>
          </a:p>
        </p:txBody>
      </p:sp>
      <p:cxnSp>
        <p:nvCxnSpPr>
          <p:cNvPr id="75" name="直接箭头连接符 74"/>
          <p:cNvCxnSpPr/>
          <p:nvPr/>
        </p:nvCxnSpPr>
        <p:spPr>
          <a:xfrm flipH="1">
            <a:off x="3800284" y="4848881"/>
            <a:ext cx="731569" cy="43195"/>
          </a:xfrm>
          <a:prstGeom prst="straightConnector1">
            <a:avLst/>
          </a:prstGeom>
          <a:noFill/>
          <a:ln w="28575"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9537812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3" name="TextBox 32"/>
          <p:cNvSpPr txBox="1"/>
          <p:nvPr/>
        </p:nvSpPr>
        <p:spPr>
          <a:xfrm>
            <a:off x="2495601" y="188640"/>
            <a:ext cx="3070071"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九、实验数据保存</a:t>
            </a:r>
            <a:endParaRPr lang="zh-CN" altLang="en-US" sz="2800" dirty="0"/>
          </a:p>
        </p:txBody>
      </p:sp>
      <p:sp>
        <p:nvSpPr>
          <p:cNvPr id="16" name="Rectangle 2"/>
          <p:cNvSpPr txBox="1">
            <a:spLocks noChangeArrowheads="1"/>
          </p:cNvSpPr>
          <p:nvPr/>
        </p:nvSpPr>
        <p:spPr bwMode="auto">
          <a:xfrm>
            <a:off x="2191802" y="964962"/>
            <a:ext cx="7772400" cy="5314950"/>
          </a:xfrm>
          <a:prstGeom prst="rect">
            <a:avLst/>
          </a:prstGeom>
          <a:noFill/>
          <a:ln w="9525">
            <a:noFill/>
            <a:miter lim="800000"/>
            <a:headEnd/>
            <a:tailEnd/>
          </a:ln>
        </p:spPr>
        <p:txBody>
          <a:bodyPr/>
          <a:lstStyle/>
          <a:p>
            <a:pPr marL="41275" indent="-41275" algn="just">
              <a:lnSpc>
                <a:spcPct val="150000"/>
              </a:lnSpc>
              <a:spcBef>
                <a:spcPct val="20000"/>
              </a:spcBef>
              <a:buClr>
                <a:srgbClr val="002346"/>
              </a:buClr>
            </a:pPr>
            <a:r>
              <a:rPr lang="zh-CN" altLang="en-US" sz="2000" b="1" dirty="0">
                <a:solidFill>
                  <a:srgbClr val="111111"/>
                </a:solidFill>
                <a:latin typeface="Arial" pitchFamily="34" charset="0"/>
                <a:ea typeface="楷体_GB2312"/>
                <a:cs typeface="楷体_GB2312"/>
              </a:rPr>
              <a:t> </a:t>
            </a:r>
            <a:r>
              <a:rPr lang="zh-CN" altLang="en-US" sz="2000" b="1" dirty="0">
                <a:solidFill>
                  <a:srgbClr val="FF0000"/>
                </a:solidFill>
                <a:latin typeface="Arial" pitchFamily="34" charset="0"/>
                <a:ea typeface="楷体_GB2312"/>
                <a:cs typeface="楷体_GB2312"/>
              </a:rPr>
              <a:t>电子版数据：</a:t>
            </a:r>
            <a:endParaRPr lang="en-US" altLang="zh-CN" sz="2000" b="1" dirty="0">
              <a:solidFill>
                <a:srgbClr val="FF0000"/>
              </a:solidFill>
              <a:latin typeface="Arial" pitchFamily="34" charset="0"/>
              <a:ea typeface="楷体_GB2312"/>
              <a:cs typeface="楷体_GB2312"/>
            </a:endParaRPr>
          </a:p>
          <a:p>
            <a:pPr marL="41275" indent="-41275" algn="just">
              <a:lnSpc>
                <a:spcPct val="150000"/>
              </a:lnSpc>
              <a:spcBef>
                <a:spcPct val="20000"/>
              </a:spcBef>
              <a:buClr>
                <a:srgbClr val="002346"/>
              </a:buClr>
            </a:pPr>
            <a:r>
              <a:rPr lang="zh-CN" altLang="en-US" sz="2000" b="1" dirty="0">
                <a:solidFill>
                  <a:srgbClr val="111111"/>
                </a:solidFill>
                <a:latin typeface="Arial" pitchFamily="34" charset="0"/>
                <a:ea typeface="楷体_GB2312"/>
                <a:cs typeface="楷体_GB2312"/>
              </a:rPr>
              <a:t>实验数据正式采集以前，先要学会软件的使用方法，请亲自先试验一下接口和软件是否能够正确地采集和保存数据 ；不同实验数据用不同的文件名保存</a:t>
            </a:r>
            <a:r>
              <a:rPr lang="en-US" altLang="zh-CN" sz="2000" b="1" dirty="0">
                <a:solidFill>
                  <a:srgbClr val="111111"/>
                </a:solidFill>
                <a:latin typeface="Arial" pitchFamily="34" charset="0"/>
                <a:ea typeface="楷体_GB2312"/>
                <a:cs typeface="楷体_GB2312"/>
              </a:rPr>
              <a:t>, </a:t>
            </a:r>
            <a:r>
              <a:rPr lang="zh-CN" altLang="en-US" sz="2000" b="1" dirty="0">
                <a:solidFill>
                  <a:srgbClr val="111111"/>
                </a:solidFill>
                <a:latin typeface="Arial" pitchFamily="34" charset="0"/>
                <a:ea typeface="楷体_GB2312"/>
                <a:cs typeface="楷体_GB2312"/>
              </a:rPr>
              <a:t>当天实验结束将电子数据</a:t>
            </a:r>
            <a:r>
              <a:rPr lang="zh-CN" altLang="en-US" sz="2000" b="1" dirty="0">
                <a:solidFill>
                  <a:srgbClr val="FF0000"/>
                </a:solidFill>
                <a:latin typeface="Arial" pitchFamily="34" charset="0"/>
                <a:ea typeface="楷体_GB2312"/>
                <a:cs typeface="楷体_GB2312"/>
              </a:rPr>
              <a:t>上传自己的邮箱</a:t>
            </a:r>
            <a:r>
              <a:rPr lang="zh-CN" altLang="en-US" sz="2000" b="1" dirty="0">
                <a:solidFill>
                  <a:srgbClr val="111111"/>
                </a:solidFill>
                <a:latin typeface="Arial" pitchFamily="34" charset="0"/>
                <a:ea typeface="楷体_GB2312"/>
                <a:cs typeface="楷体_GB2312"/>
              </a:rPr>
              <a:t>进行保存。</a:t>
            </a:r>
            <a:r>
              <a:rPr lang="zh-CN" altLang="en-US" sz="1000" b="1" dirty="0">
                <a:solidFill>
                  <a:srgbClr val="111111"/>
                </a:solidFill>
                <a:latin typeface="宋体" pitchFamily="2" charset="-122"/>
                <a:ea typeface="楷体_GB2312"/>
                <a:cs typeface="楷体_GB2312"/>
              </a:rPr>
              <a:t> </a:t>
            </a:r>
            <a:endParaRPr lang="en-US" altLang="zh-CN" b="1" dirty="0">
              <a:solidFill>
                <a:srgbClr val="FF0000"/>
              </a:solidFill>
              <a:latin typeface="Arial" pitchFamily="34" charset="0"/>
              <a:ea typeface="楷体_GB2312"/>
              <a:cs typeface="楷体_GB2312"/>
            </a:endParaRPr>
          </a:p>
          <a:p>
            <a:pPr marL="41275" indent="-41275" algn="just">
              <a:lnSpc>
                <a:spcPct val="150000"/>
              </a:lnSpc>
              <a:spcBef>
                <a:spcPct val="20000"/>
              </a:spcBef>
              <a:buClr>
                <a:srgbClr val="002346"/>
              </a:buClr>
            </a:pPr>
            <a:r>
              <a:rPr lang="zh-CN" altLang="en-US" sz="2000" b="1" dirty="0">
                <a:solidFill>
                  <a:srgbClr val="FF0000"/>
                </a:solidFill>
                <a:latin typeface="Arial" pitchFamily="34" charset="0"/>
                <a:ea typeface="楷体_GB2312"/>
                <a:cs typeface="楷体_GB2312"/>
              </a:rPr>
              <a:t>纸质版数据：</a:t>
            </a:r>
            <a:r>
              <a:rPr lang="en-US" altLang="zh-CN" sz="2000" b="1" dirty="0">
                <a:latin typeface="Arial" pitchFamily="34" charset="0"/>
                <a:ea typeface="楷体_GB2312"/>
                <a:cs typeface="楷体_GB2312"/>
              </a:rPr>
              <a:t> </a:t>
            </a:r>
          </a:p>
          <a:p>
            <a:pPr marL="41275" indent="-41275" algn="just">
              <a:lnSpc>
                <a:spcPct val="150000"/>
              </a:lnSpc>
              <a:spcBef>
                <a:spcPct val="20000"/>
              </a:spcBef>
              <a:buClr>
                <a:srgbClr val="002346"/>
              </a:buClr>
            </a:pPr>
            <a:r>
              <a:rPr lang="zh-CN" altLang="en-US" sz="2000" b="1" dirty="0">
                <a:latin typeface="Arial" pitchFamily="34" charset="0"/>
                <a:ea typeface="楷体_GB2312"/>
                <a:cs typeface="楷体_GB2312"/>
              </a:rPr>
              <a:t>真实而正确地记录在实验本上，由老师签字确认。使用手机拍照，将之保存为图片形式。</a:t>
            </a:r>
            <a:endParaRPr lang="en-US" altLang="zh-CN" sz="2000" b="1" dirty="0">
              <a:latin typeface="Arial" pitchFamily="34" charset="0"/>
              <a:ea typeface="楷体_GB2312"/>
              <a:cs typeface="楷体_GB2312"/>
            </a:endParaRPr>
          </a:p>
          <a:p>
            <a:pPr marL="41275" indent="-41275" algn="just">
              <a:lnSpc>
                <a:spcPct val="150000"/>
              </a:lnSpc>
              <a:spcBef>
                <a:spcPct val="20000"/>
              </a:spcBef>
              <a:buClr>
                <a:srgbClr val="002346"/>
              </a:buClr>
            </a:pPr>
            <a:r>
              <a:rPr lang="zh-CN" altLang="en-US" sz="2000" b="1" dirty="0">
                <a:solidFill>
                  <a:srgbClr val="FF0000"/>
                </a:solidFill>
                <a:latin typeface="Arial" pitchFamily="34" charset="0"/>
                <a:ea typeface="楷体_GB2312"/>
                <a:cs typeface="楷体_GB2312"/>
              </a:rPr>
              <a:t>上传：</a:t>
            </a:r>
            <a:r>
              <a:rPr lang="en-US" altLang="zh-CN" sz="2000" b="1" dirty="0">
                <a:latin typeface="Arial" pitchFamily="34" charset="0"/>
                <a:ea typeface="楷体_GB2312"/>
                <a:cs typeface="楷体_GB2312"/>
              </a:rPr>
              <a:t> </a:t>
            </a:r>
            <a:r>
              <a:rPr lang="zh-CN" altLang="en-US" sz="2000" b="1" dirty="0">
                <a:latin typeface="Arial" pitchFamily="34" charset="0"/>
                <a:ea typeface="楷体_GB2312"/>
                <a:cs typeface="楷体_GB2312"/>
              </a:rPr>
              <a:t>将两类原始数据作为实验报告的</a:t>
            </a:r>
            <a:r>
              <a:rPr lang="zh-CN" altLang="en-US" sz="2000" b="1" dirty="0">
                <a:solidFill>
                  <a:srgbClr val="FF0000"/>
                </a:solidFill>
                <a:latin typeface="Arial" pitchFamily="34" charset="0"/>
                <a:ea typeface="楷体_GB2312"/>
                <a:cs typeface="楷体_GB2312"/>
              </a:rPr>
              <a:t>附件</a:t>
            </a:r>
            <a:r>
              <a:rPr lang="en-US" altLang="zh-CN" sz="2000" b="1" dirty="0">
                <a:solidFill>
                  <a:srgbClr val="FF0000"/>
                </a:solidFill>
                <a:latin typeface="Arial" pitchFamily="34" charset="0"/>
                <a:ea typeface="楷体_GB2312"/>
                <a:cs typeface="楷体_GB2312"/>
              </a:rPr>
              <a:t>2</a:t>
            </a:r>
            <a:r>
              <a:rPr lang="zh-CN" altLang="en-US" sz="2000" b="1" dirty="0">
                <a:latin typeface="Arial" pitchFamily="34" charset="0"/>
                <a:ea typeface="楷体_GB2312"/>
                <a:cs typeface="楷体_GB2312"/>
              </a:rPr>
              <a:t>一起上传</a:t>
            </a:r>
            <a:endParaRPr lang="en-US" altLang="zh-CN" sz="2000" b="1" dirty="0">
              <a:latin typeface="Arial" pitchFamily="34" charset="0"/>
              <a:ea typeface="楷体_GB2312"/>
              <a:cs typeface="楷体_GB2312"/>
            </a:endParaRPr>
          </a:p>
          <a:p>
            <a:pPr marL="41275" indent="-41275" algn="just">
              <a:lnSpc>
                <a:spcPct val="150000"/>
              </a:lnSpc>
              <a:spcBef>
                <a:spcPct val="20000"/>
              </a:spcBef>
              <a:buClr>
                <a:srgbClr val="002346"/>
              </a:buClr>
            </a:pPr>
            <a:endParaRPr lang="zh-CN" altLang="en-US" sz="2000" b="1" dirty="0">
              <a:latin typeface="Arial" pitchFamily="34" charset="0"/>
              <a:ea typeface="楷体_GB2312"/>
              <a:cs typeface="楷体_GB2312"/>
            </a:endParaRPr>
          </a:p>
        </p:txBody>
      </p:sp>
    </p:spTree>
    <p:extLst>
      <p:ext uri="{BB962C8B-B14F-4D97-AF65-F5344CB8AC3E}">
        <p14:creationId xmlns:p14="http://schemas.microsoft.com/office/powerpoint/2010/main" val="1376853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43573"/>
            <a:ext cx="4897969" cy="2674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组合 18"/>
          <p:cNvGrpSpPr/>
          <p:nvPr/>
        </p:nvGrpSpPr>
        <p:grpSpPr>
          <a:xfrm>
            <a:off x="1524000" y="1"/>
            <a:ext cx="9144000" cy="762337"/>
            <a:chOff x="0" y="231838"/>
            <a:chExt cx="9144000" cy="762337"/>
          </a:xfrm>
        </p:grpSpPr>
        <p:grpSp>
          <p:nvGrpSpPr>
            <p:cNvPr id="3" name="组合 3"/>
            <p:cNvGrpSpPr/>
            <p:nvPr/>
          </p:nvGrpSpPr>
          <p:grpSpPr>
            <a:xfrm>
              <a:off x="0" y="231838"/>
              <a:ext cx="759125" cy="693420"/>
              <a:chOff x="0" y="532828"/>
              <a:chExt cx="759125" cy="568897"/>
            </a:xfrm>
          </p:grpSpPr>
          <p:sp>
            <p:nvSpPr>
              <p:cNvPr id="5"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10" name="矩形 9"/>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33" name="TextBox 32"/>
          <p:cNvSpPr txBox="1"/>
          <p:nvPr/>
        </p:nvSpPr>
        <p:spPr>
          <a:xfrm>
            <a:off x="2495601" y="188640"/>
            <a:ext cx="4134465"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九、实验数据保存及上传</a:t>
            </a:r>
            <a:endParaRPr lang="zh-CN" altLang="en-US" sz="2800" dirty="0"/>
          </a:p>
        </p:txBody>
      </p:sp>
      <p:sp>
        <p:nvSpPr>
          <p:cNvPr id="17" name="文本框 16">
            <a:extLst>
              <a:ext uri="{FF2B5EF4-FFF2-40B4-BE49-F238E27FC236}">
                <a16:creationId xmlns:a16="http://schemas.microsoft.com/office/drawing/2014/main" id="{24C9F646-2AA6-4E3B-8842-F2EBD5BF78C7}"/>
              </a:ext>
            </a:extLst>
          </p:cNvPr>
          <p:cNvSpPr txBox="1"/>
          <p:nvPr/>
        </p:nvSpPr>
        <p:spPr>
          <a:xfrm>
            <a:off x="5307861" y="1984345"/>
            <a:ext cx="2348787" cy="553998"/>
          </a:xfrm>
          <a:prstGeom prst="rect">
            <a:avLst/>
          </a:prstGeom>
          <a:noFill/>
        </p:spPr>
        <p:txBody>
          <a:bodyPr wrap="square" rtlCol="0" anchor="t">
            <a:spAutoFit/>
          </a:bodyPr>
          <a:lstStyle/>
          <a:p>
            <a:pPr lvl="0" algn="just">
              <a:lnSpc>
                <a:spcPct val="150000"/>
              </a:lnSpc>
              <a:defRPr/>
            </a:pPr>
            <a:r>
              <a:rPr lang="zh-CN" altLang="en-US" sz="2000" b="1" kern="0" dirty="0">
                <a:solidFill>
                  <a:srgbClr val="FF0000"/>
                </a:solidFill>
                <a:latin typeface="黑体" panose="02010609060101010101" pitchFamily="49" charset="-122"/>
                <a:ea typeface="黑体" panose="02010609060101010101" pitchFamily="49" charset="-122"/>
              </a:rPr>
              <a:t>附件</a:t>
            </a:r>
            <a:r>
              <a:rPr lang="en-US" altLang="zh-CN" sz="2000" b="1" kern="0" dirty="0">
                <a:solidFill>
                  <a:srgbClr val="FF0000"/>
                </a:solidFill>
                <a:latin typeface="黑体" panose="02010609060101010101" pitchFamily="49" charset="-122"/>
                <a:ea typeface="黑体" panose="02010609060101010101" pitchFamily="49" charset="-122"/>
              </a:rPr>
              <a:t>1</a:t>
            </a:r>
            <a:r>
              <a:rPr lang="zh-CN" altLang="en-US" sz="2000" b="1" kern="0" dirty="0">
                <a:solidFill>
                  <a:srgbClr val="FF0000"/>
                </a:solidFill>
                <a:latin typeface="黑体" panose="02010609060101010101" pitchFamily="49" charset="-122"/>
                <a:ea typeface="黑体" panose="02010609060101010101" pitchFamily="49" charset="-122"/>
              </a:rPr>
              <a:t>：数据处理</a:t>
            </a:r>
            <a:endParaRPr lang="en-US" altLang="zh-CN" sz="2000" kern="0" dirty="0">
              <a:latin typeface="黑体" panose="02010609060101010101" pitchFamily="49" charset="-122"/>
              <a:ea typeface="黑体" panose="02010609060101010101" pitchFamily="49" charset="-122"/>
              <a:sym typeface="Arial" panose="020B0604020202020204" pitchFamily="34" charset="0"/>
            </a:endParaRPr>
          </a:p>
        </p:txBody>
      </p:sp>
      <p:sp>
        <p:nvSpPr>
          <p:cNvPr id="18" name="文本框 17">
            <a:extLst>
              <a:ext uri="{FF2B5EF4-FFF2-40B4-BE49-F238E27FC236}">
                <a16:creationId xmlns:a16="http://schemas.microsoft.com/office/drawing/2014/main" id="{24C9F646-2AA6-4E3B-8842-F2EBD5BF78C7}"/>
              </a:ext>
            </a:extLst>
          </p:cNvPr>
          <p:cNvSpPr txBox="1"/>
          <p:nvPr/>
        </p:nvSpPr>
        <p:spPr>
          <a:xfrm>
            <a:off x="389483" y="886857"/>
            <a:ext cx="5798095" cy="553998"/>
          </a:xfrm>
          <a:prstGeom prst="rect">
            <a:avLst/>
          </a:prstGeom>
          <a:noFill/>
        </p:spPr>
        <p:txBody>
          <a:bodyPr wrap="square" rtlCol="0" anchor="t">
            <a:spAutoFit/>
          </a:bodyPr>
          <a:lstStyle/>
          <a:p>
            <a:pPr lvl="0" algn="just">
              <a:lnSpc>
                <a:spcPct val="150000"/>
              </a:lnSpc>
              <a:defRPr/>
            </a:pPr>
            <a:r>
              <a:rPr lang="zh-CN" altLang="en-US" sz="20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报告</a:t>
            </a:r>
            <a:r>
              <a:rPr lang="zh-CN" altLang="en-US" sz="2000" b="1" kern="0" dirty="0">
                <a:solidFill>
                  <a:srgbClr val="FF0000"/>
                </a:solidFill>
                <a:latin typeface="黑体" panose="02010609060101010101" pitchFamily="49" charset="-122"/>
                <a:ea typeface="黑体" panose="02010609060101010101" pitchFamily="49" charset="-122"/>
              </a:rPr>
              <a:t>正文（论文格式类或者题目分析类）</a:t>
            </a:r>
            <a:endParaRPr lang="en-US" altLang="zh-CN" sz="2000" kern="0" dirty="0">
              <a:latin typeface="黑体" panose="02010609060101010101" pitchFamily="49" charset="-122"/>
              <a:ea typeface="黑体" panose="02010609060101010101" pitchFamily="49" charset="-122"/>
              <a:sym typeface="Arial" panose="020B0604020202020204" pitchFamily="34" charset="0"/>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6331" y="2712564"/>
            <a:ext cx="4671848" cy="1769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4300" y="2941840"/>
            <a:ext cx="2929759" cy="3774270"/>
          </a:xfrm>
          <a:prstGeom prst="rect">
            <a:avLst/>
          </a:prstGeom>
        </p:spPr>
      </p:pic>
      <p:sp>
        <p:nvSpPr>
          <p:cNvPr id="21" name="文本框 20">
            <a:extLst>
              <a:ext uri="{FF2B5EF4-FFF2-40B4-BE49-F238E27FC236}">
                <a16:creationId xmlns:a16="http://schemas.microsoft.com/office/drawing/2014/main" id="{24C9F646-2AA6-4E3B-8842-F2EBD5BF78C7}"/>
              </a:ext>
            </a:extLst>
          </p:cNvPr>
          <p:cNvSpPr txBox="1"/>
          <p:nvPr/>
        </p:nvSpPr>
        <p:spPr>
          <a:xfrm>
            <a:off x="9493606" y="2387842"/>
            <a:ext cx="2348787" cy="553998"/>
          </a:xfrm>
          <a:prstGeom prst="rect">
            <a:avLst/>
          </a:prstGeom>
          <a:noFill/>
        </p:spPr>
        <p:txBody>
          <a:bodyPr wrap="square" rtlCol="0" anchor="t">
            <a:spAutoFit/>
          </a:bodyPr>
          <a:lstStyle/>
          <a:p>
            <a:pPr lvl="0" algn="just">
              <a:lnSpc>
                <a:spcPct val="150000"/>
              </a:lnSpc>
              <a:defRPr/>
            </a:pPr>
            <a:r>
              <a:rPr lang="zh-CN" altLang="en-US" sz="2000" b="1" kern="0" dirty="0">
                <a:solidFill>
                  <a:srgbClr val="FF0000"/>
                </a:solidFill>
                <a:latin typeface="黑体" panose="02010609060101010101" pitchFamily="49" charset="-122"/>
                <a:ea typeface="黑体" panose="02010609060101010101" pitchFamily="49" charset="-122"/>
              </a:rPr>
              <a:t>附件</a:t>
            </a:r>
            <a:r>
              <a:rPr lang="en-US" altLang="zh-CN" sz="2000" b="1" kern="0" dirty="0">
                <a:solidFill>
                  <a:srgbClr val="FF0000"/>
                </a:solidFill>
                <a:latin typeface="黑体" panose="02010609060101010101" pitchFamily="49" charset="-122"/>
                <a:ea typeface="黑体" panose="02010609060101010101" pitchFamily="49" charset="-122"/>
              </a:rPr>
              <a:t>2</a:t>
            </a:r>
            <a:r>
              <a:rPr lang="zh-CN" altLang="en-US" sz="2000" b="1" kern="0" dirty="0">
                <a:solidFill>
                  <a:srgbClr val="FF0000"/>
                </a:solidFill>
                <a:latin typeface="黑体" panose="02010609060101010101" pitchFamily="49" charset="-122"/>
                <a:ea typeface="黑体" panose="02010609060101010101" pitchFamily="49" charset="-122"/>
              </a:rPr>
              <a:t>：原始数据</a:t>
            </a:r>
            <a:endParaRPr lang="en-US" altLang="zh-CN" sz="2000" kern="0" dirty="0">
              <a:latin typeface="黑体" panose="02010609060101010101" pitchFamily="49" charset="-122"/>
              <a:ea typeface="黑体" panose="02010609060101010101" pitchFamily="49" charset="-122"/>
              <a:sym typeface="Arial" panose="020B0604020202020204" pitchFamily="34" charset="0"/>
            </a:endParaRPr>
          </a:p>
        </p:txBody>
      </p:sp>
      <p:sp>
        <p:nvSpPr>
          <p:cNvPr id="22" name="文本框 21">
            <a:extLst>
              <a:ext uri="{FF2B5EF4-FFF2-40B4-BE49-F238E27FC236}">
                <a16:creationId xmlns:a16="http://schemas.microsoft.com/office/drawing/2014/main" id="{24C9F646-2AA6-4E3B-8842-F2EBD5BF78C7}"/>
              </a:ext>
            </a:extLst>
          </p:cNvPr>
          <p:cNvSpPr txBox="1"/>
          <p:nvPr/>
        </p:nvSpPr>
        <p:spPr>
          <a:xfrm>
            <a:off x="115330" y="5374523"/>
            <a:ext cx="8702849" cy="553998"/>
          </a:xfrm>
          <a:prstGeom prst="rect">
            <a:avLst/>
          </a:prstGeom>
          <a:noFill/>
        </p:spPr>
        <p:txBody>
          <a:bodyPr wrap="square" rtlCol="0" anchor="t">
            <a:spAutoFit/>
          </a:bodyPr>
          <a:lstStyle/>
          <a:p>
            <a:pPr lvl="0" algn="just">
              <a:lnSpc>
                <a:spcPct val="150000"/>
              </a:lnSpc>
              <a:defRPr/>
            </a:pPr>
            <a:r>
              <a:rPr lang="zh-CN" altLang="en-US" sz="2000" b="1" kern="0" dirty="0">
                <a:solidFill>
                  <a:srgbClr val="FF0000"/>
                </a:solidFill>
                <a:latin typeface="黑体" panose="02010609060101010101" pitchFamily="49" charset="-122"/>
                <a:ea typeface="黑体" panose="02010609060101010101" pitchFamily="49" charset="-122"/>
              </a:rPr>
              <a:t>报告正文 </a:t>
            </a:r>
            <a:r>
              <a:rPr lang="en-US" altLang="zh-CN" sz="2000" b="1" kern="0" dirty="0">
                <a:solidFill>
                  <a:srgbClr val="FF0000"/>
                </a:solidFill>
                <a:latin typeface="黑体" panose="02010609060101010101" pitchFamily="49" charset="-122"/>
                <a:ea typeface="黑体" panose="02010609060101010101" pitchFamily="49" charset="-122"/>
              </a:rPr>
              <a:t>+</a:t>
            </a:r>
            <a:r>
              <a:rPr lang="en-US" altLang="zh-CN" sz="2000" b="1" kern="0" dirty="0">
                <a:latin typeface="黑体" panose="02010609060101010101" pitchFamily="49" charset="-122"/>
                <a:ea typeface="黑体" panose="02010609060101010101" pitchFamily="49" charset="-122"/>
              </a:rPr>
              <a:t> </a:t>
            </a:r>
            <a:r>
              <a:rPr lang="zh-CN" altLang="en-US" sz="2000" b="1" kern="0" dirty="0">
                <a:solidFill>
                  <a:srgbClr val="FF0000"/>
                </a:solidFill>
                <a:latin typeface="黑体" panose="02010609060101010101" pitchFamily="49" charset="-122"/>
                <a:ea typeface="黑体" panose="02010609060101010101" pitchFamily="49" charset="-122"/>
              </a:rPr>
              <a:t>数据处理（附件</a:t>
            </a:r>
            <a:r>
              <a:rPr lang="en-US" altLang="zh-CN" sz="2000" b="1" kern="0" dirty="0">
                <a:solidFill>
                  <a:srgbClr val="FF0000"/>
                </a:solidFill>
                <a:latin typeface="黑体" panose="02010609060101010101" pitchFamily="49" charset="-122"/>
                <a:ea typeface="黑体" panose="02010609060101010101" pitchFamily="49" charset="-122"/>
              </a:rPr>
              <a:t>1</a:t>
            </a:r>
            <a:r>
              <a:rPr lang="zh-CN" altLang="en-US" sz="2000" b="1" kern="0" dirty="0">
                <a:solidFill>
                  <a:srgbClr val="FF0000"/>
                </a:solidFill>
                <a:latin typeface="黑体" panose="02010609060101010101" pitchFamily="49" charset="-122"/>
                <a:ea typeface="黑体" panose="02010609060101010101" pitchFamily="49" charset="-122"/>
              </a:rPr>
              <a:t>）</a:t>
            </a:r>
            <a:r>
              <a:rPr lang="zh-CN" altLang="en-US" sz="2000" b="1" kern="0" dirty="0">
                <a:latin typeface="黑体" panose="02010609060101010101" pitchFamily="49" charset="-122"/>
                <a:ea typeface="黑体" panose="02010609060101010101" pitchFamily="49" charset="-122"/>
              </a:rPr>
              <a:t> </a:t>
            </a:r>
            <a:r>
              <a:rPr lang="en-US" altLang="zh-CN" sz="2000" b="1" kern="0" dirty="0">
                <a:solidFill>
                  <a:srgbClr val="FF0000"/>
                </a:solidFill>
                <a:latin typeface="黑体" panose="02010609060101010101" pitchFamily="49" charset="-122"/>
                <a:ea typeface="黑体" panose="02010609060101010101" pitchFamily="49" charset="-122"/>
              </a:rPr>
              <a:t>+ </a:t>
            </a:r>
            <a:r>
              <a:rPr lang="zh-CN" altLang="en-US" sz="2000" b="1" kern="0" dirty="0">
                <a:solidFill>
                  <a:srgbClr val="FF0000"/>
                </a:solidFill>
                <a:latin typeface="黑体" panose="02010609060101010101" pitchFamily="49" charset="-122"/>
                <a:ea typeface="黑体" panose="02010609060101010101" pitchFamily="49" charset="-122"/>
              </a:rPr>
              <a:t>原始数据 </a:t>
            </a:r>
            <a:r>
              <a:rPr lang="zh-CN" altLang="en-US" sz="2000" b="1" kern="0" dirty="0">
                <a:latin typeface="黑体" panose="02010609060101010101" pitchFamily="49" charset="-122"/>
                <a:ea typeface="黑体" panose="02010609060101010101" pitchFamily="49" charset="-122"/>
              </a:rPr>
              <a:t>形成同一个</a:t>
            </a:r>
            <a:r>
              <a:rPr lang="en-US" altLang="zh-CN" sz="2000" b="1" kern="0" dirty="0">
                <a:latin typeface="黑体" panose="02010609060101010101" pitchFamily="49" charset="-122"/>
                <a:ea typeface="黑体" panose="02010609060101010101" pitchFamily="49" charset="-122"/>
              </a:rPr>
              <a:t>word</a:t>
            </a:r>
            <a:r>
              <a:rPr lang="zh-CN" altLang="en-US" sz="2000" b="1" kern="0" dirty="0">
                <a:latin typeface="黑体" panose="02010609060101010101" pitchFamily="49" charset="-122"/>
                <a:ea typeface="黑体" panose="02010609060101010101" pitchFamily="49" charset="-122"/>
              </a:rPr>
              <a:t>文件进行上传</a:t>
            </a:r>
            <a:endParaRPr lang="en-US" altLang="zh-CN" sz="2000" kern="0" dirty="0">
              <a:latin typeface="黑体" panose="02010609060101010101" pitchFamily="49" charset="-122"/>
              <a:ea typeface="黑体" panose="02010609060101010101" pitchFamily="49" charset="-122"/>
              <a:sym typeface="Arial" panose="020B0604020202020204" pitchFamily="34" charset="0"/>
            </a:endParaRPr>
          </a:p>
        </p:txBody>
      </p:sp>
    </p:spTree>
    <p:extLst>
      <p:ext uri="{BB962C8B-B14F-4D97-AF65-F5344CB8AC3E}">
        <p14:creationId xmlns:p14="http://schemas.microsoft.com/office/powerpoint/2010/main" val="3274695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67677107-7658-4DFA-8BA3-B20CE06972F2}"/>
              </a:ext>
            </a:extLst>
          </p:cNvPr>
          <p:cNvGrpSpPr/>
          <p:nvPr/>
        </p:nvGrpSpPr>
        <p:grpSpPr>
          <a:xfrm>
            <a:off x="965201" y="746044"/>
            <a:ext cx="4234328" cy="5170661"/>
            <a:chOff x="1262940" y="2495878"/>
            <a:chExt cx="2206797" cy="2942396"/>
          </a:xfrm>
        </p:grpSpPr>
        <p:sp>
          <p:nvSpPr>
            <p:cNvPr id="5" name="Rounded Rectangle 31">
              <a:extLst>
                <a:ext uri="{FF2B5EF4-FFF2-40B4-BE49-F238E27FC236}">
                  <a16:creationId xmlns:a16="http://schemas.microsoft.com/office/drawing/2014/main" id="{096937E3-3420-431F-85F6-E979A2A67A3E}"/>
                </a:ext>
              </a:extLst>
            </p:cNvPr>
            <p:cNvSpPr/>
            <p:nvPr/>
          </p:nvSpPr>
          <p:spPr>
            <a:xfrm>
              <a:off x="1262940" y="2495878"/>
              <a:ext cx="2206797" cy="2942396"/>
            </a:xfrm>
            <a:prstGeom prst="roundRect">
              <a:avLst>
                <a:gd name="adj" fmla="val 4167"/>
              </a:avLst>
            </a:prstGeom>
            <a:noFill/>
            <a:ln>
              <a:solidFill>
                <a:srgbClr val="308BA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ea typeface="思源黑体 CN Bold" panose="020B0800000000000000" pitchFamily="34" charset="-122"/>
                <a:cs typeface="+mn-ea"/>
                <a:sym typeface="Arial" panose="020B0604020202020204" pitchFamily="34" charset="0"/>
              </a:endParaRPr>
            </a:p>
          </p:txBody>
        </p:sp>
        <p:sp>
          <p:nvSpPr>
            <p:cNvPr id="6" name="Freeform 112">
              <a:extLst>
                <a:ext uri="{FF2B5EF4-FFF2-40B4-BE49-F238E27FC236}">
                  <a16:creationId xmlns:a16="http://schemas.microsoft.com/office/drawing/2014/main" id="{74EF67F3-14B5-438F-A5F9-92A3311DA5F1}"/>
                </a:ext>
              </a:extLst>
            </p:cNvPr>
            <p:cNvSpPr>
              <a:spLocks noChangeArrowheads="1"/>
            </p:cNvSpPr>
            <p:nvPr/>
          </p:nvSpPr>
          <p:spPr bwMode="auto">
            <a:xfrm>
              <a:off x="2211762" y="2990422"/>
              <a:ext cx="308558" cy="263183"/>
            </a:xfrm>
            <a:custGeom>
              <a:avLst/>
              <a:gdLst>
                <a:gd name="T0" fmla="*/ 172426 w 601"/>
                <a:gd name="T1" fmla="*/ 114823 h 510"/>
                <a:gd name="T2" fmla="*/ 172426 w 601"/>
                <a:gd name="T3" fmla="*/ 28164 h 510"/>
                <a:gd name="T4" fmla="*/ 172426 w 601"/>
                <a:gd name="T5" fmla="*/ 114823 h 510"/>
                <a:gd name="T6" fmla="*/ 192902 w 601"/>
                <a:gd name="T7" fmla="*/ 61383 h 510"/>
                <a:gd name="T8" fmla="*/ 182844 w 601"/>
                <a:gd name="T9" fmla="*/ 50912 h 510"/>
                <a:gd name="T10" fmla="*/ 162368 w 601"/>
                <a:gd name="T11" fmla="*/ 50912 h 510"/>
                <a:gd name="T12" fmla="*/ 152310 w 601"/>
                <a:gd name="T13" fmla="*/ 61383 h 510"/>
                <a:gd name="T14" fmla="*/ 152310 w 601"/>
                <a:gd name="T15" fmla="*/ 81604 h 510"/>
                <a:gd name="T16" fmla="*/ 162368 w 601"/>
                <a:gd name="T17" fmla="*/ 91714 h 510"/>
                <a:gd name="T18" fmla="*/ 182844 w 601"/>
                <a:gd name="T19" fmla="*/ 91714 h 510"/>
                <a:gd name="T20" fmla="*/ 192902 w 601"/>
                <a:gd name="T21" fmla="*/ 81604 h 510"/>
                <a:gd name="T22" fmla="*/ 192902 w 601"/>
                <a:gd name="T23" fmla="*/ 61383 h 510"/>
                <a:gd name="T24" fmla="*/ 129320 w 601"/>
                <a:gd name="T25" fmla="*/ 35747 h 510"/>
                <a:gd name="T26" fmla="*/ 119261 w 601"/>
                <a:gd name="T27" fmla="*/ 15165 h 510"/>
                <a:gd name="T28" fmla="*/ 126805 w 601"/>
                <a:gd name="T29" fmla="*/ 0 h 510"/>
                <a:gd name="T30" fmla="*/ 136863 w 601"/>
                <a:gd name="T31" fmla="*/ 5055 h 510"/>
                <a:gd name="T32" fmla="*/ 129320 w 601"/>
                <a:gd name="T33" fmla="*/ 35747 h 510"/>
                <a:gd name="T34" fmla="*/ 96271 w 601"/>
                <a:gd name="T35" fmla="*/ 15165 h 510"/>
                <a:gd name="T36" fmla="*/ 50650 w 601"/>
                <a:gd name="T37" fmla="*/ 58856 h 510"/>
                <a:gd name="T38" fmla="*/ 78669 w 601"/>
                <a:gd name="T39" fmla="*/ 5055 h 510"/>
                <a:gd name="T40" fmla="*/ 96271 w 601"/>
                <a:gd name="T41" fmla="*/ 10110 h 510"/>
                <a:gd name="T42" fmla="*/ 81184 w 601"/>
                <a:gd name="T43" fmla="*/ 68966 h 510"/>
                <a:gd name="T44" fmla="*/ 116747 w 601"/>
                <a:gd name="T45" fmla="*/ 68966 h 510"/>
                <a:gd name="T46" fmla="*/ 136863 w 601"/>
                <a:gd name="T47" fmla="*/ 114823 h 510"/>
                <a:gd name="T48" fmla="*/ 147281 w 601"/>
                <a:gd name="T49" fmla="*/ 163207 h 510"/>
                <a:gd name="T50" fmla="*/ 157339 w 601"/>
                <a:gd name="T51" fmla="*/ 124933 h 510"/>
                <a:gd name="T52" fmla="*/ 187873 w 601"/>
                <a:gd name="T53" fmla="*/ 122406 h 510"/>
                <a:gd name="T54" fmla="*/ 174941 w 601"/>
                <a:gd name="T55" fmla="*/ 176206 h 510"/>
                <a:gd name="T56" fmla="*/ 164883 w 601"/>
                <a:gd name="T57" fmla="*/ 183789 h 510"/>
                <a:gd name="T58" fmla="*/ 159853 w 601"/>
                <a:gd name="T59" fmla="*/ 183789 h 510"/>
                <a:gd name="T60" fmla="*/ 50650 w 601"/>
                <a:gd name="T61" fmla="*/ 183789 h 510"/>
                <a:gd name="T62" fmla="*/ 50650 w 601"/>
                <a:gd name="T63" fmla="*/ 183789 h 510"/>
                <a:gd name="T64" fmla="*/ 40592 w 601"/>
                <a:gd name="T65" fmla="*/ 176206 h 510"/>
                <a:gd name="T66" fmla="*/ 10058 w 601"/>
                <a:gd name="T67" fmla="*/ 89186 h 510"/>
                <a:gd name="T68" fmla="*/ 10058 w 601"/>
                <a:gd name="T69" fmla="*/ 68966 h 510"/>
                <a:gd name="T70" fmla="*/ 81184 w 601"/>
                <a:gd name="T71" fmla="*/ 68966 h 510"/>
                <a:gd name="T72" fmla="*/ 96271 w 601"/>
                <a:gd name="T73" fmla="*/ 153097 h 510"/>
                <a:gd name="T74" fmla="*/ 116747 w 601"/>
                <a:gd name="T75" fmla="*/ 153097 h 510"/>
                <a:gd name="T76" fmla="*/ 106689 w 601"/>
                <a:gd name="T77" fmla="*/ 89186 h 510"/>
                <a:gd name="T78" fmla="*/ 96271 w 601"/>
                <a:gd name="T79" fmla="*/ 153097 h 510"/>
                <a:gd name="T80" fmla="*/ 76155 w 601"/>
                <a:gd name="T81" fmla="*/ 99658 h 510"/>
                <a:gd name="T82" fmla="*/ 55679 w 601"/>
                <a:gd name="T83" fmla="*/ 99658 h 510"/>
                <a:gd name="T84" fmla="*/ 65737 w 601"/>
                <a:gd name="T85" fmla="*/ 163207 h 510"/>
                <a:gd name="T86" fmla="*/ 76155 w 601"/>
                <a:gd name="T87" fmla="*/ 99658 h 5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1" h="510">
                  <a:moveTo>
                    <a:pt x="480" y="318"/>
                  </a:moveTo>
                  <a:lnTo>
                    <a:pt x="480" y="318"/>
                  </a:lnTo>
                  <a:cubicBezTo>
                    <a:pt x="410" y="318"/>
                    <a:pt x="353" y="269"/>
                    <a:pt x="353" y="198"/>
                  </a:cubicBezTo>
                  <a:cubicBezTo>
                    <a:pt x="353" y="127"/>
                    <a:pt x="410" y="78"/>
                    <a:pt x="480" y="78"/>
                  </a:cubicBezTo>
                  <a:cubicBezTo>
                    <a:pt x="544" y="78"/>
                    <a:pt x="600" y="127"/>
                    <a:pt x="600" y="198"/>
                  </a:cubicBezTo>
                  <a:cubicBezTo>
                    <a:pt x="600" y="269"/>
                    <a:pt x="544" y="318"/>
                    <a:pt x="480" y="318"/>
                  </a:cubicBezTo>
                  <a:close/>
                  <a:moveTo>
                    <a:pt x="537" y="170"/>
                  </a:moveTo>
                  <a:lnTo>
                    <a:pt x="537" y="170"/>
                  </a:lnTo>
                  <a:cubicBezTo>
                    <a:pt x="509" y="170"/>
                    <a:pt x="509" y="170"/>
                    <a:pt x="509" y="170"/>
                  </a:cubicBezTo>
                  <a:cubicBezTo>
                    <a:pt x="509" y="141"/>
                    <a:pt x="509" y="141"/>
                    <a:pt x="509" y="141"/>
                  </a:cubicBezTo>
                  <a:cubicBezTo>
                    <a:pt x="509" y="127"/>
                    <a:pt x="494" y="113"/>
                    <a:pt x="480" y="113"/>
                  </a:cubicBezTo>
                  <a:cubicBezTo>
                    <a:pt x="459" y="113"/>
                    <a:pt x="452" y="127"/>
                    <a:pt x="452" y="141"/>
                  </a:cubicBezTo>
                  <a:cubicBezTo>
                    <a:pt x="452" y="170"/>
                    <a:pt x="452" y="170"/>
                    <a:pt x="452" y="170"/>
                  </a:cubicBezTo>
                  <a:cubicBezTo>
                    <a:pt x="424" y="170"/>
                    <a:pt x="424" y="170"/>
                    <a:pt x="424" y="170"/>
                  </a:cubicBezTo>
                  <a:cubicBezTo>
                    <a:pt x="403" y="170"/>
                    <a:pt x="396" y="184"/>
                    <a:pt x="396" y="198"/>
                  </a:cubicBezTo>
                  <a:cubicBezTo>
                    <a:pt x="396" y="212"/>
                    <a:pt x="403" y="226"/>
                    <a:pt x="424" y="226"/>
                  </a:cubicBezTo>
                  <a:cubicBezTo>
                    <a:pt x="452" y="226"/>
                    <a:pt x="452" y="226"/>
                    <a:pt x="452" y="226"/>
                  </a:cubicBezTo>
                  <a:cubicBezTo>
                    <a:pt x="452" y="254"/>
                    <a:pt x="452" y="254"/>
                    <a:pt x="452" y="254"/>
                  </a:cubicBezTo>
                  <a:cubicBezTo>
                    <a:pt x="452" y="269"/>
                    <a:pt x="459" y="283"/>
                    <a:pt x="480" y="283"/>
                  </a:cubicBezTo>
                  <a:cubicBezTo>
                    <a:pt x="494" y="283"/>
                    <a:pt x="509" y="269"/>
                    <a:pt x="509" y="254"/>
                  </a:cubicBezTo>
                  <a:cubicBezTo>
                    <a:pt x="509" y="226"/>
                    <a:pt x="509" y="226"/>
                    <a:pt x="509" y="226"/>
                  </a:cubicBezTo>
                  <a:cubicBezTo>
                    <a:pt x="537" y="226"/>
                    <a:pt x="537" y="226"/>
                    <a:pt x="537" y="226"/>
                  </a:cubicBezTo>
                  <a:cubicBezTo>
                    <a:pt x="551" y="226"/>
                    <a:pt x="565" y="212"/>
                    <a:pt x="565" y="198"/>
                  </a:cubicBezTo>
                  <a:cubicBezTo>
                    <a:pt x="565" y="184"/>
                    <a:pt x="551" y="170"/>
                    <a:pt x="537" y="170"/>
                  </a:cubicBezTo>
                  <a:close/>
                  <a:moveTo>
                    <a:pt x="360" y="99"/>
                  </a:moveTo>
                  <a:lnTo>
                    <a:pt x="360" y="99"/>
                  </a:lnTo>
                  <a:cubicBezTo>
                    <a:pt x="332" y="42"/>
                    <a:pt x="332" y="42"/>
                    <a:pt x="332" y="42"/>
                  </a:cubicBezTo>
                  <a:cubicBezTo>
                    <a:pt x="332" y="35"/>
                    <a:pt x="325" y="35"/>
                    <a:pt x="325" y="28"/>
                  </a:cubicBezTo>
                  <a:cubicBezTo>
                    <a:pt x="325" y="14"/>
                    <a:pt x="339" y="0"/>
                    <a:pt x="353" y="0"/>
                  </a:cubicBezTo>
                  <a:cubicBezTo>
                    <a:pt x="367" y="0"/>
                    <a:pt x="374" y="7"/>
                    <a:pt x="381" y="14"/>
                  </a:cubicBezTo>
                  <a:cubicBezTo>
                    <a:pt x="410" y="63"/>
                    <a:pt x="410" y="63"/>
                    <a:pt x="410" y="63"/>
                  </a:cubicBezTo>
                  <a:cubicBezTo>
                    <a:pt x="389" y="71"/>
                    <a:pt x="374" y="85"/>
                    <a:pt x="360" y="99"/>
                  </a:cubicBezTo>
                  <a:close/>
                  <a:moveTo>
                    <a:pt x="268" y="42"/>
                  </a:moveTo>
                  <a:lnTo>
                    <a:pt x="268" y="42"/>
                  </a:lnTo>
                  <a:cubicBezTo>
                    <a:pt x="205" y="163"/>
                    <a:pt x="205" y="163"/>
                    <a:pt x="205" y="163"/>
                  </a:cubicBezTo>
                  <a:cubicBezTo>
                    <a:pt x="141" y="163"/>
                    <a:pt x="141" y="163"/>
                    <a:pt x="141" y="163"/>
                  </a:cubicBezTo>
                  <a:cubicBezTo>
                    <a:pt x="219" y="14"/>
                    <a:pt x="219" y="14"/>
                    <a:pt x="219" y="14"/>
                  </a:cubicBezTo>
                  <a:cubicBezTo>
                    <a:pt x="219" y="7"/>
                    <a:pt x="233" y="0"/>
                    <a:pt x="240" y="0"/>
                  </a:cubicBezTo>
                  <a:cubicBezTo>
                    <a:pt x="261" y="0"/>
                    <a:pt x="268" y="14"/>
                    <a:pt x="268" y="28"/>
                  </a:cubicBezTo>
                  <a:cubicBezTo>
                    <a:pt x="268" y="35"/>
                    <a:pt x="268" y="35"/>
                    <a:pt x="268" y="42"/>
                  </a:cubicBezTo>
                  <a:close/>
                  <a:moveTo>
                    <a:pt x="226" y="191"/>
                  </a:moveTo>
                  <a:lnTo>
                    <a:pt x="226" y="191"/>
                  </a:lnTo>
                  <a:cubicBezTo>
                    <a:pt x="325" y="191"/>
                    <a:pt x="325" y="191"/>
                    <a:pt x="325" y="191"/>
                  </a:cubicBezTo>
                  <a:lnTo>
                    <a:pt x="325" y="198"/>
                  </a:lnTo>
                  <a:cubicBezTo>
                    <a:pt x="325" y="247"/>
                    <a:pt x="346" y="290"/>
                    <a:pt x="381" y="318"/>
                  </a:cubicBezTo>
                  <a:cubicBezTo>
                    <a:pt x="381" y="424"/>
                    <a:pt x="381" y="424"/>
                    <a:pt x="381" y="424"/>
                  </a:cubicBezTo>
                  <a:cubicBezTo>
                    <a:pt x="381" y="438"/>
                    <a:pt x="396" y="452"/>
                    <a:pt x="410" y="452"/>
                  </a:cubicBezTo>
                  <a:cubicBezTo>
                    <a:pt x="431" y="452"/>
                    <a:pt x="438" y="438"/>
                    <a:pt x="438" y="424"/>
                  </a:cubicBezTo>
                  <a:cubicBezTo>
                    <a:pt x="438" y="346"/>
                    <a:pt x="438" y="346"/>
                    <a:pt x="438" y="346"/>
                  </a:cubicBezTo>
                  <a:cubicBezTo>
                    <a:pt x="452" y="346"/>
                    <a:pt x="466" y="346"/>
                    <a:pt x="480" y="346"/>
                  </a:cubicBezTo>
                  <a:cubicBezTo>
                    <a:pt x="494" y="346"/>
                    <a:pt x="509" y="346"/>
                    <a:pt x="523" y="339"/>
                  </a:cubicBezTo>
                  <a:cubicBezTo>
                    <a:pt x="487" y="488"/>
                    <a:pt x="487" y="488"/>
                    <a:pt x="487" y="488"/>
                  </a:cubicBezTo>
                  <a:cubicBezTo>
                    <a:pt x="480" y="502"/>
                    <a:pt x="473" y="509"/>
                    <a:pt x="459" y="509"/>
                  </a:cubicBezTo>
                  <a:cubicBezTo>
                    <a:pt x="452" y="509"/>
                    <a:pt x="452" y="509"/>
                    <a:pt x="452" y="509"/>
                  </a:cubicBezTo>
                  <a:cubicBezTo>
                    <a:pt x="445" y="509"/>
                    <a:pt x="445" y="509"/>
                    <a:pt x="445" y="509"/>
                  </a:cubicBezTo>
                  <a:cubicBezTo>
                    <a:pt x="141" y="509"/>
                    <a:pt x="141" y="509"/>
                    <a:pt x="141" y="509"/>
                  </a:cubicBezTo>
                  <a:cubicBezTo>
                    <a:pt x="127" y="509"/>
                    <a:pt x="113" y="502"/>
                    <a:pt x="113" y="488"/>
                  </a:cubicBezTo>
                  <a:cubicBezTo>
                    <a:pt x="49" y="247"/>
                    <a:pt x="49" y="247"/>
                    <a:pt x="49"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8" y="424"/>
                  </a:moveTo>
                  <a:lnTo>
                    <a:pt x="268" y="424"/>
                  </a:lnTo>
                  <a:cubicBezTo>
                    <a:pt x="268" y="438"/>
                    <a:pt x="283" y="452"/>
                    <a:pt x="297" y="452"/>
                  </a:cubicBezTo>
                  <a:cubicBezTo>
                    <a:pt x="318" y="452"/>
                    <a:pt x="325" y="438"/>
                    <a:pt x="325" y="424"/>
                  </a:cubicBezTo>
                  <a:cubicBezTo>
                    <a:pt x="325" y="276"/>
                    <a:pt x="325" y="276"/>
                    <a:pt x="325" y="276"/>
                  </a:cubicBezTo>
                  <a:cubicBezTo>
                    <a:pt x="325" y="254"/>
                    <a:pt x="318" y="247"/>
                    <a:pt x="297" y="247"/>
                  </a:cubicBezTo>
                  <a:cubicBezTo>
                    <a:pt x="283" y="247"/>
                    <a:pt x="268" y="254"/>
                    <a:pt x="268" y="276"/>
                  </a:cubicBezTo>
                  <a:lnTo>
                    <a:pt x="268" y="424"/>
                  </a:lnTo>
                  <a:close/>
                  <a:moveTo>
                    <a:pt x="212" y="276"/>
                  </a:moveTo>
                  <a:lnTo>
                    <a:pt x="212" y="276"/>
                  </a:lnTo>
                  <a:cubicBezTo>
                    <a:pt x="212" y="254"/>
                    <a:pt x="205" y="247"/>
                    <a:pt x="183" y="247"/>
                  </a:cubicBezTo>
                  <a:cubicBezTo>
                    <a:pt x="169" y="247"/>
                    <a:pt x="155" y="254"/>
                    <a:pt x="155" y="276"/>
                  </a:cubicBezTo>
                  <a:cubicBezTo>
                    <a:pt x="155" y="424"/>
                    <a:pt x="155" y="424"/>
                    <a:pt x="155" y="424"/>
                  </a:cubicBezTo>
                  <a:cubicBezTo>
                    <a:pt x="155" y="438"/>
                    <a:pt x="169" y="452"/>
                    <a:pt x="183" y="452"/>
                  </a:cubicBezTo>
                  <a:cubicBezTo>
                    <a:pt x="205" y="452"/>
                    <a:pt x="212" y="438"/>
                    <a:pt x="212" y="424"/>
                  </a:cubicBezTo>
                  <a:lnTo>
                    <a:pt x="212" y="27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350">
                <a:latin typeface="Arial" panose="020B0604020202020204" pitchFamily="34" charset="0"/>
                <a:ea typeface="思源黑体 CN Bold" panose="020B0800000000000000" pitchFamily="34" charset="-122"/>
                <a:cs typeface="+mn-ea"/>
                <a:sym typeface="Arial" panose="020B0604020202020204" pitchFamily="34" charset="0"/>
              </a:endParaRPr>
            </a:p>
          </p:txBody>
        </p:sp>
        <p:sp>
          <p:nvSpPr>
            <p:cNvPr id="7" name="Rounded Rectangle 36">
              <a:extLst>
                <a:ext uri="{FF2B5EF4-FFF2-40B4-BE49-F238E27FC236}">
                  <a16:creationId xmlns:a16="http://schemas.microsoft.com/office/drawing/2014/main" id="{8F1BBC9A-7960-4729-B64A-2600049F0F08}"/>
                </a:ext>
              </a:extLst>
            </p:cNvPr>
            <p:cNvSpPr/>
            <p:nvPr/>
          </p:nvSpPr>
          <p:spPr>
            <a:xfrm>
              <a:off x="1424072" y="2654013"/>
              <a:ext cx="1948924" cy="468000"/>
            </a:xfrm>
            <a:prstGeom prst="roundRect">
              <a:avLst>
                <a:gd name="adj" fmla="val 50000"/>
              </a:avLst>
            </a:prstGeom>
            <a:gradFill>
              <a:gsLst>
                <a:gs pos="0">
                  <a:srgbClr val="308BAC"/>
                </a:gs>
                <a:gs pos="100000">
                  <a:srgbClr val="11468E"/>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panose="020B0604020202020204" pitchFamily="34" charset="0"/>
                  <a:ea typeface="思源黑体 CN Bold" panose="020B0800000000000000" pitchFamily="34" charset="-122"/>
                  <a:cs typeface="+mn-ea"/>
                  <a:sym typeface="Arial" panose="020B0604020202020204" pitchFamily="34" charset="0"/>
                </a:rPr>
                <a:t>实验报告上传</a:t>
              </a:r>
              <a:endParaRPr lang="en-US" sz="2000" dirty="0">
                <a:solidFill>
                  <a:schemeClr val="bg1"/>
                </a:solidFill>
                <a:latin typeface="Arial" panose="020B0604020202020204" pitchFamily="34" charset="0"/>
                <a:ea typeface="思源黑体 CN Bold" panose="020B0800000000000000" pitchFamily="34" charset="-122"/>
                <a:cs typeface="+mn-ea"/>
                <a:sym typeface="Arial" panose="020B0604020202020204" pitchFamily="34" charset="0"/>
              </a:endParaRPr>
            </a:p>
          </p:txBody>
        </p:sp>
        <p:sp>
          <p:nvSpPr>
            <p:cNvPr id="8" name="文本框 7">
              <a:extLst>
                <a:ext uri="{FF2B5EF4-FFF2-40B4-BE49-F238E27FC236}">
                  <a16:creationId xmlns:a16="http://schemas.microsoft.com/office/drawing/2014/main" id="{24C9F646-2AA6-4E3B-8842-F2EBD5BF78C7}"/>
                </a:ext>
              </a:extLst>
            </p:cNvPr>
            <p:cNvSpPr txBox="1"/>
            <p:nvPr/>
          </p:nvSpPr>
          <p:spPr>
            <a:xfrm>
              <a:off x="1279152" y="3159461"/>
              <a:ext cx="1881031" cy="262713"/>
            </a:xfrm>
            <a:prstGeom prst="rect">
              <a:avLst/>
            </a:prstGeom>
            <a:noFill/>
          </p:spPr>
          <p:txBody>
            <a:bodyPr wrap="square" rtlCol="0" anchor="t">
              <a:spAutoFit/>
            </a:bodyPr>
            <a:lstStyle/>
            <a:p>
              <a:pPr lvl="0" algn="just">
                <a:lnSpc>
                  <a:spcPct val="150000"/>
                </a:lnSpc>
                <a:defRPr/>
              </a:pPr>
              <a:r>
                <a:rPr lang="zh-CN" altLang="en-US" sz="1600" b="1" kern="0" dirty="0">
                  <a:latin typeface="Times New Roman" panose="02020603050405020304" pitchFamily="18" charset="0"/>
                  <a:cs typeface="Times New Roman" panose="02020603050405020304" pitchFamily="18" charset="0"/>
                </a:rPr>
                <a:t>瀚海教学网</a:t>
              </a:r>
              <a:r>
                <a:rPr lang="en-US" altLang="zh-CN" sz="1600" b="1" kern="0" dirty="0">
                  <a:solidFill>
                    <a:srgbClr val="FF0000"/>
                  </a:solidFill>
                  <a:latin typeface="Times New Roman" panose="02020603050405020304" pitchFamily="18" charset="0"/>
                  <a:cs typeface="Times New Roman" panose="02020603050405020304" pitchFamily="18" charset="0"/>
                </a:rPr>
                <a:t>---</a:t>
              </a:r>
              <a:r>
                <a:rPr lang="zh-CN" altLang="en-US" sz="1600" b="1" kern="0" dirty="0">
                  <a:solidFill>
                    <a:srgbClr val="FF0000"/>
                  </a:solidFill>
                  <a:latin typeface="Times New Roman" panose="02020603050405020304" pitchFamily="18" charset="0"/>
                  <a:cs typeface="Times New Roman" panose="02020603050405020304" pitchFamily="18" charset="0"/>
                </a:rPr>
                <a:t>作业</a:t>
              </a:r>
              <a:endParaRPr lang="en-US" altLang="zh-CN" sz="1600" kern="0" dirty="0">
                <a:latin typeface="Arial" panose="020B0604020202020204" pitchFamily="34" charset="0"/>
                <a:ea typeface="思源黑体 CN Bold" panose="020B0800000000000000" pitchFamily="34" charset="-122"/>
                <a:sym typeface="Arial" panose="020B0604020202020204" pitchFamily="34" charset="0"/>
              </a:endParaRPr>
            </a:p>
          </p:txBody>
        </p:sp>
      </p:grpSp>
      <p:sp>
        <p:nvSpPr>
          <p:cNvPr id="12" name="文本框 11">
            <a:extLst>
              <a:ext uri="{FF2B5EF4-FFF2-40B4-BE49-F238E27FC236}">
                <a16:creationId xmlns:a16="http://schemas.microsoft.com/office/drawing/2014/main" id="{24C9F646-2AA6-4E3B-8842-F2EBD5BF78C7}"/>
              </a:ext>
            </a:extLst>
          </p:cNvPr>
          <p:cNvSpPr txBox="1"/>
          <p:nvPr/>
        </p:nvSpPr>
        <p:spPr>
          <a:xfrm>
            <a:off x="996308" y="2748493"/>
            <a:ext cx="4284146" cy="1292662"/>
          </a:xfrm>
          <a:prstGeom prst="rect">
            <a:avLst/>
          </a:prstGeom>
          <a:noFill/>
        </p:spPr>
        <p:txBody>
          <a:bodyPr wrap="square" rtlCol="0" anchor="t">
            <a:spAutoFit/>
          </a:bodyPr>
          <a:lstStyle/>
          <a:p>
            <a:pPr lvl="0" algn="just">
              <a:lnSpc>
                <a:spcPct val="150000"/>
              </a:lnSpc>
              <a:defRPr/>
            </a:pPr>
            <a:r>
              <a:rPr lang="zh-CN" altLang="en-US" sz="1600" b="1" kern="0" dirty="0">
                <a:solidFill>
                  <a:srgbClr val="FF0000"/>
                </a:solidFill>
                <a:latin typeface="Times New Roman" panose="02020603050405020304" pitchFamily="18" charset="0"/>
                <a:cs typeface="Times New Roman" panose="02020603050405020304" pitchFamily="18" charset="0"/>
              </a:rPr>
              <a:t>找到所做实验的链接</a:t>
            </a:r>
            <a:endParaRPr lang="en-US" altLang="zh-CN" sz="1600" b="1" kern="0" dirty="0">
              <a:solidFill>
                <a:srgbClr val="FF0000"/>
              </a:solidFill>
              <a:latin typeface="Times New Roman" panose="02020603050405020304" pitchFamily="18" charset="0"/>
              <a:cs typeface="Times New Roman" panose="02020603050405020304" pitchFamily="18" charset="0"/>
            </a:endParaRPr>
          </a:p>
          <a:p>
            <a:pPr lvl="0" algn="just">
              <a:lnSpc>
                <a:spcPct val="150000"/>
              </a:lnSpc>
              <a:defRPr/>
            </a:pPr>
            <a:r>
              <a:rPr lang="en-US" altLang="zh-CN" b="1" kern="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sym typeface="Arial" panose="020B0604020202020204" pitchFamily="34" charset="0"/>
              </a:rPr>
              <a:t> </a:t>
            </a:r>
          </a:p>
          <a:p>
            <a:pPr lvl="0" algn="just">
              <a:lnSpc>
                <a:spcPct val="150000"/>
              </a:lnSpc>
              <a:defRPr/>
            </a:pPr>
            <a:r>
              <a:rPr lang="zh-CN" altLang="en-US" sz="1600" b="1" kern="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sym typeface="Arial" panose="020B0604020202020204" pitchFamily="34" charset="0"/>
              </a:rPr>
              <a:t>截止时间：做完实验的下周一中午  </a:t>
            </a:r>
            <a:r>
              <a:rPr lang="en-US" altLang="zh-CN" b="1" kern="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sym typeface="Arial" panose="020B0604020202020204" pitchFamily="34" charset="0"/>
              </a:rPr>
              <a:t>12</a:t>
            </a:r>
            <a:r>
              <a:rPr lang="zh-CN" altLang="en-US" b="1" kern="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sym typeface="Arial" panose="020B0604020202020204" pitchFamily="34" charset="0"/>
              </a:rPr>
              <a:t>：</a:t>
            </a:r>
            <a:r>
              <a:rPr lang="en-US" altLang="zh-CN" b="1" kern="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sym typeface="Arial" panose="020B0604020202020204" pitchFamily="34" charset="0"/>
              </a:rPr>
              <a:t>00</a:t>
            </a:r>
            <a:r>
              <a:rPr lang="zh-CN" altLang="en-US" b="1" kern="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sym typeface="Arial" panose="020B0604020202020204" pitchFamily="34" charset="0"/>
              </a:rPr>
              <a:t>前</a:t>
            </a:r>
            <a:endParaRPr lang="en-US" altLang="zh-CN" b="1" kern="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sym typeface="Arial" panose="020B0604020202020204" pitchFamily="34" charset="0"/>
            </a:endParaRPr>
          </a:p>
        </p:txBody>
      </p:sp>
      <p:sp>
        <p:nvSpPr>
          <p:cNvPr id="13" name="文本框 12">
            <a:extLst>
              <a:ext uri="{FF2B5EF4-FFF2-40B4-BE49-F238E27FC236}">
                <a16:creationId xmlns:a16="http://schemas.microsoft.com/office/drawing/2014/main" id="{24C9F646-2AA6-4E3B-8842-F2EBD5BF78C7}"/>
              </a:ext>
            </a:extLst>
          </p:cNvPr>
          <p:cNvSpPr txBox="1"/>
          <p:nvPr/>
        </p:nvSpPr>
        <p:spPr>
          <a:xfrm>
            <a:off x="996308" y="4171906"/>
            <a:ext cx="3609259" cy="707886"/>
          </a:xfrm>
          <a:prstGeom prst="rect">
            <a:avLst/>
          </a:prstGeom>
          <a:noFill/>
        </p:spPr>
        <p:txBody>
          <a:bodyPr wrap="square" rtlCol="0" anchor="t">
            <a:spAutoFit/>
          </a:bodyPr>
          <a:lstStyle/>
          <a:p>
            <a:pPr lvl="0" algn="just">
              <a:lnSpc>
                <a:spcPct val="150000"/>
              </a:lnSpc>
              <a:defRPr/>
            </a:pPr>
            <a:r>
              <a:rPr lang="zh-CN" altLang="en-US" sz="1600" b="1" kern="0" dirty="0">
                <a:latin typeface="宋体" panose="02010600030101010101" pitchFamily="2" charset="-122"/>
              </a:rPr>
              <a:t>命名</a:t>
            </a:r>
            <a:endParaRPr lang="en-US" altLang="zh-CN" sz="1600" b="1" kern="0" dirty="0">
              <a:latin typeface="宋体" panose="02010600030101010101" pitchFamily="2" charset="-122"/>
            </a:endParaRPr>
          </a:p>
          <a:p>
            <a:pPr algn="just">
              <a:spcAft>
                <a:spcPts val="0"/>
              </a:spcAft>
            </a:pPr>
            <a:r>
              <a:rPr lang="en-US" altLang="zh-CN" sz="1600" b="1" kern="100" dirty="0">
                <a:solidFill>
                  <a:srgbClr val="FF0000"/>
                </a:solidFill>
                <a:latin typeface="Times New Roman" panose="02020603050405020304" pitchFamily="18" charset="0"/>
                <a:cs typeface="Times New Roman" panose="02020603050405020304" pitchFamily="18" charset="0"/>
              </a:rPr>
              <a:t> </a:t>
            </a:r>
            <a:r>
              <a:rPr lang="zh-CN" altLang="en-US" sz="1600" b="1" dirty="0">
                <a:solidFill>
                  <a:srgbClr val="FF0000"/>
                </a:solidFill>
              </a:rPr>
              <a:t>姓名</a:t>
            </a:r>
            <a:r>
              <a:rPr lang="en-US" altLang="zh-CN" sz="1600" b="1" dirty="0">
                <a:solidFill>
                  <a:srgbClr val="FF0000"/>
                </a:solidFill>
              </a:rPr>
              <a:t>+</a:t>
            </a:r>
            <a:r>
              <a:rPr lang="zh-CN" altLang="zh-CN" sz="1600" b="1" dirty="0">
                <a:solidFill>
                  <a:srgbClr val="FF0000"/>
                </a:solidFill>
              </a:rPr>
              <a:t>实验</a:t>
            </a:r>
            <a:r>
              <a:rPr lang="en-US" altLang="zh-CN" sz="1600" b="1" dirty="0">
                <a:solidFill>
                  <a:srgbClr val="FF0000"/>
                </a:solidFill>
              </a:rPr>
              <a:t>X</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175" y="230658"/>
            <a:ext cx="4494593" cy="6218843"/>
          </a:xfrm>
          <a:prstGeom prst="rect">
            <a:avLst/>
          </a:prstGeom>
        </p:spPr>
      </p:pic>
      <p:sp>
        <p:nvSpPr>
          <p:cNvPr id="15" name="矩形 14"/>
          <p:cNvSpPr/>
          <p:nvPr/>
        </p:nvSpPr>
        <p:spPr>
          <a:xfrm>
            <a:off x="5992175" y="3810781"/>
            <a:ext cx="1133555" cy="349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 y="0"/>
            <a:ext cx="1260162" cy="1084193"/>
          </a:xfrm>
          <a:prstGeom prst="rect">
            <a:avLst/>
          </a:prstGeom>
        </p:spPr>
      </p:pic>
    </p:spTree>
    <p:extLst>
      <p:ext uri="{BB962C8B-B14F-4D97-AF65-F5344CB8AC3E}">
        <p14:creationId xmlns:p14="http://schemas.microsoft.com/office/powerpoint/2010/main" val="1720982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07508" y="621350"/>
            <a:ext cx="9972543" cy="4888518"/>
          </a:xfrm>
          <a:prstGeom prst="rect">
            <a:avLst/>
          </a:prstGeom>
        </p:spPr>
        <p:txBody>
          <a:bodyPr wrap="square">
            <a:spAutoFit/>
          </a:bodyPr>
          <a:lstStyle/>
          <a:p>
            <a:pPr marL="285750" indent="-285750">
              <a:lnSpc>
                <a:spcPts val="3400"/>
              </a:lnSpc>
              <a:buFont typeface="Wingdings" panose="05000000000000000000" pitchFamily="2" charset="2"/>
              <a:buChar char="Ø"/>
            </a:pPr>
            <a:r>
              <a:rPr lang="zh-CN" altLang="en-US" sz="2000" dirty="0">
                <a:solidFill>
                  <a:srgbClr val="FF0000"/>
                </a:solidFill>
                <a:latin typeface="宋体" panose="02010600030101010101" pitchFamily="2" charset="-122"/>
                <a:ea typeface="宋体" panose="02010600030101010101" pitchFamily="2" charset="-122"/>
              </a:rPr>
              <a:t>电子报告</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word</a:t>
            </a:r>
            <a:r>
              <a:rPr lang="zh-CN" altLang="en-US" sz="2000" dirty="0">
                <a:latin typeface="宋体" panose="02010600030101010101" pitchFamily="2" charset="-122"/>
                <a:ea typeface="宋体" panose="02010600030101010101" pitchFamily="2" charset="-122"/>
              </a:rPr>
              <a:t>形式；</a:t>
            </a:r>
            <a:endParaRPr lang="en-US" altLang="zh-CN" sz="2000" dirty="0">
              <a:latin typeface="宋体" panose="02010600030101010101" pitchFamily="2" charset="-122"/>
              <a:ea typeface="宋体" panose="02010600030101010101" pitchFamily="2" charset="-122"/>
            </a:endParaRPr>
          </a:p>
          <a:p>
            <a:pPr marL="285750" indent="-285750">
              <a:lnSpc>
                <a:spcPts val="34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上传报告后，</a:t>
            </a:r>
            <a:r>
              <a:rPr lang="zh-CN" altLang="en-US" sz="2000" dirty="0">
                <a:solidFill>
                  <a:srgbClr val="FF0000"/>
                </a:solidFill>
                <a:latin typeface="宋体" panose="02010600030101010101" pitchFamily="2" charset="-122"/>
                <a:ea typeface="宋体" panose="02010600030101010101" pitchFamily="2" charset="-122"/>
              </a:rPr>
              <a:t>确认下是否上传至正确作业链接下，以及是否上传成功</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285750" indent="-285750">
              <a:lnSpc>
                <a:spcPts val="34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rPr>
              <a:t>报告需更新，</a:t>
            </a:r>
            <a:r>
              <a:rPr lang="zh-CN" altLang="en-US" sz="2000" dirty="0">
                <a:solidFill>
                  <a:srgbClr val="FF0000"/>
                </a:solidFill>
                <a:latin typeface="宋体" panose="02010600030101010101" pitchFamily="2" charset="-122"/>
                <a:ea typeface="宋体" panose="02010600030101010101" pitchFamily="2" charset="-122"/>
              </a:rPr>
              <a:t>重新命</a:t>
            </a:r>
            <a:r>
              <a:rPr lang="zh-CN" altLang="en-US" sz="2000" dirty="0">
                <a:latin typeface="宋体" panose="02010600030101010101" pitchFamily="2" charset="-122"/>
                <a:ea typeface="宋体" panose="02010600030101010101" pitchFamily="2" charset="-122"/>
              </a:rPr>
              <a:t>名上传，清楚辨识出最终版本</a:t>
            </a:r>
            <a:r>
              <a:rPr lang="zh-CN" altLang="en-US" sz="2000" b="1" dirty="0">
                <a:solidFill>
                  <a:srgbClr val="FF0000"/>
                </a:solidFill>
                <a:latin typeface="宋体" panose="02010600030101010101" pitchFamily="2" charset="-122"/>
                <a:ea typeface="宋体" panose="02010600030101010101" pitchFamily="2" charset="-122"/>
              </a:rPr>
              <a:t>，（设有六次上传机会）</a:t>
            </a:r>
            <a:endParaRPr lang="en-US" altLang="zh-CN" sz="2000" b="1" dirty="0">
              <a:solidFill>
                <a:srgbClr val="FF0000"/>
              </a:solidFill>
              <a:latin typeface="宋体" panose="02010600030101010101" pitchFamily="2" charset="-122"/>
              <a:ea typeface="宋体" panose="02010600030101010101" pitchFamily="2" charset="-122"/>
            </a:endParaRPr>
          </a:p>
          <a:p>
            <a:pPr>
              <a:lnSpc>
                <a:spcPts val="3400"/>
              </a:lnSpc>
            </a:pPr>
            <a:r>
              <a:rPr lang="zh-CN" altLang="en-US" sz="1600" dirty="0">
                <a:latin typeface="宋体" panose="02010600030101010101" pitchFamily="2" charset="-122"/>
                <a:ea typeface="宋体" panose="02010600030101010101" pitchFamily="2" charset="-122"/>
              </a:rPr>
              <a:t>如： 张三实验</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更新（修订，最终版</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285750" indent="-285750">
              <a:lnSpc>
                <a:spcPts val="3400"/>
              </a:lnSpc>
              <a:buFont typeface="Wingdings" panose="05000000000000000000" pitchFamily="2" charset="2"/>
              <a:buChar char="Ø"/>
            </a:pPr>
            <a:r>
              <a:rPr lang="zh-CN" altLang="en-US" sz="2000" dirty="0">
                <a:solidFill>
                  <a:srgbClr val="FF0000"/>
                </a:solidFill>
                <a:latin typeface="宋体" panose="02010600030101010101" pitchFamily="2" charset="-122"/>
                <a:ea typeface="宋体" panose="02010600030101010101" pitchFamily="2" charset="-122"/>
              </a:rPr>
              <a:t>每周交一次实验报告，</a:t>
            </a:r>
            <a:endParaRPr lang="en-US" altLang="zh-CN" sz="2000" dirty="0">
              <a:solidFill>
                <a:srgbClr val="FF0000"/>
              </a:solidFill>
              <a:latin typeface="宋体" panose="02010600030101010101" pitchFamily="2" charset="-122"/>
              <a:ea typeface="宋体" panose="02010600030101010101" pitchFamily="2" charset="-122"/>
            </a:endParaRPr>
          </a:p>
          <a:p>
            <a:pPr>
              <a:lnSpc>
                <a:spcPts val="3400"/>
              </a:lnSpc>
            </a:pPr>
            <a:endParaRPr lang="en-US" altLang="zh-CN" sz="2000" dirty="0">
              <a:solidFill>
                <a:srgbClr val="FF0000"/>
              </a:solidFill>
              <a:latin typeface="宋体" panose="02010600030101010101" pitchFamily="2" charset="-122"/>
              <a:ea typeface="宋体" panose="02010600030101010101" pitchFamily="2" charset="-122"/>
            </a:endParaRPr>
          </a:p>
          <a:p>
            <a:pPr>
              <a:lnSpc>
                <a:spcPts val="3400"/>
              </a:lnSpc>
            </a:pPr>
            <a:endParaRPr lang="en-US" altLang="zh-CN" sz="2000" dirty="0">
              <a:solidFill>
                <a:srgbClr val="FF0000"/>
              </a:solidFill>
              <a:latin typeface="宋体" panose="02010600030101010101" pitchFamily="2" charset="-122"/>
              <a:ea typeface="宋体" panose="02010600030101010101" pitchFamily="2" charset="-122"/>
            </a:endParaRPr>
          </a:p>
          <a:p>
            <a:pPr>
              <a:lnSpc>
                <a:spcPts val="3400"/>
              </a:lnSpc>
            </a:pPr>
            <a:endParaRPr lang="en-US" altLang="zh-CN" sz="2000" dirty="0">
              <a:solidFill>
                <a:srgbClr val="FF0000"/>
              </a:solidFill>
              <a:latin typeface="宋体" panose="02010600030101010101" pitchFamily="2" charset="-122"/>
              <a:ea typeface="宋体" panose="02010600030101010101" pitchFamily="2" charset="-122"/>
            </a:endParaRPr>
          </a:p>
          <a:p>
            <a:pPr>
              <a:lnSpc>
                <a:spcPts val="3400"/>
              </a:lnSpc>
            </a:pPr>
            <a:r>
              <a:rPr lang="zh-CN" altLang="en-US" sz="2000" dirty="0">
                <a:solidFill>
                  <a:srgbClr val="FF0000"/>
                </a:solidFill>
                <a:latin typeface="宋体" panose="02010600030101010101" pitchFamily="2" charset="-122"/>
                <a:ea typeface="宋体" panose="02010600030101010101" pitchFamily="2" charset="-122"/>
              </a:rPr>
              <a:t>注意：</a:t>
            </a:r>
            <a:r>
              <a:rPr lang="zh-CN" altLang="en-US" sz="2000" dirty="0">
                <a:latin typeface="宋体" panose="02010600030101010101" pitchFamily="2" charset="-122"/>
                <a:ea typeface="宋体" panose="02010600030101010101" pitchFamily="2" charset="-122"/>
              </a:rPr>
              <a:t>报告包含内容：正文（题目分析类或论文格式类）</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附件</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（数据处理）</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附件</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（原始数据）</a:t>
            </a:r>
            <a:r>
              <a:rPr lang="zh-CN" altLang="en-US" sz="2000" dirty="0">
                <a:solidFill>
                  <a:srgbClr val="FF0000"/>
                </a:solidFill>
                <a:latin typeface="宋体" panose="02010600030101010101" pitchFamily="2" charset="-122"/>
                <a:ea typeface="宋体" panose="02010600030101010101" pitchFamily="2" charset="-122"/>
              </a:rPr>
              <a:t>形成一个</a:t>
            </a:r>
            <a:r>
              <a:rPr lang="en-US" altLang="zh-CN" sz="2000" dirty="0">
                <a:solidFill>
                  <a:srgbClr val="FF0000"/>
                </a:solidFill>
                <a:latin typeface="宋体" panose="02010600030101010101" pitchFamily="2" charset="-122"/>
                <a:ea typeface="宋体" panose="02010600030101010101" pitchFamily="2" charset="-122"/>
              </a:rPr>
              <a:t>Word</a:t>
            </a:r>
            <a:r>
              <a:rPr lang="zh-CN" altLang="en-US" sz="2000" dirty="0">
                <a:solidFill>
                  <a:srgbClr val="FF0000"/>
                </a:solidFill>
                <a:latin typeface="宋体" panose="02010600030101010101" pitchFamily="2" charset="-122"/>
                <a:ea typeface="宋体" panose="02010600030101010101" pitchFamily="2" charset="-122"/>
              </a:rPr>
              <a:t>文件；</a:t>
            </a:r>
            <a:endParaRPr lang="en-US" altLang="zh-CN" sz="2000" dirty="0">
              <a:solidFill>
                <a:srgbClr val="FF0000"/>
              </a:solidFill>
              <a:latin typeface="宋体" panose="02010600030101010101" pitchFamily="2" charset="-122"/>
              <a:ea typeface="宋体" panose="02010600030101010101" pitchFamily="2" charset="-122"/>
            </a:endParaRPr>
          </a:p>
          <a:p>
            <a:pPr>
              <a:lnSpc>
                <a:spcPts val="3400"/>
              </a:lnSpc>
            </a:pPr>
            <a:r>
              <a:rPr lang="zh-CN" altLang="en-US" sz="2000" dirty="0">
                <a:solidFill>
                  <a:srgbClr val="FF0000"/>
                </a:solidFill>
                <a:latin typeface="宋体" panose="02010600030101010101" pitchFamily="2" charset="-122"/>
                <a:ea typeface="宋体" panose="02010600030101010101" pitchFamily="2" charset="-122"/>
              </a:rPr>
              <a:t>如果未按时间交，报告依然可以上传，但是会被记录扣除逾期分。</a:t>
            </a: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500151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B74D221-F78E-4CE2-B90E-39C483F4591B}" type="slidenum">
              <a:rPr kumimoji="0" lang="zh-CN" altLang="en-US" sz="1600" b="0" i="0" u="none" strike="noStrike" kern="1200" cap="none" spc="0" normalizeH="0" baseline="0" noProof="0" smtClean="0">
                <a:ln>
                  <a:noFill/>
                </a:ln>
                <a:solidFill>
                  <a:prstClr val="white"/>
                </a:solidFill>
                <a:effectLst/>
                <a:uLnTx/>
                <a:uFillTx/>
                <a:latin typeface="Candara"/>
                <a:ea typeface="微软雅黑"/>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zh-CN" altLang="en-US" sz="1600" b="0" i="0" u="none" strike="noStrike" kern="1200" cap="none" spc="0" normalizeH="0" baseline="0" noProof="0" dirty="0">
              <a:ln>
                <a:noFill/>
              </a:ln>
              <a:solidFill>
                <a:prstClr val="white"/>
              </a:solidFill>
              <a:effectLst/>
              <a:uLnTx/>
              <a:uFillTx/>
              <a:latin typeface="Candara"/>
              <a:ea typeface="微软雅黑"/>
              <a:cs typeface="+mn-cs"/>
            </a:endParaRPr>
          </a:p>
        </p:txBody>
      </p:sp>
      <p:sp>
        <p:nvSpPr>
          <p:cNvPr id="6" name="标题 5"/>
          <p:cNvSpPr>
            <a:spLocks noGrp="1"/>
          </p:cNvSpPr>
          <p:nvPr>
            <p:ph type="title"/>
          </p:nvPr>
        </p:nvSpPr>
        <p:spPr/>
        <p:txBody>
          <a:bodyPr/>
          <a:lstStyle/>
          <a:p>
            <a:r>
              <a:rPr lang="zh-CN" altLang="en-US" dirty="0"/>
              <a:t>温馨提示</a:t>
            </a:r>
          </a:p>
        </p:txBody>
      </p:sp>
      <p:sp>
        <p:nvSpPr>
          <p:cNvPr id="5" name="圆角矩形 4"/>
          <p:cNvSpPr/>
          <p:nvPr/>
        </p:nvSpPr>
        <p:spPr bwMode="auto">
          <a:xfrm>
            <a:off x="1563329" y="1604203"/>
            <a:ext cx="9103860" cy="3672408"/>
          </a:xfrm>
          <a:prstGeom prst="roundRect">
            <a:avLst/>
          </a:prstGeom>
          <a:solidFill>
            <a:srgbClr val="E1FFE1"/>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3600" b="0" i="0" u="none" strike="noStrike" kern="1200" cap="none" spc="0" normalizeH="0" baseline="0" noProof="0" dirty="0">
                <a:ln>
                  <a:noFill/>
                </a:ln>
                <a:solidFill>
                  <a:srgbClr val="003366"/>
                </a:solidFill>
                <a:effectLst/>
                <a:uLnTx/>
                <a:uFillTx/>
                <a:latin typeface="Times New Roman" pitchFamily="18" charset="0"/>
                <a:ea typeface="宋体" pitchFamily="2" charset="-122"/>
                <a:cs typeface="+mn-cs"/>
              </a:rPr>
              <a:t>个人保管</a:t>
            </a:r>
            <a:r>
              <a:rPr kumimoji="1" lang="zh-CN" altLang="en-US" sz="3600" b="0" i="0" u="none" strike="noStrike" kern="1200" cap="none" spc="0" normalizeH="0" baseline="0" noProof="0" dirty="0">
                <a:ln>
                  <a:noFill/>
                </a:ln>
                <a:solidFill>
                  <a:srgbClr val="FF0000"/>
                </a:solidFill>
                <a:effectLst/>
                <a:uLnTx/>
                <a:uFillTx/>
                <a:latin typeface="Times New Roman" pitchFamily="18" charset="0"/>
                <a:ea typeface="宋体" pitchFamily="2" charset="-122"/>
                <a:cs typeface="+mn-cs"/>
              </a:rPr>
              <a:t>电子文件（原始数据</a:t>
            </a:r>
            <a:r>
              <a:rPr kumimoji="1" lang="en-US" altLang="zh-CN" sz="3600" b="0" i="0" u="none" strike="noStrike" kern="1200" cap="none" spc="0" normalizeH="0" baseline="0" noProof="0" dirty="0">
                <a:ln>
                  <a:noFill/>
                </a:ln>
                <a:solidFill>
                  <a:srgbClr val="FF0000"/>
                </a:solidFill>
                <a:effectLst/>
                <a:uLnTx/>
                <a:uFillTx/>
                <a:latin typeface="Times New Roman" pitchFamily="18" charset="0"/>
                <a:ea typeface="宋体" pitchFamily="2" charset="-122"/>
                <a:cs typeface="+mn-cs"/>
              </a:rPr>
              <a:t>+</a:t>
            </a:r>
            <a:r>
              <a:rPr kumimoji="1" lang="zh-CN" altLang="en-US" sz="3600" b="0" i="0" u="none" strike="noStrike" kern="1200" cap="none" spc="0" normalizeH="0" baseline="0" noProof="0" dirty="0">
                <a:ln>
                  <a:noFill/>
                </a:ln>
                <a:solidFill>
                  <a:srgbClr val="FF0000"/>
                </a:solidFill>
                <a:effectLst/>
                <a:uLnTx/>
                <a:uFillTx/>
                <a:latin typeface="Times New Roman" pitchFamily="18" charset="0"/>
                <a:ea typeface="宋体" pitchFamily="2" charset="-122"/>
                <a:cs typeface="+mn-cs"/>
              </a:rPr>
              <a:t>实验报告）</a:t>
            </a:r>
            <a:r>
              <a:rPr kumimoji="1" lang="zh-CN" altLang="en-US" sz="3600" b="0" i="0" u="none" strike="noStrike" kern="1200" cap="none" spc="0" normalizeH="0" baseline="0" noProof="0" dirty="0">
                <a:ln>
                  <a:noFill/>
                </a:ln>
                <a:solidFill>
                  <a:srgbClr val="003366"/>
                </a:solidFill>
                <a:effectLst/>
                <a:uLnTx/>
                <a:uFillTx/>
                <a:latin typeface="Times New Roman" pitchFamily="18" charset="0"/>
                <a:ea typeface="宋体" pitchFamily="2" charset="-122"/>
                <a:cs typeface="+mn-cs"/>
              </a:rPr>
              <a:t>：</a:t>
            </a:r>
            <a:endParaRPr kumimoji="1" lang="en-US" altLang="zh-CN" sz="3600" b="0" i="0" u="none" strike="noStrike" kern="1200" cap="none" spc="0" normalizeH="0" baseline="0" noProof="0" dirty="0">
              <a:ln>
                <a:noFill/>
              </a:ln>
              <a:solidFill>
                <a:srgbClr val="003366"/>
              </a:solidFill>
              <a:effectLst/>
              <a:uLnTx/>
              <a:uFillTx/>
              <a:latin typeface="Times New Roman" pitchFamily="18" charset="0"/>
              <a:ea typeface="宋体" pitchFamily="2" charset="-122"/>
              <a:cs typeface="+mn-cs"/>
            </a:endParaRPr>
          </a:p>
          <a:p>
            <a:pPr marL="0" marR="0" lvl="0" indent="0" algn="ctr" defTabSz="914400" rtl="0" eaLnBrk="1" fontAlgn="base" latinLnBrk="0" hangingPunct="1">
              <a:lnSpc>
                <a:spcPct val="100000"/>
              </a:lnSpc>
              <a:spcBef>
                <a:spcPts val="600"/>
              </a:spcBef>
              <a:spcAft>
                <a:spcPct val="0"/>
              </a:spcAft>
              <a:buClrTx/>
              <a:buSzTx/>
              <a:buFontTx/>
              <a:buNone/>
              <a:tabLst/>
              <a:defRPr/>
            </a:pPr>
            <a:endParaRPr kumimoji="0" lang="en-US" altLang="zh-CN" sz="3600" b="1" i="0" u="none" strike="noStrike" kern="1200" cap="none" spc="0" normalizeH="0" baseline="0" noProof="0" dirty="0">
              <a:ln>
                <a:noFill/>
              </a:ln>
              <a:solidFill>
                <a:srgbClr val="C00000"/>
              </a:solidFill>
              <a:effectLst/>
              <a:uLnTx/>
              <a:uFillTx/>
              <a:latin typeface="Candara"/>
              <a:ea typeface="微软雅黑"/>
              <a:cs typeface="+mn-cs"/>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lang="en-US" altLang="zh-CN" sz="3600" b="1" dirty="0">
                <a:solidFill>
                  <a:srgbClr val="C00000"/>
                </a:solidFill>
                <a:latin typeface="Candara"/>
                <a:ea typeface="微软雅黑"/>
              </a:rPr>
              <a:t> </a:t>
            </a:r>
            <a:r>
              <a:rPr kumimoji="0" lang="zh-CN" altLang="en-US" sz="3600" b="1" i="0" u="none" strike="noStrike" kern="1200" cap="none" spc="0" normalizeH="0" baseline="0" noProof="0" dirty="0">
                <a:ln>
                  <a:noFill/>
                </a:ln>
                <a:solidFill>
                  <a:srgbClr val="C00000"/>
                </a:solidFill>
                <a:effectLst/>
                <a:uLnTx/>
                <a:uFillTx/>
                <a:latin typeface="Candara"/>
                <a:ea typeface="微软雅黑"/>
                <a:cs typeface="+mn-cs"/>
              </a:rPr>
              <a:t>电子邮箱！！！</a:t>
            </a:r>
            <a:endParaRPr kumimoji="0" lang="en-US" altLang="zh-CN" sz="3600" b="1" i="0" u="none" strike="noStrike" kern="1200" cap="none" spc="0" normalizeH="0" baseline="0" noProof="0" dirty="0">
              <a:ln>
                <a:noFill/>
              </a:ln>
              <a:solidFill>
                <a:srgbClr val="C00000"/>
              </a:solidFill>
              <a:effectLst/>
              <a:uLnTx/>
              <a:uFillTx/>
              <a:latin typeface="Candara"/>
              <a:ea typeface="微软雅黑"/>
              <a:cs typeface="+mn-cs"/>
            </a:endParaRPr>
          </a:p>
          <a:p>
            <a:pPr marL="0" marR="0" lvl="0" indent="0" algn="ctr" defTabSz="914400" rtl="0" eaLnBrk="1" fontAlgn="base" latinLnBrk="0" hangingPunct="1">
              <a:lnSpc>
                <a:spcPct val="100000"/>
              </a:lnSpc>
              <a:spcBef>
                <a:spcPts val="600"/>
              </a:spcBef>
              <a:spcAft>
                <a:spcPct val="0"/>
              </a:spcAft>
              <a:buClrTx/>
              <a:buSzTx/>
              <a:buFontTx/>
              <a:buNone/>
              <a:tabLst/>
              <a:defRPr/>
            </a:pPr>
            <a:endParaRPr lang="en-US" altLang="zh-CN" sz="3600" b="1" dirty="0">
              <a:solidFill>
                <a:srgbClr val="C00000"/>
              </a:solidFill>
              <a:latin typeface="Candara"/>
              <a:ea typeface="微软雅黑"/>
            </a:endParaRPr>
          </a:p>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zh-CN" altLang="en-US" sz="3600" b="1" i="0" u="none" strike="noStrike" kern="1200" cap="none" spc="0" normalizeH="0" baseline="0" noProof="0" dirty="0">
                <a:ln>
                  <a:noFill/>
                </a:ln>
                <a:solidFill>
                  <a:srgbClr val="C00000"/>
                </a:solidFill>
                <a:effectLst/>
                <a:uLnTx/>
                <a:uFillTx/>
                <a:latin typeface="Candara"/>
                <a:ea typeface="微软雅黑"/>
                <a:cs typeface="+mn-cs"/>
              </a:rPr>
              <a:t>在实验室不能使用私人</a:t>
            </a:r>
            <a:r>
              <a:rPr kumimoji="1" lang="en-US" altLang="zh-CN" sz="3600" b="1" i="0" u="none" strike="noStrike" kern="1200" cap="none" spc="0" normalizeH="0" baseline="0" noProof="0" dirty="0">
                <a:ln>
                  <a:noFill/>
                </a:ln>
                <a:solidFill>
                  <a:srgbClr val="C00000"/>
                </a:solidFill>
                <a:effectLst/>
                <a:uLnTx/>
                <a:uFillTx/>
                <a:latin typeface="Candara"/>
                <a:ea typeface="微软雅黑"/>
                <a:cs typeface="+mn-cs"/>
              </a:rPr>
              <a:t>u</a:t>
            </a:r>
            <a:r>
              <a:rPr kumimoji="1" lang="zh-CN" altLang="en-US" sz="3600" b="1" i="0" u="none" strike="noStrike" kern="1200" cap="none" spc="0" normalizeH="0" baseline="0" noProof="0" dirty="0">
                <a:ln>
                  <a:noFill/>
                </a:ln>
                <a:solidFill>
                  <a:srgbClr val="C00000"/>
                </a:solidFill>
                <a:effectLst/>
                <a:uLnTx/>
                <a:uFillTx/>
                <a:latin typeface="Candara"/>
                <a:ea typeface="微软雅黑"/>
                <a:cs typeface="+mn-cs"/>
              </a:rPr>
              <a:t>盘</a:t>
            </a:r>
            <a:endParaRPr kumimoji="1" lang="en-US" altLang="zh-CN" sz="3600" b="1" i="0" u="none" strike="noStrike" kern="1200" cap="none" spc="0" normalizeH="0" baseline="0" noProof="0" dirty="0">
              <a:ln>
                <a:noFill/>
              </a:ln>
              <a:solidFill>
                <a:srgbClr val="C00000"/>
              </a:solidFill>
              <a:effectLst/>
              <a:uLnTx/>
              <a:uFillTx/>
              <a:latin typeface="Candara"/>
              <a:ea typeface="微软雅黑"/>
              <a:cs typeface="+mn-cs"/>
            </a:endParaRPr>
          </a:p>
        </p:txBody>
      </p:sp>
    </p:spTree>
    <p:extLst>
      <p:ext uri="{BB962C8B-B14F-4D97-AF65-F5344CB8AC3E}">
        <p14:creationId xmlns:p14="http://schemas.microsoft.com/office/powerpoint/2010/main" val="2555460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16200000">
            <a:off x="8527910" y="3595761"/>
            <a:ext cx="3247432" cy="47441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31586" y="-770305"/>
            <a:ext cx="4812734" cy="8340856"/>
          </a:xfrm>
          <a:prstGeom prst="rect">
            <a:avLst/>
          </a:prstGeom>
          <a:noFill/>
          <a:extLst>
            <a:ext uri="{909E8E84-426E-40DD-AFC4-6F175D3DCCD1}">
              <a14:hiddenFill xmlns:a14="http://schemas.microsoft.com/office/drawing/2010/main">
                <a:solidFill>
                  <a:srgbClr val="FFFFFF"/>
                </a:solidFill>
              </a14:hiddenFill>
            </a:ext>
          </a:extLst>
        </p:spPr>
      </p:pic>
      <p:sp>
        <p:nvSpPr>
          <p:cNvPr id="21" name="PA_文本框 18"/>
          <p:cNvSpPr txBox="1"/>
          <p:nvPr>
            <p:custDataLst>
              <p:tags r:id="rId2"/>
            </p:custDataLst>
          </p:nvPr>
        </p:nvSpPr>
        <p:spPr>
          <a:xfrm>
            <a:off x="3987009" y="2156287"/>
            <a:ext cx="6582545" cy="1015663"/>
          </a:xfrm>
          <a:prstGeom prst="rect">
            <a:avLst/>
          </a:prstGeom>
          <a:noFill/>
          <a:effectLst/>
        </p:spPr>
        <p:txBody>
          <a:bodyPr wrap="square" rtlCol="0" anchor="b" anchorCtr="0">
            <a:spAutoFit/>
          </a:bodyPr>
          <a:lstStyle>
            <a:defPPr>
              <a:defRPr lang="zh-CN"/>
            </a:defPPr>
            <a:lvl1pPr>
              <a:defRPr sz="5400" b="1">
                <a:solidFill>
                  <a:srgbClr val="6BB2E1">
                    <a:lumMod val="75000"/>
                  </a:srgbClr>
                </a:solidFill>
                <a:effectLst>
                  <a:innerShdw blurRad="127000" dist="63500" dir="16200000">
                    <a:prstClr val="black">
                      <a:alpha val="50000"/>
                    </a:prstClr>
                  </a:innerShdw>
                </a:effectLst>
                <a:latin typeface="微软雅黑" panose="020B0503020204020204" pitchFamily="34" charset="-122"/>
                <a:ea typeface="微软雅黑" panose="020B0503020204020204" pitchFamily="34" charset="-122"/>
              </a:defRPr>
            </a:lvl1pPr>
          </a:lstStyle>
          <a:p>
            <a:pPr>
              <a:spcAft>
                <a:spcPts val="0"/>
              </a:spcAft>
            </a:pPr>
            <a:r>
              <a:rPr lang="zh-CN" altLang="en-US" sz="6000" dirty="0">
                <a:solidFill>
                  <a:srgbClr val="5596A7"/>
                </a:solidFill>
                <a:latin typeface="时尚中黑简体" panose="01010104010101010101" pitchFamily="2" charset="-122"/>
                <a:ea typeface="时尚中黑简体" panose="01010104010101010101" pitchFamily="2" charset="-122"/>
              </a:rPr>
              <a:t>谢谢大家</a:t>
            </a:r>
            <a:r>
              <a:rPr lang="zh-CN" altLang="en-US" sz="4800" dirty="0">
                <a:solidFill>
                  <a:srgbClr val="5596A7"/>
                </a:solidFill>
                <a:latin typeface="时尚中黑简体" panose="01010104010101010101" pitchFamily="2" charset="-122"/>
                <a:ea typeface="时尚中黑简体" panose="01010104010101010101" pitchFamily="2" charset="-122"/>
              </a:rPr>
              <a:t>！</a:t>
            </a:r>
            <a:endParaRPr lang="zh-CN" altLang="zh-CN" sz="6600" dirty="0">
              <a:solidFill>
                <a:schemeClr val="tx1">
                  <a:lumMod val="75000"/>
                  <a:lumOff val="25000"/>
                </a:schemeClr>
              </a:solidFill>
              <a:latin typeface="时尚中黑简体" panose="01010104010101010101" pitchFamily="2" charset="-122"/>
              <a:ea typeface="时尚中黑简体" panose="01010104010101010101" pitchFamily="2" charset="-122"/>
            </a:endParaRPr>
          </a:p>
        </p:txBody>
      </p:sp>
    </p:spTree>
    <p:custDataLst>
      <p:tags r:id="rId1"/>
    </p:custDataLst>
    <p:extLst>
      <p:ext uri="{BB962C8B-B14F-4D97-AF65-F5344CB8AC3E}">
        <p14:creationId xmlns:p14="http://schemas.microsoft.com/office/powerpoint/2010/main" val="8177206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52563" y="1303011"/>
            <a:ext cx="8246120" cy="368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sz="5400" dirty="0">
                <a:solidFill>
                  <a:srgbClr val="111111"/>
                </a:solidFill>
                <a:latin typeface="华文行楷" panose="02010800040101010101" pitchFamily="2" charset="-122"/>
                <a:ea typeface="华文行楷" panose="02010800040101010101" pitchFamily="2" charset="-122"/>
              </a:rPr>
              <a:t>物理化学研究借鉴利用</a:t>
            </a:r>
            <a:endParaRPr lang="en-US" altLang="zh-CN" sz="5400" dirty="0">
              <a:solidFill>
                <a:srgbClr val="111111"/>
              </a:solidFill>
              <a:latin typeface="华文行楷" panose="02010800040101010101" pitchFamily="2" charset="-122"/>
              <a:ea typeface="华文行楷" panose="02010800040101010101" pitchFamily="2" charset="-122"/>
            </a:endParaRPr>
          </a:p>
          <a:p>
            <a:pPr eaLnBrk="1" fontAlgn="b" hangingPunct="1">
              <a:spcBef>
                <a:spcPct val="0"/>
              </a:spcBef>
              <a:buFontTx/>
              <a:buNone/>
            </a:pPr>
            <a:r>
              <a:rPr lang="zh-CN" altLang="en-US" sz="5400" dirty="0">
                <a:solidFill>
                  <a:srgbClr val="111111"/>
                </a:solidFill>
                <a:latin typeface="华文行楷" panose="02010800040101010101" pitchFamily="2" charset="-122"/>
                <a:ea typeface="华文行楷" panose="02010800040101010101" pitchFamily="2" charset="-122"/>
              </a:rPr>
              <a:t>物理学中的</a:t>
            </a:r>
            <a:r>
              <a:rPr lang="zh-CN" altLang="en-US" sz="5400" dirty="0">
                <a:solidFill>
                  <a:srgbClr val="C00000"/>
                </a:solidFill>
                <a:latin typeface="华文行楷" panose="02010800040101010101" pitchFamily="2" charset="-122"/>
                <a:ea typeface="华文行楷" panose="02010800040101010101" pitchFamily="2" charset="-122"/>
              </a:rPr>
              <a:t>能量转换的不可能</a:t>
            </a:r>
            <a:r>
              <a:rPr lang="zh-CN" altLang="en-US" sz="5400" dirty="0">
                <a:solidFill>
                  <a:srgbClr val="111111"/>
                </a:solidFill>
                <a:latin typeface="华文行楷" panose="02010800040101010101" pitchFamily="2" charset="-122"/>
                <a:ea typeface="华文行楷" panose="02010800040101010101" pitchFamily="2" charset="-122"/>
              </a:rPr>
              <a:t>来解决</a:t>
            </a:r>
            <a:r>
              <a:rPr lang="zh-CN" altLang="en-US" sz="5400" dirty="0">
                <a:solidFill>
                  <a:srgbClr val="C00000"/>
                </a:solidFill>
                <a:latin typeface="华文行楷" panose="02010800040101010101" pitchFamily="2" charset="-122"/>
                <a:ea typeface="华文行楷" panose="02010800040101010101" pitchFamily="2" charset="-122"/>
              </a:rPr>
              <a:t>化学反应的不可能</a:t>
            </a:r>
            <a:r>
              <a:rPr lang="zh-CN" altLang="en-US" sz="5400" dirty="0">
                <a:solidFill>
                  <a:srgbClr val="111111"/>
                </a:solidFill>
                <a:latin typeface="华文行楷" panose="02010800040101010101" pitchFamily="2" charset="-122"/>
                <a:ea typeface="华文行楷" panose="02010800040101010101" pitchFamily="2" charset="-122"/>
              </a:rPr>
              <a:t>。</a:t>
            </a:r>
          </a:p>
        </p:txBody>
      </p:sp>
      <p:sp>
        <p:nvSpPr>
          <p:cNvPr id="5" name="Rectangle 2"/>
          <p:cNvSpPr txBox="1">
            <a:spLocks noChangeArrowheads="1"/>
          </p:cNvSpPr>
          <p:nvPr/>
        </p:nvSpPr>
        <p:spPr bwMode="auto">
          <a:xfrm>
            <a:off x="1703512" y="-99392"/>
            <a:ext cx="8642350"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endParaRPr lang="zh-CN" altLang="en-US" sz="6000" dirty="0">
              <a:solidFill>
                <a:srgbClr val="111111"/>
              </a:solidFill>
              <a:latin typeface="华文新魏" panose="02010800040101010101" pitchFamily="2" charset="-122"/>
              <a:ea typeface="华文新魏" panose="02010800040101010101" pitchFamily="2" charset="-122"/>
            </a:endParaRPr>
          </a:p>
        </p:txBody>
      </p:sp>
      <p:sp>
        <p:nvSpPr>
          <p:cNvPr id="6" name="圆角矩形 5"/>
          <p:cNvSpPr/>
          <p:nvPr/>
        </p:nvSpPr>
        <p:spPr bwMode="auto">
          <a:xfrm>
            <a:off x="5807968" y="3146870"/>
            <a:ext cx="2664296" cy="858195"/>
          </a:xfrm>
          <a:prstGeom prst="roundRect">
            <a:avLst/>
          </a:prstGeom>
          <a:noFill/>
          <a:ln w="92075" cap="flat" cmpd="sng" algn="ctr">
            <a:solidFill>
              <a:srgbClr val="66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7" name="圆角矩形 6"/>
          <p:cNvSpPr/>
          <p:nvPr/>
        </p:nvSpPr>
        <p:spPr bwMode="auto">
          <a:xfrm>
            <a:off x="2317032" y="2301896"/>
            <a:ext cx="1367556" cy="864096"/>
          </a:xfrm>
          <a:prstGeom prst="roundRect">
            <a:avLst/>
          </a:prstGeom>
          <a:noFill/>
          <a:ln w="92075" cap="flat" cmpd="sng" algn="ctr">
            <a:solidFill>
              <a:srgbClr val="66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
        <p:nvSpPr>
          <p:cNvPr id="8" name="圆角矩形 7"/>
          <p:cNvSpPr/>
          <p:nvPr/>
        </p:nvSpPr>
        <p:spPr bwMode="auto">
          <a:xfrm>
            <a:off x="2281288" y="1412776"/>
            <a:ext cx="4174752" cy="889120"/>
          </a:xfrm>
          <a:prstGeom prst="roundRect">
            <a:avLst/>
          </a:prstGeom>
          <a:noFill/>
          <a:ln w="9207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zh-CN" altLang="en-US" sz="2800">
              <a:solidFill>
                <a:srgbClr val="003366"/>
              </a:solidFill>
              <a:latin typeface="Times New Roman" pitchFamily="18" charset="0"/>
              <a:ea typeface="宋体" pitchFamily="2" charset="-122"/>
            </a:endParaRPr>
          </a:p>
        </p:txBody>
      </p:sp>
    </p:spTree>
    <p:extLst>
      <p:ext uri="{BB962C8B-B14F-4D97-AF65-F5344CB8AC3E}">
        <p14:creationId xmlns:p14="http://schemas.microsoft.com/office/powerpoint/2010/main" val="7273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52563" y="1303011"/>
            <a:ext cx="8246120" cy="368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endParaRPr lang="zh-CN" altLang="en-US" sz="5400" dirty="0">
              <a:solidFill>
                <a:srgbClr val="111111"/>
              </a:solidFill>
              <a:latin typeface="华文行楷" panose="02010800040101010101" pitchFamily="2" charset="-122"/>
              <a:ea typeface="华文行楷" panose="02010800040101010101" pitchFamily="2" charset="-122"/>
            </a:endParaRPr>
          </a:p>
        </p:txBody>
      </p:sp>
      <p:sp>
        <p:nvSpPr>
          <p:cNvPr id="6" name="Rectangle 2"/>
          <p:cNvSpPr txBox="1">
            <a:spLocks noChangeArrowheads="1"/>
          </p:cNvSpPr>
          <p:nvPr/>
        </p:nvSpPr>
        <p:spPr bwMode="auto">
          <a:xfrm>
            <a:off x="2688593" y="620320"/>
            <a:ext cx="1594421" cy="7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sz="5400" dirty="0">
                <a:solidFill>
                  <a:srgbClr val="111111"/>
                </a:solidFill>
                <a:latin typeface="华文行楷" panose="02010800040101010101" pitchFamily="2" charset="-122"/>
                <a:ea typeface="华文行楷" panose="02010800040101010101" pitchFamily="2" charset="-122"/>
              </a:rPr>
              <a:t>物理</a:t>
            </a:r>
            <a:endParaRPr lang="en-US" altLang="zh-CN" sz="5400" dirty="0">
              <a:solidFill>
                <a:srgbClr val="111111"/>
              </a:solidFill>
              <a:latin typeface="华文行楷" panose="02010800040101010101" pitchFamily="2" charset="-122"/>
              <a:ea typeface="华文行楷" panose="02010800040101010101" pitchFamily="2" charset="-122"/>
            </a:endParaRPr>
          </a:p>
        </p:txBody>
      </p:sp>
      <p:sp>
        <p:nvSpPr>
          <p:cNvPr id="7" name="圆角矩形标注 6"/>
          <p:cNvSpPr/>
          <p:nvPr/>
        </p:nvSpPr>
        <p:spPr bwMode="auto">
          <a:xfrm>
            <a:off x="2063552" y="2412723"/>
            <a:ext cx="2592288" cy="1499998"/>
          </a:xfrm>
          <a:prstGeom prst="wedgeRoundRectCallout">
            <a:avLst>
              <a:gd name="adj1" fmla="val -3785"/>
              <a:gd name="adj2" fmla="val -119785"/>
              <a:gd name="adj3" fmla="val 16667"/>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b" hangingPunct="1"/>
            <a:r>
              <a:rPr lang="zh-CN" altLang="en-US" sz="4400" dirty="0">
                <a:latin typeface="华文新魏" panose="02010800040101010101" pitchFamily="2" charset="-122"/>
                <a:ea typeface="华文新魏" panose="02010800040101010101" pitchFamily="2" charset="-122"/>
              </a:rPr>
              <a:t>能量转移的方向</a:t>
            </a:r>
            <a:endParaRPr lang="zh-CN" altLang="en-US" sz="4400" dirty="0">
              <a:solidFill>
                <a:srgbClr val="C00000"/>
              </a:solidFill>
              <a:latin typeface="华文新魏" panose="02010800040101010101" pitchFamily="2" charset="-122"/>
              <a:ea typeface="华文新魏" panose="02010800040101010101" pitchFamily="2" charset="-122"/>
            </a:endParaRPr>
          </a:p>
        </p:txBody>
      </p:sp>
      <p:sp>
        <p:nvSpPr>
          <p:cNvPr id="8" name="Rectangle 2"/>
          <p:cNvSpPr txBox="1">
            <a:spLocks noChangeArrowheads="1"/>
          </p:cNvSpPr>
          <p:nvPr/>
        </p:nvSpPr>
        <p:spPr bwMode="auto">
          <a:xfrm>
            <a:off x="6375624" y="620320"/>
            <a:ext cx="2312665" cy="7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sz="5400" dirty="0">
                <a:solidFill>
                  <a:srgbClr val="111111"/>
                </a:solidFill>
                <a:latin typeface="华文行楷" panose="02010800040101010101" pitchFamily="2" charset="-122"/>
                <a:ea typeface="华文行楷" panose="02010800040101010101" pitchFamily="2" charset="-122"/>
              </a:rPr>
              <a:t>热力学</a:t>
            </a:r>
            <a:endParaRPr lang="en-US" altLang="zh-CN" sz="5400" dirty="0">
              <a:solidFill>
                <a:srgbClr val="111111"/>
              </a:solidFill>
              <a:latin typeface="华文行楷" panose="02010800040101010101" pitchFamily="2" charset="-122"/>
              <a:ea typeface="华文行楷" panose="02010800040101010101" pitchFamily="2" charset="-122"/>
            </a:endParaRPr>
          </a:p>
        </p:txBody>
      </p:sp>
      <p:sp>
        <p:nvSpPr>
          <p:cNvPr id="9" name="圆角矩形标注 8"/>
          <p:cNvSpPr/>
          <p:nvPr/>
        </p:nvSpPr>
        <p:spPr bwMode="auto">
          <a:xfrm>
            <a:off x="5087888" y="2406638"/>
            <a:ext cx="4356670" cy="1512168"/>
          </a:xfrm>
          <a:prstGeom prst="wedgeRoundRectCallout">
            <a:avLst>
              <a:gd name="adj1" fmla="val 1408"/>
              <a:gd name="adj2" fmla="val -117614"/>
              <a:gd name="adj3" fmla="val 16667"/>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b" hangingPunct="1"/>
            <a:r>
              <a:rPr lang="zh-CN" altLang="en-US" sz="4400" dirty="0">
                <a:latin typeface="华文新魏" panose="02010800040101010101" pitchFamily="2" charset="-122"/>
                <a:ea typeface="华文新魏" panose="02010800040101010101" pitchFamily="2" charset="-122"/>
              </a:rPr>
              <a:t>化学反应发生的判据</a:t>
            </a:r>
            <a:endParaRPr lang="zh-CN" altLang="en-US" sz="4400" dirty="0">
              <a:solidFill>
                <a:srgbClr val="C00000"/>
              </a:solidFill>
              <a:latin typeface="华文新魏" panose="02010800040101010101" pitchFamily="2" charset="-122"/>
              <a:ea typeface="华文新魏" panose="02010800040101010101" pitchFamily="2" charset="-122"/>
            </a:endParaRPr>
          </a:p>
        </p:txBody>
      </p:sp>
      <p:sp>
        <p:nvSpPr>
          <p:cNvPr id="2" name="圆角矩形 1"/>
          <p:cNvSpPr/>
          <p:nvPr/>
        </p:nvSpPr>
        <p:spPr>
          <a:xfrm>
            <a:off x="4803368" y="4734599"/>
            <a:ext cx="133214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4000" dirty="0">
                <a:latin typeface="Times New Roman" panose="02020603050405020304" pitchFamily="18" charset="0"/>
                <a:ea typeface="华文新魏" panose="02010800040101010101" pitchFamily="2" charset="-122"/>
                <a:cs typeface="Times New Roman" panose="02020603050405020304" pitchFamily="18" charset="0"/>
              </a:rPr>
              <a:t>S</a:t>
            </a:r>
            <a:endParaRPr lang="zh-CN" altLang="en-US" sz="4000" dirty="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2" name="圆角矩形 11"/>
          <p:cNvSpPr/>
          <p:nvPr/>
        </p:nvSpPr>
        <p:spPr>
          <a:xfrm>
            <a:off x="6600149" y="4734599"/>
            <a:ext cx="133214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4000" dirty="0">
                <a:latin typeface="Times New Roman" panose="02020603050405020304" pitchFamily="18" charset="0"/>
                <a:ea typeface="华文新魏" panose="02010800040101010101" pitchFamily="2" charset="-122"/>
                <a:cs typeface="Times New Roman" panose="02020603050405020304" pitchFamily="18" charset="0"/>
              </a:rPr>
              <a:t>F</a:t>
            </a:r>
            <a:endParaRPr lang="zh-CN" altLang="en-US" sz="4000" dirty="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3" name="圆角矩形 12"/>
          <p:cNvSpPr/>
          <p:nvPr/>
        </p:nvSpPr>
        <p:spPr>
          <a:xfrm>
            <a:off x="8396930" y="4734599"/>
            <a:ext cx="1332148"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4000" dirty="0">
                <a:latin typeface="Times New Roman" panose="02020603050405020304" pitchFamily="18" charset="0"/>
                <a:ea typeface="华文新魏" panose="02010800040101010101" pitchFamily="2" charset="-122"/>
                <a:cs typeface="Times New Roman" panose="02020603050405020304" pitchFamily="18" charset="0"/>
              </a:rPr>
              <a:t>G</a:t>
            </a:r>
            <a:endParaRPr lang="zh-CN" altLang="en-US" sz="4000" dirty="0">
              <a:latin typeface="Times New Roman" panose="02020603050405020304" pitchFamily="18" charset="0"/>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55621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8" presetClass="entr" presetSubtype="6" fill="hold" nodeType="afterEffect">
                                  <p:stCondLst>
                                    <p:cond delay="0"/>
                                  </p:stCondLst>
                                  <p:iterate type="wd">
                                    <p:tmPct val="10000"/>
                                  </p:iterate>
                                  <p:childTnLst>
                                    <p:set>
                                      <p:cBhvr>
                                        <p:cTn id="19" dur="1" fill="hold">
                                          <p:stCondLst>
                                            <p:cond delay="0"/>
                                          </p:stCondLst>
                                        </p:cTn>
                                        <p:tgtEl>
                                          <p:spTgt spid="7">
                                            <p:txEl>
                                              <p:pRg st="0" end="0"/>
                                            </p:txEl>
                                          </p:spTgt>
                                        </p:tgtEl>
                                        <p:attrNameLst>
                                          <p:attrName>style.visibility</p:attrName>
                                        </p:attrNameLst>
                                      </p:cBhvr>
                                      <p:to>
                                        <p:strVal val="visible"/>
                                      </p:to>
                                    </p:set>
                                    <p:animEffect transition="in" filter="strips(downRigh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iterate type="wd">
                                    <p:tmPct val="10000"/>
                                  </p:iterate>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500"/>
                            </p:stCondLst>
                            <p:childTnLst>
                              <p:par>
                                <p:cTn id="32" presetID="18" presetClass="entr" presetSubtype="6" fill="hold" nodeType="afterEffect">
                                  <p:stCondLst>
                                    <p:cond delay="0"/>
                                  </p:stCondLst>
                                  <p:iterate type="wd">
                                    <p:tmPct val="10000"/>
                                  </p:iterate>
                                  <p:childTnLst>
                                    <p:set>
                                      <p:cBhvr>
                                        <p:cTn id="33" dur="1" fill="hold">
                                          <p:stCondLst>
                                            <p:cond delay="0"/>
                                          </p:stCondLst>
                                        </p:cTn>
                                        <p:tgtEl>
                                          <p:spTgt spid="9">
                                            <p:txEl>
                                              <p:pRg st="0" end="0"/>
                                            </p:txEl>
                                          </p:spTgt>
                                        </p:tgtEl>
                                        <p:attrNameLst>
                                          <p:attrName>style.visibility</p:attrName>
                                        </p:attrNameLst>
                                      </p:cBhvr>
                                      <p:to>
                                        <p:strVal val="visible"/>
                                      </p:to>
                                    </p:set>
                                    <p:animEffect transition="in" filter="strips(downRight)">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9" grpId="0" animBg="1"/>
      <p:bldP spid="2"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66648" y="997335"/>
            <a:ext cx="8246120" cy="190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spcBef>
                <a:spcPct val="0"/>
              </a:spcBef>
              <a:buFontTx/>
              <a:buNone/>
            </a:pPr>
            <a:r>
              <a:rPr lang="zh-CN" altLang="en-US" sz="6600" dirty="0">
                <a:solidFill>
                  <a:schemeClr val="tx2"/>
                </a:solidFill>
                <a:latin typeface="华文行楷" panose="02010800040101010101" pitchFamily="2" charset="-122"/>
                <a:ea typeface="华文行楷" panose="02010800040101010101" pitchFamily="2" charset="-122"/>
              </a:rPr>
              <a:t>怎样从</a:t>
            </a:r>
            <a:r>
              <a:rPr lang="zh-CN" altLang="en-US" sz="6600" dirty="0">
                <a:solidFill>
                  <a:srgbClr val="C00000"/>
                </a:solidFill>
                <a:latin typeface="华文行楷" panose="02010800040101010101" pitchFamily="2" charset="-122"/>
                <a:ea typeface="华文行楷" panose="02010800040101010101" pitchFamily="2" charset="-122"/>
              </a:rPr>
              <a:t>避免不可能</a:t>
            </a:r>
            <a:endParaRPr lang="en-US" altLang="zh-CN" sz="6600" dirty="0">
              <a:solidFill>
                <a:srgbClr val="C00000"/>
              </a:solidFill>
              <a:latin typeface="华文行楷" panose="02010800040101010101" pitchFamily="2" charset="-122"/>
              <a:ea typeface="华文行楷" panose="02010800040101010101" pitchFamily="2" charset="-122"/>
            </a:endParaRPr>
          </a:p>
          <a:p>
            <a:pPr eaLnBrk="1" fontAlgn="b" hangingPunct="1">
              <a:spcBef>
                <a:spcPct val="0"/>
              </a:spcBef>
              <a:buFontTx/>
              <a:buNone/>
            </a:pPr>
            <a:r>
              <a:rPr lang="en-US" altLang="zh-CN" sz="6600" dirty="0">
                <a:solidFill>
                  <a:srgbClr val="C00000"/>
                </a:solidFill>
                <a:latin typeface="华文行楷" panose="02010800040101010101" pitchFamily="2" charset="-122"/>
                <a:ea typeface="华文行楷" panose="02010800040101010101" pitchFamily="2" charset="-122"/>
              </a:rPr>
              <a:t>                 </a:t>
            </a:r>
            <a:r>
              <a:rPr lang="zh-CN" altLang="en-US" sz="6600" dirty="0">
                <a:solidFill>
                  <a:schemeClr val="tx2"/>
                </a:solidFill>
                <a:latin typeface="华文行楷" panose="02010800040101010101" pitchFamily="2" charset="-122"/>
                <a:ea typeface="华文行楷" panose="02010800040101010101" pitchFamily="2" charset="-122"/>
              </a:rPr>
              <a:t>走向</a:t>
            </a:r>
            <a:r>
              <a:rPr lang="zh-CN" altLang="en-US" sz="6600" dirty="0">
                <a:solidFill>
                  <a:srgbClr val="C00000"/>
                </a:solidFill>
                <a:latin typeface="华文行楷" panose="02010800040101010101" pitchFamily="2" charset="-122"/>
                <a:ea typeface="华文行楷" panose="02010800040101010101" pitchFamily="2" charset="-122"/>
              </a:rPr>
              <a:t>成功 </a:t>
            </a:r>
            <a:r>
              <a:rPr lang="zh-CN" altLang="en-US" sz="5400" dirty="0">
                <a:solidFill>
                  <a:schemeClr val="tx2"/>
                </a:solidFill>
                <a:latin typeface="华文彩云" panose="02010800040101010101" pitchFamily="2" charset="-122"/>
                <a:ea typeface="华文彩云" panose="02010800040101010101" pitchFamily="2" charset="-122"/>
              </a:rPr>
              <a:t>？</a:t>
            </a:r>
            <a:endParaRPr lang="zh-CN" altLang="en-US" sz="5400" dirty="0">
              <a:solidFill>
                <a:schemeClr val="tx2"/>
              </a:solidFill>
              <a:latin typeface="华文行楷" panose="02010800040101010101" pitchFamily="2" charset="-122"/>
              <a:ea typeface="华文行楷" panose="02010800040101010101" pitchFamily="2" charset="-122"/>
            </a:endParaRPr>
          </a:p>
        </p:txBody>
      </p:sp>
      <p:sp>
        <p:nvSpPr>
          <p:cNvPr id="7" name="圆角矩形标注 6"/>
          <p:cNvSpPr/>
          <p:nvPr/>
        </p:nvSpPr>
        <p:spPr bwMode="auto">
          <a:xfrm>
            <a:off x="1822632" y="3326108"/>
            <a:ext cx="3276550" cy="2520280"/>
          </a:xfrm>
          <a:prstGeom prst="wedgeRoundRectCallout">
            <a:avLst>
              <a:gd name="adj1" fmla="val 72856"/>
              <a:gd name="adj2" fmla="val -109496"/>
              <a:gd name="adj3" fmla="val 16667"/>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b" hangingPunct="1"/>
            <a:r>
              <a:rPr lang="zh-CN" altLang="en-US" sz="4800" dirty="0">
                <a:latin typeface="华文新魏" panose="02010800040101010101" pitchFamily="2" charset="-122"/>
                <a:ea typeface="华文新魏" panose="02010800040101010101" pitchFamily="2" charset="-122"/>
              </a:rPr>
              <a:t>研究</a:t>
            </a:r>
            <a:endParaRPr lang="en-US" altLang="zh-CN" sz="4800" dirty="0">
              <a:latin typeface="华文新魏" panose="02010800040101010101" pitchFamily="2" charset="-122"/>
              <a:ea typeface="华文新魏" panose="02010800040101010101" pitchFamily="2" charset="-122"/>
            </a:endParaRPr>
          </a:p>
          <a:p>
            <a:pPr eaLnBrk="1" fontAlgn="b" hangingPunct="1"/>
            <a:r>
              <a:rPr lang="zh-CN" altLang="en-US" sz="4800" dirty="0">
                <a:latin typeface="华文新魏" panose="02010800040101010101" pitchFamily="2" charset="-122"/>
                <a:ea typeface="华文新魏" panose="02010800040101010101" pitchFamily="2" charset="-122"/>
              </a:rPr>
              <a:t>化学反应</a:t>
            </a:r>
            <a:r>
              <a:rPr lang="zh-CN" altLang="en-US" sz="4800" dirty="0">
                <a:solidFill>
                  <a:srgbClr val="C00000"/>
                </a:solidFill>
                <a:latin typeface="华文新魏" panose="02010800040101010101" pitchFamily="2" charset="-122"/>
                <a:ea typeface="华文新魏" panose="02010800040101010101" pitchFamily="2" charset="-122"/>
              </a:rPr>
              <a:t>热力学</a:t>
            </a:r>
          </a:p>
        </p:txBody>
      </p:sp>
      <p:sp>
        <p:nvSpPr>
          <p:cNvPr id="8" name="圆角矩形标注 7"/>
          <p:cNvSpPr/>
          <p:nvPr/>
        </p:nvSpPr>
        <p:spPr bwMode="auto">
          <a:xfrm>
            <a:off x="6359136" y="3326108"/>
            <a:ext cx="3420566" cy="2520280"/>
          </a:xfrm>
          <a:prstGeom prst="wedgeRoundRectCallout">
            <a:avLst>
              <a:gd name="adj1" fmla="val 610"/>
              <a:gd name="adj2" fmla="val -70502"/>
              <a:gd name="adj3" fmla="val 16667"/>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b" hangingPunct="1"/>
            <a:r>
              <a:rPr lang="zh-CN" altLang="en-US" sz="4800" dirty="0">
                <a:latin typeface="华文新魏" panose="02010800040101010101" pitchFamily="2" charset="-122"/>
                <a:ea typeface="华文新魏" panose="02010800040101010101" pitchFamily="2" charset="-122"/>
              </a:rPr>
              <a:t>研究</a:t>
            </a:r>
            <a:endParaRPr lang="en-US" altLang="zh-CN" sz="4800" dirty="0">
              <a:latin typeface="华文新魏" panose="02010800040101010101" pitchFamily="2" charset="-122"/>
              <a:ea typeface="华文新魏" panose="02010800040101010101" pitchFamily="2" charset="-122"/>
            </a:endParaRPr>
          </a:p>
          <a:p>
            <a:pPr eaLnBrk="1" fontAlgn="b" hangingPunct="1"/>
            <a:r>
              <a:rPr lang="zh-CN" altLang="en-US" sz="4800" dirty="0">
                <a:latin typeface="华文新魏" panose="02010800040101010101" pitchFamily="2" charset="-122"/>
                <a:ea typeface="华文新魏" panose="02010800040101010101" pitchFamily="2" charset="-122"/>
              </a:rPr>
              <a:t>化学反应</a:t>
            </a:r>
            <a:r>
              <a:rPr lang="zh-CN" altLang="en-US" sz="4800" dirty="0">
                <a:solidFill>
                  <a:srgbClr val="C00000"/>
                </a:solidFill>
                <a:latin typeface="华文新魏" panose="02010800040101010101" pitchFamily="2" charset="-122"/>
                <a:ea typeface="华文新魏" panose="02010800040101010101" pitchFamily="2" charset="-122"/>
              </a:rPr>
              <a:t>动力学</a:t>
            </a:r>
          </a:p>
        </p:txBody>
      </p:sp>
    </p:spTree>
    <p:extLst>
      <p:ext uri="{BB962C8B-B14F-4D97-AF65-F5344CB8AC3E}">
        <p14:creationId xmlns:p14="http://schemas.microsoft.com/office/powerpoint/2010/main" val="120571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18" presetClass="entr" presetSubtype="6" fill="hold" nodeType="afterEffect">
                                  <p:stCondLst>
                                    <p:cond delay="0"/>
                                  </p:stCondLst>
                                  <p:iterate type="wd">
                                    <p:tmPct val="10000"/>
                                  </p:iterate>
                                  <p:childTnLst>
                                    <p:set>
                                      <p:cBhvr>
                                        <p:cTn id="15" dur="1" fill="hold">
                                          <p:stCondLst>
                                            <p:cond delay="0"/>
                                          </p:stCondLst>
                                        </p:cTn>
                                        <p:tgtEl>
                                          <p:spTgt spid="7">
                                            <p:txEl>
                                              <p:pRg st="0" end="0"/>
                                            </p:txEl>
                                          </p:spTgt>
                                        </p:tgtEl>
                                        <p:attrNameLst>
                                          <p:attrName>style.visibility</p:attrName>
                                        </p:attrNameLst>
                                      </p:cBhvr>
                                      <p:to>
                                        <p:strVal val="visible"/>
                                      </p:to>
                                    </p:set>
                                    <p:animEffect transition="in" filter="strips(downRight)">
                                      <p:cBhvr>
                                        <p:cTn id="16" dur="500"/>
                                        <p:tgtEl>
                                          <p:spTgt spid="7">
                                            <p:txEl>
                                              <p:pRg st="0" end="0"/>
                                            </p:txEl>
                                          </p:spTgt>
                                        </p:tgtEl>
                                      </p:cBhvr>
                                    </p:animEffect>
                                  </p:childTnLst>
                                </p:cTn>
                              </p:par>
                            </p:childTnLst>
                          </p:cTn>
                        </p:par>
                        <p:par>
                          <p:cTn id="17" fill="hold">
                            <p:stCondLst>
                              <p:cond delay="1000"/>
                            </p:stCondLst>
                            <p:childTnLst>
                              <p:par>
                                <p:cTn id="18" presetID="18" presetClass="entr" presetSubtype="6" fill="hold" nodeType="afterEffect">
                                  <p:stCondLst>
                                    <p:cond delay="0"/>
                                  </p:stCondLst>
                                  <p:iterate type="wd">
                                    <p:tmPct val="10000"/>
                                  </p:iterate>
                                  <p:childTnLst>
                                    <p:set>
                                      <p:cBhvr>
                                        <p:cTn id="19" dur="1" fill="hold">
                                          <p:stCondLst>
                                            <p:cond delay="0"/>
                                          </p:stCondLst>
                                        </p:cTn>
                                        <p:tgtEl>
                                          <p:spTgt spid="7">
                                            <p:txEl>
                                              <p:pRg st="1" end="1"/>
                                            </p:txEl>
                                          </p:spTgt>
                                        </p:tgtEl>
                                        <p:attrNameLst>
                                          <p:attrName>style.visibility</p:attrName>
                                        </p:attrNameLst>
                                      </p:cBhvr>
                                      <p:to>
                                        <p:strVal val="visible"/>
                                      </p:to>
                                    </p:set>
                                    <p:animEffect transition="in" filter="strips(downRight)">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8" presetClass="entr" presetSubtype="6" fill="hold" nodeType="afterEffect">
                                  <p:stCondLst>
                                    <p:cond delay="0"/>
                                  </p:stCondLst>
                                  <p:iterate type="wd">
                                    <p:tmPct val="10000"/>
                                  </p:iterate>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trips(downRight)">
                                      <p:cBhvr>
                                        <p:cTn id="29" dur="500"/>
                                        <p:tgtEl>
                                          <p:spTgt spid="8">
                                            <p:txEl>
                                              <p:pRg st="0" end="0"/>
                                            </p:txEl>
                                          </p:spTgt>
                                        </p:tgtEl>
                                      </p:cBhvr>
                                    </p:animEffect>
                                  </p:childTnLst>
                                </p:cTn>
                              </p:par>
                            </p:childTnLst>
                          </p:cTn>
                        </p:par>
                        <p:par>
                          <p:cTn id="30" fill="hold">
                            <p:stCondLst>
                              <p:cond delay="1000"/>
                            </p:stCondLst>
                            <p:childTnLst>
                              <p:par>
                                <p:cTn id="31" presetID="18" presetClass="entr" presetSubtype="6" fill="hold" nodeType="afterEffect">
                                  <p:stCondLst>
                                    <p:cond delay="0"/>
                                  </p:stCondLst>
                                  <p:iterate type="wd">
                                    <p:tmPct val="10000"/>
                                  </p:iterate>
                                  <p:childTnLst>
                                    <p:set>
                                      <p:cBhvr>
                                        <p:cTn id="32" dur="1" fill="hold">
                                          <p:stCondLst>
                                            <p:cond delay="0"/>
                                          </p:stCondLst>
                                        </p:cTn>
                                        <p:tgtEl>
                                          <p:spTgt spid="8">
                                            <p:txEl>
                                              <p:pRg st="1" end="1"/>
                                            </p:txEl>
                                          </p:spTgt>
                                        </p:tgtEl>
                                        <p:attrNameLst>
                                          <p:attrName>style.visibility</p:attrName>
                                        </p:attrNameLst>
                                      </p:cBhvr>
                                      <p:to>
                                        <p:strVal val="visible"/>
                                      </p:to>
                                    </p:set>
                                    <p:animEffect transition="in" filter="strips(downRight)">
                                      <p:cBhvr>
                                        <p:cTn id="3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07025" y="366463"/>
            <a:ext cx="8642350" cy="110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buNone/>
            </a:pPr>
            <a:r>
              <a:rPr lang="zh-CN" altLang="en-US" sz="4400" b="1" dirty="0">
                <a:latin typeface="华文新魏" panose="02010800040101010101" pitchFamily="2" charset="-122"/>
                <a:ea typeface="华文新魏" panose="02010800040101010101" pitchFamily="2" charset="-122"/>
              </a:rPr>
              <a:t>化学反应</a:t>
            </a:r>
            <a:r>
              <a:rPr lang="zh-CN" altLang="en-US" sz="4400" b="1" dirty="0">
                <a:solidFill>
                  <a:srgbClr val="C00000"/>
                </a:solidFill>
                <a:latin typeface="华文新魏" panose="02010800040101010101" pitchFamily="2" charset="-122"/>
                <a:ea typeface="华文新魏" panose="02010800040101010101" pitchFamily="2" charset="-122"/>
              </a:rPr>
              <a:t>热力学</a:t>
            </a:r>
            <a:r>
              <a:rPr lang="zh-CN" altLang="en-US" sz="4400" b="1" dirty="0">
                <a:latin typeface="华文新魏" panose="02010800040101010101" pitchFamily="2" charset="-122"/>
                <a:ea typeface="华文新魏" panose="02010800040101010101" pitchFamily="2" charset="-122"/>
              </a:rPr>
              <a:t>要解决的问题：</a:t>
            </a:r>
          </a:p>
        </p:txBody>
      </p:sp>
      <p:sp>
        <p:nvSpPr>
          <p:cNvPr id="6" name="Rectangle 2"/>
          <p:cNvSpPr txBox="1">
            <a:spLocks noChangeArrowheads="1"/>
          </p:cNvSpPr>
          <p:nvPr/>
        </p:nvSpPr>
        <p:spPr bwMode="auto">
          <a:xfrm>
            <a:off x="2792339" y="1368986"/>
            <a:ext cx="7349249" cy="75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buNone/>
            </a:pPr>
            <a:r>
              <a:rPr lang="en-US" altLang="zh-CN" sz="4000" b="1" dirty="0">
                <a:latin typeface="+mn-lt"/>
                <a:ea typeface="华文新魏" panose="02010800040101010101" pitchFamily="2" charset="-122"/>
              </a:rPr>
              <a:t>1</a:t>
            </a:r>
            <a:r>
              <a:rPr lang="zh-CN" altLang="en-US" sz="4000" b="1" dirty="0">
                <a:latin typeface="+mn-lt"/>
                <a:ea typeface="华文新魏" panose="02010800040101010101" pitchFamily="2" charset="-122"/>
              </a:rPr>
              <a:t>、</a:t>
            </a:r>
            <a:r>
              <a:rPr lang="zh-CN" altLang="en-US" sz="4000" b="1" dirty="0">
                <a:latin typeface="华文新魏" panose="02010800040101010101" pitchFamily="2" charset="-122"/>
                <a:ea typeface="华文新魏" panose="02010800040101010101" pitchFamily="2" charset="-122"/>
              </a:rPr>
              <a:t>化学反应是否能够</a:t>
            </a:r>
            <a:r>
              <a:rPr lang="zh-CN" altLang="en-US" sz="4000" b="1" dirty="0">
                <a:solidFill>
                  <a:srgbClr val="C00000"/>
                </a:solidFill>
                <a:latin typeface="华文新魏" panose="02010800040101010101" pitchFamily="2" charset="-122"/>
                <a:ea typeface="华文新魏" panose="02010800040101010101" pitchFamily="2" charset="-122"/>
              </a:rPr>
              <a:t>自发进行</a:t>
            </a:r>
            <a:r>
              <a:rPr lang="zh-CN" altLang="en-US" sz="4000" b="1" dirty="0">
                <a:latin typeface="华文新魏" panose="02010800040101010101" pitchFamily="2" charset="-122"/>
                <a:ea typeface="华文新魏" panose="02010800040101010101" pitchFamily="2" charset="-122"/>
              </a:rPr>
              <a:t>？</a:t>
            </a:r>
          </a:p>
        </p:txBody>
      </p:sp>
      <p:sp>
        <p:nvSpPr>
          <p:cNvPr id="7" name="Rectangle 2"/>
          <p:cNvSpPr txBox="1">
            <a:spLocks noChangeArrowheads="1"/>
          </p:cNvSpPr>
          <p:nvPr/>
        </p:nvSpPr>
        <p:spPr bwMode="auto">
          <a:xfrm>
            <a:off x="2792338" y="2189973"/>
            <a:ext cx="7356773" cy="70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buNone/>
            </a:pPr>
            <a:r>
              <a:rPr lang="en-US" altLang="zh-CN" sz="4000" b="1" dirty="0">
                <a:latin typeface="+mn-lt"/>
                <a:ea typeface="华文新魏" panose="02010800040101010101" pitchFamily="2" charset="-122"/>
              </a:rPr>
              <a:t>2</a:t>
            </a:r>
            <a:r>
              <a:rPr lang="zh-CN" altLang="en-US" sz="4000" b="1" dirty="0">
                <a:latin typeface="+mn-lt"/>
                <a:ea typeface="华文新魏" panose="02010800040101010101" pitchFamily="2" charset="-122"/>
              </a:rPr>
              <a:t>、</a:t>
            </a:r>
            <a:r>
              <a:rPr lang="zh-CN" altLang="en-US" sz="4000" b="1" dirty="0">
                <a:latin typeface="华文新魏" panose="02010800040101010101" pitchFamily="2" charset="-122"/>
                <a:ea typeface="华文新魏" panose="02010800040101010101" pitchFamily="2" charset="-122"/>
              </a:rPr>
              <a:t>化学反应能否自发</a:t>
            </a:r>
            <a:r>
              <a:rPr lang="zh-CN" altLang="en-US" sz="4000" b="1" dirty="0">
                <a:solidFill>
                  <a:srgbClr val="C00000"/>
                </a:solidFill>
                <a:latin typeface="华文新魏" panose="02010800040101010101" pitchFamily="2" charset="-122"/>
                <a:ea typeface="华文新魏" panose="02010800040101010101" pitchFamily="2" charset="-122"/>
              </a:rPr>
              <a:t>进行到底</a:t>
            </a:r>
            <a:r>
              <a:rPr lang="zh-CN" altLang="en-US" sz="4000" b="1" dirty="0">
                <a:latin typeface="华文新魏" panose="02010800040101010101" pitchFamily="2" charset="-122"/>
                <a:ea typeface="华文新魏" panose="02010800040101010101" pitchFamily="2" charset="-122"/>
              </a:rPr>
              <a:t>？</a:t>
            </a:r>
          </a:p>
        </p:txBody>
      </p:sp>
      <p:sp>
        <p:nvSpPr>
          <p:cNvPr id="8" name="左大括号 7"/>
          <p:cNvSpPr/>
          <p:nvPr/>
        </p:nvSpPr>
        <p:spPr bwMode="auto">
          <a:xfrm>
            <a:off x="2365781" y="1541899"/>
            <a:ext cx="213156" cy="1251480"/>
          </a:xfrm>
          <a:prstGeom prst="leftBrace">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2400">
              <a:solidFill>
                <a:schemeClr val="tx2"/>
              </a:solidFill>
              <a:latin typeface="Times New Roman" panose="02020603050405020304" pitchFamily="18" charset="0"/>
              <a:ea typeface="宋体" panose="02010600030101010101" pitchFamily="2" charset="-122"/>
            </a:endParaRPr>
          </a:p>
        </p:txBody>
      </p:sp>
      <p:sp>
        <p:nvSpPr>
          <p:cNvPr id="9" name="Rectangle 2"/>
          <p:cNvSpPr txBox="1">
            <a:spLocks noChangeArrowheads="1"/>
          </p:cNvSpPr>
          <p:nvPr/>
        </p:nvSpPr>
        <p:spPr bwMode="auto">
          <a:xfrm>
            <a:off x="1539827" y="3171358"/>
            <a:ext cx="8642350" cy="110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buNone/>
            </a:pPr>
            <a:r>
              <a:rPr lang="zh-CN" altLang="en-US" sz="4400" b="1" dirty="0">
                <a:latin typeface="华文新魏" panose="02010800040101010101" pitchFamily="2" charset="-122"/>
                <a:ea typeface="华文新魏" panose="02010800040101010101" pitchFamily="2" charset="-122"/>
              </a:rPr>
              <a:t>化学反应</a:t>
            </a:r>
            <a:r>
              <a:rPr lang="zh-CN" altLang="en-US" sz="4400" b="1" dirty="0">
                <a:solidFill>
                  <a:srgbClr val="C00000"/>
                </a:solidFill>
                <a:latin typeface="华文新魏" panose="02010800040101010101" pitchFamily="2" charset="-122"/>
                <a:ea typeface="华文新魏" panose="02010800040101010101" pitchFamily="2" charset="-122"/>
              </a:rPr>
              <a:t>动力学</a:t>
            </a:r>
            <a:r>
              <a:rPr lang="zh-CN" altLang="en-US" sz="4400" b="1" dirty="0">
                <a:latin typeface="华文新魏" panose="02010800040101010101" pitchFamily="2" charset="-122"/>
                <a:ea typeface="华文新魏" panose="02010800040101010101" pitchFamily="2" charset="-122"/>
              </a:rPr>
              <a:t>要解决的问题：</a:t>
            </a:r>
          </a:p>
        </p:txBody>
      </p:sp>
      <p:sp>
        <p:nvSpPr>
          <p:cNvPr id="10" name="Rectangle 2"/>
          <p:cNvSpPr txBox="1">
            <a:spLocks noChangeArrowheads="1"/>
          </p:cNvSpPr>
          <p:nvPr/>
        </p:nvSpPr>
        <p:spPr bwMode="auto">
          <a:xfrm>
            <a:off x="2792338" y="4047892"/>
            <a:ext cx="7349249" cy="110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buNone/>
            </a:pPr>
            <a:r>
              <a:rPr lang="en-US" altLang="zh-CN" sz="4000" b="1" dirty="0">
                <a:ea typeface="华文新魏" panose="02010800040101010101" pitchFamily="2" charset="-122"/>
              </a:rPr>
              <a:t>1</a:t>
            </a:r>
            <a:r>
              <a:rPr lang="zh-CN" altLang="en-US" sz="4000" b="1" dirty="0">
                <a:ea typeface="华文新魏" panose="02010800040101010101" pitchFamily="2" charset="-122"/>
              </a:rPr>
              <a:t>、</a:t>
            </a:r>
            <a:r>
              <a:rPr lang="zh-CN" altLang="en-US" sz="4000" b="1" dirty="0">
                <a:latin typeface="华文新魏" panose="02010800040101010101" pitchFamily="2" charset="-122"/>
                <a:ea typeface="华文新魏" panose="02010800040101010101" pitchFamily="2" charset="-122"/>
              </a:rPr>
              <a:t>化学反应以多快的</a:t>
            </a:r>
            <a:r>
              <a:rPr lang="zh-CN" altLang="en-US" sz="4000" b="1" dirty="0">
                <a:solidFill>
                  <a:srgbClr val="C00000"/>
                </a:solidFill>
                <a:latin typeface="华文新魏" panose="02010800040101010101" pitchFamily="2" charset="-122"/>
                <a:ea typeface="华文新魏" panose="02010800040101010101" pitchFamily="2" charset="-122"/>
              </a:rPr>
              <a:t>速率</a:t>
            </a:r>
            <a:r>
              <a:rPr lang="zh-CN" altLang="en-US" sz="4000" b="1" dirty="0">
                <a:latin typeface="华文新魏" panose="02010800040101010101" pitchFamily="2" charset="-122"/>
                <a:ea typeface="华文新魏" panose="02010800040101010101" pitchFamily="2" charset="-122"/>
              </a:rPr>
              <a:t>进行？</a:t>
            </a:r>
          </a:p>
        </p:txBody>
      </p:sp>
      <p:sp>
        <p:nvSpPr>
          <p:cNvPr id="11" name="Rectangle 2"/>
          <p:cNvSpPr txBox="1">
            <a:spLocks noChangeArrowheads="1"/>
          </p:cNvSpPr>
          <p:nvPr/>
        </p:nvSpPr>
        <p:spPr bwMode="auto">
          <a:xfrm>
            <a:off x="2764467" y="4849144"/>
            <a:ext cx="7349249" cy="110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fontAlgn="b" hangingPunct="1">
              <a:buNone/>
            </a:pPr>
            <a:r>
              <a:rPr lang="en-US" altLang="zh-CN" sz="4000" b="1" dirty="0">
                <a:ea typeface="华文新魏" panose="02010800040101010101" pitchFamily="2" charset="-122"/>
              </a:rPr>
              <a:t>2</a:t>
            </a:r>
            <a:r>
              <a:rPr lang="zh-CN" altLang="en-US" sz="4000" b="1" dirty="0">
                <a:ea typeface="华文新魏" panose="02010800040101010101" pitchFamily="2" charset="-122"/>
              </a:rPr>
              <a:t>、</a:t>
            </a:r>
            <a:r>
              <a:rPr lang="zh-CN" altLang="en-US" sz="4000" b="1" dirty="0">
                <a:latin typeface="华文新魏" panose="02010800040101010101" pitchFamily="2" charset="-122"/>
                <a:ea typeface="华文新魏" panose="02010800040101010101" pitchFamily="2" charset="-122"/>
              </a:rPr>
              <a:t>化学反应以怎样的</a:t>
            </a:r>
            <a:r>
              <a:rPr lang="zh-CN" altLang="en-US" sz="4000" b="1" dirty="0">
                <a:solidFill>
                  <a:srgbClr val="C00000"/>
                </a:solidFill>
                <a:latin typeface="华文新魏" panose="02010800040101010101" pitchFamily="2" charset="-122"/>
                <a:ea typeface="华文新魏" panose="02010800040101010101" pitchFamily="2" charset="-122"/>
              </a:rPr>
              <a:t>历程</a:t>
            </a:r>
            <a:r>
              <a:rPr lang="zh-CN" altLang="en-US" sz="4000" b="1" dirty="0">
                <a:latin typeface="华文新魏" panose="02010800040101010101" pitchFamily="2" charset="-122"/>
                <a:ea typeface="华文新魏" panose="02010800040101010101" pitchFamily="2" charset="-122"/>
              </a:rPr>
              <a:t>进行？</a:t>
            </a:r>
          </a:p>
        </p:txBody>
      </p:sp>
      <p:sp>
        <p:nvSpPr>
          <p:cNvPr id="12" name="左大括号 11"/>
          <p:cNvSpPr/>
          <p:nvPr/>
        </p:nvSpPr>
        <p:spPr bwMode="auto">
          <a:xfrm>
            <a:off x="2313872" y="4451687"/>
            <a:ext cx="221262" cy="1188635"/>
          </a:xfrm>
          <a:prstGeom prst="leftBrac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2400">
              <a:solidFill>
                <a:schemeClr val="tx2"/>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366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par>
                          <p:cTn id="13" fill="hold">
                            <p:stCondLst>
                              <p:cond delay="850"/>
                            </p:stCondLst>
                            <p:childTnLst>
                              <p:par>
                                <p:cTn id="14" presetID="18" presetClass="entr" presetSubtype="6" fill="hold" grpId="0" nodeType="afterEffect">
                                  <p:stCondLst>
                                    <p:cond delay="0"/>
                                  </p:stCondLst>
                                  <p:iterate type="wd">
                                    <p:tmPct val="10000"/>
                                  </p:iterate>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par>
                          <p:cTn id="17" fill="hold">
                            <p:stCondLst>
                              <p:cond delay="17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iterate type="wd">
                                    <p:tmPct val="10000"/>
                                  </p:iterate>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iterate type="wd">
                                    <p:tmPct val="10000"/>
                                  </p:iterate>
                                  <p:childTnLst>
                                    <p:set>
                                      <p:cBhvr>
                                        <p:cTn id="29" dur="1" fill="hold">
                                          <p:stCondLst>
                                            <p:cond delay="0"/>
                                          </p:stCondLst>
                                        </p:cTn>
                                        <p:tgtEl>
                                          <p:spTgt spid="10"/>
                                        </p:tgtEl>
                                        <p:attrNameLst>
                                          <p:attrName>style.visibility</p:attrName>
                                        </p:attrNameLst>
                                      </p:cBhvr>
                                      <p:to>
                                        <p:strVal val="visible"/>
                                      </p:to>
                                    </p:set>
                                    <p:animEffect transition="in" filter="strips(downRight)">
                                      <p:cBhvr>
                                        <p:cTn id="30" dur="500"/>
                                        <p:tgtEl>
                                          <p:spTgt spid="10"/>
                                        </p:tgtEl>
                                      </p:cBhvr>
                                    </p:animEffect>
                                  </p:childTnLst>
                                </p:cTn>
                              </p:par>
                            </p:childTnLst>
                          </p:cTn>
                        </p:par>
                        <p:par>
                          <p:cTn id="31" fill="hold">
                            <p:stCondLst>
                              <p:cond delay="950"/>
                            </p:stCondLst>
                            <p:childTnLst>
                              <p:par>
                                <p:cTn id="32" presetID="18" presetClass="entr" presetSubtype="6" fill="hold" grpId="0" nodeType="afterEffect">
                                  <p:stCondLst>
                                    <p:cond delay="0"/>
                                  </p:stCondLst>
                                  <p:iterate type="wd">
                                    <p:tmPct val="10000"/>
                                  </p:iterate>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par>
                          <p:cTn id="35" fill="hold">
                            <p:stCondLst>
                              <p:cond delay="185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524000" y="231839"/>
            <a:ext cx="9144000" cy="762337"/>
            <a:chOff x="0" y="231838"/>
            <a:chExt cx="9144000" cy="762337"/>
          </a:xfrm>
        </p:grpSpPr>
        <p:grpSp>
          <p:nvGrpSpPr>
            <p:cNvPr id="3" name="组合 5"/>
            <p:cNvGrpSpPr/>
            <p:nvPr/>
          </p:nvGrpSpPr>
          <p:grpSpPr>
            <a:xfrm>
              <a:off x="0" y="231838"/>
              <a:ext cx="759125" cy="693420"/>
              <a:chOff x="0" y="532828"/>
              <a:chExt cx="759125" cy="568897"/>
            </a:xfrm>
          </p:grpSpPr>
          <p:sp>
            <p:nvSpPr>
              <p:cNvPr id="12" name="矩形 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8"/>
            <p:cNvGrpSpPr/>
            <p:nvPr/>
          </p:nvGrpSpPr>
          <p:grpSpPr>
            <a:xfrm>
              <a:off x="0" y="922175"/>
              <a:ext cx="9144000" cy="72000"/>
              <a:chOff x="0" y="532828"/>
              <a:chExt cx="618721" cy="568897"/>
            </a:xfrm>
          </p:grpSpPr>
          <p:sp>
            <p:nvSpPr>
              <p:cNvPr id="8" name="矩形 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616870" y="532828"/>
                <a:ext cx="0" cy="0"/>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6" name="TextBox 15"/>
          <p:cNvSpPr txBox="1"/>
          <p:nvPr/>
        </p:nvSpPr>
        <p:spPr>
          <a:xfrm>
            <a:off x="2639617" y="332656"/>
            <a:ext cx="5594801" cy="523220"/>
          </a:xfrm>
          <a:prstGeom prst="rect">
            <a:avLst/>
          </a:prstGeom>
          <a:noFill/>
        </p:spPr>
        <p:txBody>
          <a:bodyPr wrap="none" rtlCol="0">
            <a:spAutoFit/>
          </a:bodyPr>
          <a:lstStyle/>
          <a:p>
            <a:r>
              <a:rPr lang="zh-CN" altLang="en-US" sz="2800" b="1" dirty="0">
                <a:solidFill>
                  <a:srgbClr val="111111"/>
                </a:solidFill>
                <a:latin typeface="宋体" panose="02010600030101010101" pitchFamily="2" charset="-122"/>
              </a:rPr>
              <a:t>一、物理化学理论与物理化学实验</a:t>
            </a:r>
            <a:endParaRPr lang="zh-CN" altLang="en-US" sz="2800" dirty="0"/>
          </a:p>
        </p:txBody>
      </p:sp>
      <p:sp>
        <p:nvSpPr>
          <p:cNvPr id="18" name="Rectangle 2"/>
          <p:cNvSpPr txBox="1">
            <a:spLocks noChangeArrowheads="1"/>
          </p:cNvSpPr>
          <p:nvPr/>
        </p:nvSpPr>
        <p:spPr bwMode="auto">
          <a:xfrm>
            <a:off x="1729161" y="1193758"/>
            <a:ext cx="864235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a:spcBef>
                <a:spcPts val="2400"/>
              </a:spcBef>
              <a:buNone/>
            </a:pPr>
            <a:r>
              <a:rPr lang="zh-CN" altLang="zh-CN" sz="4800" dirty="0">
                <a:latin typeface="华文行楷" panose="02010800040101010101" pitchFamily="2" charset="-122"/>
                <a:ea typeface="华文行楷" panose="02010800040101010101" pitchFamily="2" charset="-122"/>
              </a:rPr>
              <a:t>【物理化学实验】</a:t>
            </a:r>
            <a:endParaRPr lang="en-US" altLang="zh-CN" sz="4800" dirty="0">
              <a:latin typeface="华文行楷" panose="02010800040101010101" pitchFamily="2" charset="-122"/>
              <a:ea typeface="华文行楷" panose="02010800040101010101" pitchFamily="2" charset="-122"/>
            </a:endParaRPr>
          </a:p>
          <a:p>
            <a:pPr algn="ctr">
              <a:spcBef>
                <a:spcPts val="2400"/>
              </a:spcBef>
              <a:buNone/>
            </a:pPr>
            <a:r>
              <a:rPr lang="zh-CN" altLang="zh-CN" sz="4800" dirty="0">
                <a:latin typeface="华文行楷" panose="02010800040101010101" pitchFamily="2" charset="-122"/>
                <a:ea typeface="华文行楷" panose="02010800040101010101" pitchFamily="2" charset="-122"/>
              </a:rPr>
              <a:t>怎样来</a:t>
            </a:r>
            <a:r>
              <a:rPr lang="zh-CN" altLang="zh-CN" sz="4800" b="1" dirty="0">
                <a:solidFill>
                  <a:srgbClr val="FF0000"/>
                </a:solidFill>
                <a:latin typeface="华文行楷" panose="02010800040101010101" pitchFamily="2" charset="-122"/>
                <a:ea typeface="华文行楷" panose="02010800040101010101" pitchFamily="2" charset="-122"/>
              </a:rPr>
              <a:t>实现</a:t>
            </a:r>
            <a:endParaRPr lang="en-US" altLang="zh-CN" sz="4800" b="1" dirty="0">
              <a:solidFill>
                <a:srgbClr val="FF0000"/>
              </a:solidFill>
              <a:latin typeface="华文行楷" panose="02010800040101010101" pitchFamily="2" charset="-122"/>
              <a:ea typeface="华文行楷" panose="02010800040101010101" pitchFamily="2" charset="-122"/>
            </a:endParaRPr>
          </a:p>
          <a:p>
            <a:pPr algn="ctr">
              <a:spcBef>
                <a:spcPts val="2400"/>
              </a:spcBef>
              <a:buNone/>
            </a:pPr>
            <a:r>
              <a:rPr lang="zh-CN" altLang="zh-CN" sz="4800" dirty="0">
                <a:latin typeface="华文行楷" panose="02010800040101010101" pitchFamily="2" charset="-122"/>
                <a:ea typeface="华文行楷" panose="02010800040101010101" pitchFamily="2" charset="-122"/>
              </a:rPr>
              <a:t>【物理化学】</a:t>
            </a:r>
            <a:endParaRPr lang="en-US" altLang="zh-CN" sz="4800" dirty="0">
              <a:latin typeface="华文行楷" panose="02010800040101010101" pitchFamily="2" charset="-122"/>
              <a:ea typeface="华文行楷" panose="02010800040101010101" pitchFamily="2" charset="-122"/>
            </a:endParaRPr>
          </a:p>
          <a:p>
            <a:pPr algn="ctr">
              <a:spcBef>
                <a:spcPts val="2400"/>
              </a:spcBef>
              <a:buNone/>
            </a:pPr>
            <a:r>
              <a:rPr lang="zh-CN" altLang="zh-CN" sz="4800" dirty="0">
                <a:latin typeface="华文行楷" panose="02010800040101010101" pitchFamily="2" charset="-122"/>
                <a:ea typeface="华文行楷" panose="02010800040101010101" pitchFamily="2" charset="-122"/>
              </a:rPr>
              <a:t>目标的？</a:t>
            </a:r>
          </a:p>
        </p:txBody>
      </p:sp>
    </p:spTree>
    <p:extLst>
      <p:ext uri="{BB962C8B-B14F-4D97-AF65-F5344CB8AC3E}">
        <p14:creationId xmlns:p14="http://schemas.microsoft.com/office/powerpoint/2010/main" val="10013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自定义 26">
      <a:dk1>
        <a:srgbClr val="262626"/>
      </a:dk1>
      <a:lt1>
        <a:srgbClr val="FFFFFF"/>
      </a:lt1>
      <a:dk2>
        <a:srgbClr val="262626"/>
      </a:dk2>
      <a:lt2>
        <a:srgbClr val="FFFFFF"/>
      </a:lt2>
      <a:accent1>
        <a:srgbClr val="75CFD9"/>
      </a:accent1>
      <a:accent2>
        <a:srgbClr val="5AB1AF"/>
      </a:accent2>
      <a:accent3>
        <a:srgbClr val="BADBDC"/>
      </a:accent3>
      <a:accent4>
        <a:srgbClr val="97CECD"/>
      </a:accent4>
      <a:accent5>
        <a:srgbClr val="7B9E9F"/>
      </a:accent5>
      <a:accent6>
        <a:srgbClr val="75CFD9"/>
      </a:accent6>
      <a:hlink>
        <a:srgbClr val="FFFFFF"/>
      </a:hlink>
      <a:folHlink>
        <a:srgbClr val="595959"/>
      </a:folHlink>
    </a:clrScheme>
    <a:fontScheme name="自定义 1">
      <a:majorFont>
        <a:latin typeface="Calibri"/>
        <a:ea typeface="微软雅黑"/>
        <a:cs typeface=""/>
      </a:majorFont>
      <a:minorFont>
        <a:latin typeface="Calibri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teach05">
      <a:dk1>
        <a:srgbClr val="323F4F"/>
      </a:dk1>
      <a:lt1>
        <a:sysClr val="window" lastClr="FFFFFF"/>
      </a:lt1>
      <a:dk2>
        <a:srgbClr val="44546A"/>
      </a:dk2>
      <a:lt2>
        <a:srgbClr val="E7E6E6"/>
      </a:lt2>
      <a:accent1>
        <a:srgbClr val="123B64"/>
      </a:accent1>
      <a:accent2>
        <a:srgbClr val="3798EC"/>
      </a:accent2>
      <a:accent3>
        <a:srgbClr val="FFCB0E"/>
      </a:accent3>
      <a:accent4>
        <a:srgbClr val="D7244E"/>
      </a:accent4>
      <a:accent5>
        <a:srgbClr val="4472C4"/>
      </a:accent5>
      <a:accent6>
        <a:srgbClr val="70AD47"/>
      </a:accent6>
      <a:hlink>
        <a:srgbClr val="0563C1"/>
      </a:hlink>
      <a:folHlink>
        <a:srgbClr val="954F72"/>
      </a:folHlink>
    </a:clrScheme>
    <a:fontScheme name="teach">
      <a:majorFont>
        <a:latin typeface="Candara"/>
        <a:ea typeface="微软雅黑"/>
        <a:cs typeface=""/>
      </a:majorFont>
      <a:minorFont>
        <a:latin typeface="Candar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2428</Words>
  <Application>Microsoft Office PowerPoint</Application>
  <PresentationFormat>宽屏</PresentationFormat>
  <Paragraphs>340</Paragraphs>
  <Slides>48</Slides>
  <Notes>6</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2</vt:i4>
      </vt:variant>
      <vt:variant>
        <vt:lpstr>幻灯片标题</vt:lpstr>
      </vt:variant>
      <vt:variant>
        <vt:i4>48</vt:i4>
      </vt:variant>
    </vt:vector>
  </HeadingPairs>
  <TitlesOfParts>
    <vt:vector size="68" baseType="lpstr">
      <vt:lpstr>等线</vt:lpstr>
      <vt:lpstr>仿宋</vt:lpstr>
      <vt:lpstr>黑体</vt:lpstr>
      <vt:lpstr>华文彩云</vt:lpstr>
      <vt:lpstr>华文新魏</vt:lpstr>
      <vt:lpstr>华文行楷</vt:lpstr>
      <vt:lpstr>华文中宋</vt:lpstr>
      <vt:lpstr>楷体_GB2312</vt:lpstr>
      <vt:lpstr>时尚中黑简体</vt:lpstr>
      <vt:lpstr>宋体</vt:lpstr>
      <vt:lpstr>微软雅黑</vt:lpstr>
      <vt:lpstr>Arial</vt:lpstr>
      <vt:lpstr>Calibri</vt:lpstr>
      <vt:lpstr>Candara</vt:lpstr>
      <vt:lpstr>Times New Roman</vt:lpstr>
      <vt:lpstr>Wingdings</vt:lpstr>
      <vt:lpstr>1_Office 主题</vt:lpstr>
      <vt:lpstr>Office 主题​​</vt:lpstr>
      <vt:lpstr>公式</vt:lpstr>
      <vt:lpstr>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温馨提示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Administrator</dc:creator>
  <cp:lastModifiedBy>梦桐 张</cp:lastModifiedBy>
  <cp:revision>990</cp:revision>
  <dcterms:created xsi:type="dcterms:W3CDTF">2017-11-09T06:06:00Z</dcterms:created>
  <dcterms:modified xsi:type="dcterms:W3CDTF">2024-02-04T09:57:00Z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