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261" r:id="rId4"/>
    <p:sldId id="262" r:id="rId5"/>
    <p:sldId id="263" r:id="rId6"/>
    <p:sldId id="264" r:id="rId7"/>
    <p:sldId id="265" r:id="rId8"/>
    <p:sldId id="260" r:id="rId9"/>
    <p:sldId id="258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0030"/>
            <a:ext cx="9144000" cy="1859280"/>
          </a:xfrm>
        </p:spPr>
        <p:txBody>
          <a:bodyPr/>
          <a:lstStyle/>
          <a:p>
            <a:r>
              <a:rPr lang="en-GB" altLang="en-US" b="1" dirty="0"/>
              <a:t>English Communication</a:t>
            </a:r>
            <a:br>
              <a:rPr lang="en-GB" altLang="en-US" dirty="0"/>
            </a:br>
            <a:r>
              <a:rPr lang="en-GB" altLang="en-US" sz="4800" dirty="0"/>
              <a:t>Book 2 Unit 5</a:t>
            </a:r>
            <a:endParaRPr lang="en-GB" alt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95645"/>
            <a:ext cx="9144000" cy="698500"/>
          </a:xfrm>
        </p:spPr>
        <p:txBody>
          <a:bodyPr/>
          <a:lstStyle/>
          <a:p>
            <a:r>
              <a:rPr lang="en-GB" altLang="en-US" sz="3200"/>
              <a:t>Edmund Morton</a:t>
            </a:r>
            <a:endParaRPr lang="en-GB" altLang="en-US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5380" y="2100580"/>
            <a:ext cx="4939665" cy="3596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/>
              <a:t>Say hello</a:t>
            </a:r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5680" y="1825625"/>
            <a:ext cx="5024120" cy="4351655"/>
          </a:xfrm>
        </p:spPr>
        <p:txBody>
          <a:bodyPr/>
          <a:p>
            <a:pPr marL="0" indent="0">
              <a:buNone/>
            </a:pPr>
            <a:r>
              <a:rPr lang="en-GB" altLang="en-US"/>
              <a:t>Say hi to your partner and tell them:</a:t>
            </a:r>
            <a:endParaRPr lang="en-GB" altLang="en-US"/>
          </a:p>
          <a:p>
            <a:r>
              <a:rPr lang="en-GB" altLang="en-US"/>
              <a:t>Your name</a:t>
            </a:r>
            <a:endParaRPr lang="en-GB" altLang="en-US"/>
          </a:p>
          <a:p>
            <a:r>
              <a:rPr lang="en-GB" altLang="en-US"/>
              <a:t>One of your hobbies</a:t>
            </a:r>
            <a:endParaRPr lang="en-GB" altLang="en-US"/>
          </a:p>
          <a:p>
            <a:r>
              <a:rPr lang="en-GB" altLang="en-US"/>
              <a:t>Your hometown</a:t>
            </a:r>
            <a:endParaRPr lang="en-GB" altLang="en-US"/>
          </a:p>
          <a:p>
            <a:r>
              <a:rPr lang="en-GB" altLang="en-US"/>
              <a:t>One positive point and one negative point about your hometown</a:t>
            </a:r>
            <a:endParaRPr lang="en-GB" alt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2276475"/>
            <a:ext cx="5181600" cy="3449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/>
              <a:t>Capital cities</a:t>
            </a:r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270" y="1825625"/>
            <a:ext cx="5181600" cy="4351338"/>
          </a:xfrm>
        </p:spPr>
        <p:txBody>
          <a:bodyPr/>
          <a:p>
            <a:r>
              <a:rPr lang="en-GB" altLang="en-US"/>
              <a:t>England</a:t>
            </a:r>
            <a:endParaRPr lang="en-GB" altLang="en-US"/>
          </a:p>
          <a:p>
            <a:r>
              <a:rPr lang="en-GB" altLang="en-US"/>
              <a:t>India</a:t>
            </a:r>
            <a:endParaRPr lang="en-GB" altLang="en-US"/>
          </a:p>
          <a:p>
            <a:r>
              <a:rPr lang="en-GB" altLang="en-US"/>
              <a:t>Spain</a:t>
            </a:r>
            <a:endParaRPr lang="en-GB" altLang="en-US"/>
          </a:p>
          <a:p>
            <a:r>
              <a:rPr lang="en-GB" altLang="en-US"/>
              <a:t>South Africa</a:t>
            </a:r>
            <a:endParaRPr lang="en-GB" altLang="en-US"/>
          </a:p>
          <a:p>
            <a:r>
              <a:rPr lang="en-GB" altLang="en-US"/>
              <a:t>Canada</a:t>
            </a:r>
            <a:endParaRPr lang="en-GB" altLang="en-US"/>
          </a:p>
          <a:p>
            <a:r>
              <a:rPr lang="en-GB" altLang="en-US"/>
              <a:t>Poland</a:t>
            </a:r>
            <a:endParaRPr lang="en-GB" altLang="en-US"/>
          </a:p>
          <a:p>
            <a:r>
              <a:rPr lang="en-GB" altLang="en-US"/>
              <a:t>Argentina</a:t>
            </a:r>
            <a:endParaRPr lang="en-GB" altLang="en-US"/>
          </a:p>
          <a:p>
            <a:r>
              <a:rPr lang="en-GB" altLang="en-US"/>
              <a:t>Australia</a:t>
            </a:r>
            <a:endParaRPr lang="en-GB" altLang="en-US"/>
          </a:p>
        </p:txBody>
      </p:sp>
      <p:sp>
        <p:nvSpPr>
          <p:cNvPr id="5" name="Text Box 4"/>
          <p:cNvSpPr txBox="1"/>
          <p:nvPr/>
        </p:nvSpPr>
        <p:spPr>
          <a:xfrm>
            <a:off x="8303260" y="1777365"/>
            <a:ext cx="1717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2800" i="1"/>
              <a:t>London</a:t>
            </a:r>
            <a:endParaRPr lang="en-GB" altLang="en-US" sz="2800" i="1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66140" y="2105660"/>
            <a:ext cx="5181600" cy="345567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877175" y="2293620"/>
            <a:ext cx="16490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800" i="1"/>
              <a:t>New Delhi</a:t>
            </a:r>
            <a:endParaRPr lang="en-GB" altLang="en-US" sz="2800" i="1"/>
          </a:p>
        </p:txBody>
      </p:sp>
      <p:sp>
        <p:nvSpPr>
          <p:cNvPr id="8" name="Text Box 7"/>
          <p:cNvSpPr txBox="1"/>
          <p:nvPr/>
        </p:nvSpPr>
        <p:spPr>
          <a:xfrm>
            <a:off x="7872730" y="2822575"/>
            <a:ext cx="147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2800" i="1"/>
              <a:t>Madrid</a:t>
            </a:r>
            <a:endParaRPr lang="en-GB" altLang="en-US" sz="2800" i="1"/>
          </a:p>
        </p:txBody>
      </p:sp>
      <p:sp>
        <p:nvSpPr>
          <p:cNvPr id="9" name="Text Box 8"/>
          <p:cNvSpPr txBox="1"/>
          <p:nvPr/>
        </p:nvSpPr>
        <p:spPr>
          <a:xfrm>
            <a:off x="8825865" y="3140710"/>
            <a:ext cx="31705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en-US" sz="2800" i="1"/>
              <a:t>Pretoria, Cape Town, Bloemfontein</a:t>
            </a:r>
            <a:endParaRPr lang="en-GB" altLang="en-US" sz="2800" i="1"/>
          </a:p>
        </p:txBody>
      </p:sp>
      <p:sp>
        <p:nvSpPr>
          <p:cNvPr id="10" name="Text Box 9"/>
          <p:cNvSpPr txBox="1"/>
          <p:nvPr/>
        </p:nvSpPr>
        <p:spPr>
          <a:xfrm>
            <a:off x="8175625" y="3866515"/>
            <a:ext cx="12655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800" i="1"/>
              <a:t>Ottawa</a:t>
            </a:r>
            <a:endParaRPr lang="en-GB" altLang="en-US" sz="2800" i="1"/>
          </a:p>
        </p:txBody>
      </p:sp>
      <p:sp>
        <p:nvSpPr>
          <p:cNvPr id="11" name="Text Box 10"/>
          <p:cNvSpPr txBox="1"/>
          <p:nvPr/>
        </p:nvSpPr>
        <p:spPr>
          <a:xfrm>
            <a:off x="8046085" y="4341495"/>
            <a:ext cx="1364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800" i="1"/>
              <a:t>Warsaw</a:t>
            </a:r>
            <a:endParaRPr lang="en-GB" altLang="en-US" sz="2800" i="1"/>
          </a:p>
        </p:txBody>
      </p:sp>
      <p:sp>
        <p:nvSpPr>
          <p:cNvPr id="12" name="Text Box 11"/>
          <p:cNvSpPr txBox="1"/>
          <p:nvPr/>
        </p:nvSpPr>
        <p:spPr>
          <a:xfrm>
            <a:off x="8462645" y="4854575"/>
            <a:ext cx="20307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800" i="1"/>
              <a:t>Buenos Aires</a:t>
            </a:r>
            <a:endParaRPr lang="en-GB" altLang="en-US" sz="2800" i="1"/>
          </a:p>
        </p:txBody>
      </p:sp>
      <p:sp>
        <p:nvSpPr>
          <p:cNvPr id="13" name="Text Box 12"/>
          <p:cNvSpPr txBox="1"/>
          <p:nvPr/>
        </p:nvSpPr>
        <p:spPr>
          <a:xfrm>
            <a:off x="8332470" y="5368925"/>
            <a:ext cx="15138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en-US" sz="2800" i="1"/>
              <a:t>Canberra</a:t>
            </a:r>
            <a:endParaRPr lang="en-GB" alt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/>
              <a:t>City pros and cons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825625"/>
            <a:ext cx="6196965" cy="4351655"/>
          </a:xfrm>
        </p:spPr>
        <p:txBody>
          <a:bodyPr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/>
              <a:t>When talking about pros and cons, try to use words like:</a:t>
            </a:r>
            <a:endParaRPr lang="en-GB" altLang="en-US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altLang="en-US">
                <a:solidFill>
                  <a:srgbClr val="00B050"/>
                </a:solidFill>
              </a:rPr>
              <a:t>comfortable, elegant, competent, impressive, profitable, sensible, remarkable, productive, innovative, significant, constructive</a:t>
            </a:r>
            <a:r>
              <a:rPr lang="en-GB" altLang="en-US"/>
              <a:t>; </a:t>
            </a:r>
            <a:r>
              <a:rPr lang="en-GB" altLang="en-US">
                <a:solidFill>
                  <a:srgbClr val="FF0000"/>
                </a:solidFill>
              </a:rPr>
              <a:t>reckless, irresponsible, questionable, unsatisfactory, weak, terrible</a:t>
            </a:r>
            <a:endParaRPr lang="en-GB" altLang="en-US"/>
          </a:p>
          <a:p>
            <a:pPr marL="0" indent="0">
              <a:buNone/>
            </a:pPr>
            <a:r>
              <a:rPr lang="en-GB" altLang="en-US"/>
              <a:t>Talk to your partner about Hefei’s pros and cons using some of the words above.</a:t>
            </a:r>
            <a:endParaRPr lang="en-GB" alt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86015" y="1680845"/>
            <a:ext cx="3415030" cy="456628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288905" y="5757545"/>
            <a:ext cx="1785620" cy="957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10290810" y="5825490"/>
            <a:ext cx="1760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2400"/>
              <a:t>Listening p.78-9</a:t>
            </a:r>
            <a:endParaRPr lang="en-GB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/>
              <a:t>Choosing a city to live in</a:t>
            </a:r>
            <a:endParaRPr lang="en-GB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0660" y="1623060"/>
            <a:ext cx="5181600" cy="4853305"/>
          </a:xfrm>
        </p:spPr>
        <p:txBody>
          <a:bodyPr/>
          <a:p>
            <a:r>
              <a:rPr lang="en-GB" altLang="en-US"/>
              <a:t>Average income</a:t>
            </a:r>
            <a:endParaRPr lang="en-GB" altLang="en-US"/>
          </a:p>
          <a:p>
            <a:r>
              <a:rPr lang="en-GB" altLang="en-US"/>
              <a:t>Cost of living</a:t>
            </a:r>
            <a:endParaRPr lang="en-GB" altLang="en-US"/>
          </a:p>
          <a:p>
            <a:r>
              <a:rPr lang="en-GB" altLang="en-US"/>
              <a:t>Population (growth)</a:t>
            </a:r>
            <a:endParaRPr lang="en-GB" altLang="en-US"/>
          </a:p>
          <a:p>
            <a:r>
              <a:rPr lang="en-GB" altLang="en-US"/>
              <a:t>Crime</a:t>
            </a:r>
            <a:endParaRPr lang="en-GB" altLang="en-US"/>
          </a:p>
          <a:p>
            <a:r>
              <a:rPr lang="en-GB" altLang="en-US"/>
              <a:t>Healthcare</a:t>
            </a:r>
            <a:endParaRPr lang="en-GB" altLang="en-US"/>
          </a:p>
          <a:p>
            <a:r>
              <a:rPr lang="en-GB" altLang="en-US"/>
              <a:t>Education</a:t>
            </a:r>
            <a:endParaRPr lang="en-GB" altLang="en-US"/>
          </a:p>
          <a:p>
            <a:r>
              <a:rPr lang="en-GB" altLang="en-US"/>
              <a:t>Weather</a:t>
            </a:r>
            <a:endParaRPr lang="en-GB" altLang="en-US"/>
          </a:p>
          <a:p>
            <a:r>
              <a:rPr lang="en-GB" altLang="en-US"/>
              <a:t>Transport</a:t>
            </a:r>
            <a:endParaRPr lang="en-GB" altLang="en-US"/>
          </a:p>
          <a:p>
            <a:r>
              <a:rPr lang="en-GB" altLang="en-US"/>
              <a:t>Culture</a:t>
            </a:r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98500" y="2092960"/>
            <a:ext cx="6455410" cy="3636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/>
              <a:t>Choosing a city to live in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80890"/>
          </a:xfrm>
        </p:spPr>
        <p:txBody>
          <a:bodyPr/>
          <a:p>
            <a:r>
              <a:rPr lang="en-GB" altLang="en-US"/>
              <a:t>Using your ideas from the last exercise, discuss which city from page 85 you would choose to live in</a:t>
            </a:r>
            <a:endParaRPr lang="en-GB" altLang="en-US"/>
          </a:p>
          <a:p>
            <a:r>
              <a:rPr lang="en-GB" altLang="en-US"/>
              <a:t>Your group should analyze the data in the table and choose 3 main reasons for your choice</a:t>
            </a:r>
            <a:endParaRPr lang="en-GB" altLang="en-US"/>
          </a:p>
          <a:p>
            <a:r>
              <a:rPr lang="en-GB" altLang="en-US"/>
              <a:t>Remember to explain how the data and your preferences guided your decision</a:t>
            </a:r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00140" y="2393950"/>
            <a:ext cx="5181600" cy="318643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288905" y="5757545"/>
            <a:ext cx="1785620" cy="957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6" name="Text Box 5"/>
          <p:cNvSpPr txBox="1"/>
          <p:nvPr/>
        </p:nvSpPr>
        <p:spPr>
          <a:xfrm>
            <a:off x="10304780" y="5797550"/>
            <a:ext cx="1760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altLang="en-US" sz="2400"/>
              <a:t>Ext. p.82-4 complaints</a:t>
            </a:r>
            <a:endParaRPr lang="en-GB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/>
              <a:t>Grades and exams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3865"/>
            <a:ext cx="10515600" cy="4637405"/>
          </a:xfrm>
        </p:spPr>
        <p:txBody>
          <a:bodyPr/>
          <a:p>
            <a:r>
              <a:rPr lang="en-GB" altLang="en-US" sz="3200"/>
              <a:t>Online listening (Ucampus available March 1 to July 9) - </a:t>
            </a:r>
            <a:r>
              <a:rPr lang="en-GB" altLang="en-US" sz="3200" b="1"/>
              <a:t>5%</a:t>
            </a:r>
            <a:endParaRPr lang="en-GB" altLang="en-US" sz="3200"/>
          </a:p>
          <a:p>
            <a:r>
              <a:rPr lang="en-GB" altLang="en-US" sz="3200"/>
              <a:t>Speaking performance </a:t>
            </a:r>
            <a:endParaRPr lang="en-GB" altLang="en-US" sz="3200"/>
          </a:p>
          <a:p>
            <a:pPr marL="0" indent="0">
              <a:buNone/>
            </a:pPr>
            <a:r>
              <a:rPr lang="en-GB" altLang="en-US" sz="3200"/>
              <a:t>- Attendance; class performance; class assessment - </a:t>
            </a:r>
            <a:r>
              <a:rPr lang="en-GB" altLang="en-US" sz="3200" b="1"/>
              <a:t>15%</a:t>
            </a:r>
            <a:endParaRPr lang="en-GB" altLang="en-US" sz="3200"/>
          </a:p>
          <a:p>
            <a:pPr marL="0" indent="0">
              <a:buNone/>
            </a:pPr>
            <a:r>
              <a:rPr lang="en-GB" altLang="en-US" sz="3200"/>
              <a:t>- Speaking test - </a:t>
            </a:r>
            <a:r>
              <a:rPr lang="en-GB" altLang="en-US" sz="3200" b="1"/>
              <a:t>30%</a:t>
            </a:r>
            <a:endParaRPr lang="en-GB" altLang="en-US" sz="3200"/>
          </a:p>
          <a:p>
            <a:r>
              <a:rPr lang="en-GB" altLang="en-US" sz="3200"/>
              <a:t>Listening test - </a:t>
            </a:r>
            <a:r>
              <a:rPr lang="en-GB" altLang="en-US" sz="3200" b="1"/>
              <a:t>50%</a:t>
            </a:r>
            <a:endParaRPr lang="en-GB" altLang="en-US" sz="3200"/>
          </a:p>
          <a:p>
            <a:pPr marL="0" indent="0">
              <a:buNone/>
            </a:pPr>
            <a:r>
              <a:rPr lang="en-GB" altLang="en-US" sz="3200"/>
              <a:t>- In-class quizzes (Week 6, Week 10, Week 14)</a:t>
            </a:r>
            <a:endParaRPr lang="en-GB" altLang="en-US" sz="3200"/>
          </a:p>
          <a:p>
            <a:pPr marL="0" indent="0">
              <a:buNone/>
            </a:pPr>
            <a:r>
              <a:rPr lang="en-GB" altLang="en-US" sz="3200"/>
              <a:t>- Final exam (Week 19)</a:t>
            </a:r>
            <a:endParaRPr lang="en-GB" altLang="en-US" sz="3200"/>
          </a:p>
          <a:p>
            <a:pPr marL="0" indent="0">
              <a:buNone/>
            </a:pPr>
            <a:r>
              <a:rPr lang="en-GB" altLang="en-US" sz="3200" i="1"/>
              <a:t>Questions: join QQ group </a:t>
            </a:r>
            <a:r>
              <a:rPr lang="en-GB" altLang="en-US" sz="3200" b="1" i="1"/>
              <a:t>891360487 </a:t>
            </a:r>
            <a:r>
              <a:rPr lang="en-GB" altLang="en-US" sz="3200" i="1"/>
              <a:t>or </a:t>
            </a:r>
            <a:r>
              <a:rPr lang="en-GB" altLang="en-US" sz="3200" b="1" i="1"/>
              <a:t>256848507</a:t>
            </a:r>
            <a:endParaRPr lang="en-GB" altLang="en-US" sz="3200" b="1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716915"/>
            <a:ext cx="9144000" cy="1116965"/>
          </a:xfrm>
        </p:spPr>
        <p:txBody>
          <a:bodyPr/>
          <a:p>
            <a:r>
              <a:rPr lang="en-GB" altLang="en-US"/>
              <a:t>Homework review</a:t>
            </a:r>
            <a:endParaRPr lang="en-GB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0560" y="2249805"/>
            <a:ext cx="5842635" cy="3895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GB" altLang="en-US"/>
              <a:t>Homework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220" y="2400935"/>
            <a:ext cx="5295265" cy="4722495"/>
          </a:xfrm>
        </p:spPr>
        <p:txBody>
          <a:bodyPr>
            <a:normAutofit lnSpcReduction="10000"/>
          </a:bodyPr>
          <a:p>
            <a:r>
              <a:rPr lang="en-GB" altLang="en-US" b="1"/>
              <a:t>Page 81 listening + ex. 3.3</a:t>
            </a:r>
            <a:endParaRPr lang="en-GB" altLang="en-US" b="1"/>
          </a:p>
          <a:p>
            <a:r>
              <a:rPr lang="en-GB" altLang="en-US" b="1">
                <a:sym typeface="+mn-ea"/>
              </a:rPr>
              <a:t>Make sure that you have an English name and that you know how to say and spell it clearly</a:t>
            </a:r>
            <a:endParaRPr lang="en-GB" altLang="en-US" b="1">
              <a:sym typeface="+mn-ea"/>
            </a:endParaRPr>
          </a:p>
          <a:p>
            <a:r>
              <a:rPr lang="en-GB" altLang="en-US" b="1"/>
              <a:t>Page 92-95 listening</a:t>
            </a:r>
            <a:endParaRPr lang="en-GB" altLang="en-US" b="1"/>
          </a:p>
          <a:p>
            <a:r>
              <a:rPr lang="en-GB" altLang="en-US"/>
              <a:t>(Optional: p.75-77 listening)</a:t>
            </a:r>
            <a:endParaRPr lang="en-GB" alt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91870" y="1691005"/>
            <a:ext cx="4351655" cy="4351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WPS Presentation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English Communication Book 2 Unit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review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Communication Book 2 Unit 5</dc:title>
  <dc:creator/>
  <cp:lastModifiedBy>User</cp:lastModifiedBy>
  <cp:revision>3</cp:revision>
  <dcterms:created xsi:type="dcterms:W3CDTF">2021-03-04T05:55:47Z</dcterms:created>
  <dcterms:modified xsi:type="dcterms:W3CDTF">2021-03-04T06:59:42Z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2057-11.2.0.9984</vt:lpwstr>
  </property>
</Properties>
</file>